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125"/>
  </p:notesMasterIdLst>
  <p:handoutMasterIdLst>
    <p:handoutMasterId r:id="rId126"/>
  </p:handout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7" r:id="rId52"/>
    <p:sldId id="309" r:id="rId53"/>
    <p:sldId id="310" r:id="rId54"/>
    <p:sldId id="311" r:id="rId55"/>
    <p:sldId id="312" r:id="rId56"/>
    <p:sldId id="308" r:id="rId57"/>
    <p:sldId id="313" r:id="rId58"/>
    <p:sldId id="315" r:id="rId59"/>
    <p:sldId id="316" r:id="rId60"/>
    <p:sldId id="317" r:id="rId61"/>
    <p:sldId id="318" r:id="rId62"/>
    <p:sldId id="319" r:id="rId63"/>
    <p:sldId id="320" r:id="rId64"/>
    <p:sldId id="321" r:id="rId65"/>
    <p:sldId id="322" r:id="rId66"/>
    <p:sldId id="323" r:id="rId67"/>
    <p:sldId id="314"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05" r:id="rId118"/>
    <p:sldId id="376" r:id="rId119"/>
    <p:sldId id="377" r:id="rId120"/>
    <p:sldId id="378" r:id="rId121"/>
    <p:sldId id="379" r:id="rId122"/>
    <p:sldId id="380" r:id="rId123"/>
    <p:sldId id="381" r:id="rId12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dc9152ad9e16d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48065" autoAdjust="0"/>
  </p:normalViewPr>
  <p:slideViewPr>
    <p:cSldViewPr>
      <p:cViewPr varScale="1">
        <p:scale>
          <a:sx n="86" d="100"/>
          <a:sy n="86" d="100"/>
        </p:scale>
        <p:origin x="1354" y="82"/>
      </p:cViewPr>
      <p:guideLst>
        <p:guide orient="horz" pos="2880"/>
        <p:guide pos="2160"/>
      </p:guideLst>
    </p:cSldViewPr>
  </p:slideViewPr>
  <p:notesTextViewPr>
    <p:cViewPr>
      <p:scale>
        <a:sx n="100" d="100"/>
        <a:sy n="100" d="100"/>
      </p:scale>
      <p:origin x="0" y="0"/>
    </p:cViewPr>
  </p:notesTextViewPr>
  <p:notesViewPr>
    <p:cSldViewPr>
      <p:cViewPr varScale="1">
        <p:scale>
          <a:sx n="87" d="100"/>
          <a:sy n="87" d="100"/>
        </p:scale>
        <p:origin x="2064"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r>
              <a:rPr lang="en-IN"/>
              <a:t>12-07-2023</a:t>
            </a:r>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91B4F71D-D0A6-40C7-A55A-E4D26F5B0D10}" type="slidenum">
              <a:rPr lang="en-IN" smtClean="0"/>
              <a:t>‹#›</a:t>
            </a:fld>
            <a:endParaRPr lang="en-IN"/>
          </a:p>
        </p:txBody>
      </p:sp>
    </p:spTree>
    <p:extLst>
      <p:ext uri="{BB962C8B-B14F-4D97-AF65-F5344CB8AC3E}">
        <p14:creationId xmlns:p14="http://schemas.microsoft.com/office/powerpoint/2010/main" val="3155583655"/>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r>
              <a:rPr lang="en-IN"/>
              <a:t>12-07-2023</a:t>
            </a:r>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DF9F59E-1B73-4FA1-A919-BD77D8DB4BFF}" type="slidenum">
              <a:rPr lang="en-IN" smtClean="0"/>
              <a:t>‹#›</a:t>
            </a:fld>
            <a:endParaRPr lang="en-IN"/>
          </a:p>
        </p:txBody>
      </p:sp>
    </p:spTree>
    <p:extLst>
      <p:ext uri="{BB962C8B-B14F-4D97-AF65-F5344CB8AC3E}">
        <p14:creationId xmlns:p14="http://schemas.microsoft.com/office/powerpoint/2010/main" val="3923087843"/>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728752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3066866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1563329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1577886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3882736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2481900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1050751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140772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486260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3460730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328652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0"/>
          </p:nvPr>
        </p:nvSpPr>
        <p:spPr/>
        <p:txBody>
          <a:bodyPr/>
          <a:lstStyle/>
          <a:p>
            <a:r>
              <a:rPr lang="en-IN"/>
              <a:t>12-07-2023</a:t>
            </a:r>
          </a:p>
        </p:txBody>
      </p:sp>
    </p:spTree>
    <p:extLst>
      <p:ext uri="{BB962C8B-B14F-4D97-AF65-F5344CB8AC3E}">
        <p14:creationId xmlns:p14="http://schemas.microsoft.com/office/powerpoint/2010/main" val="828908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2009491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3432951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1601631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1572002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1880184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3891518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1548101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1820252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1111185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60012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Date Placeholder 4"/>
          <p:cNvSpPr>
            <a:spLocks noGrp="1"/>
          </p:cNvSpPr>
          <p:nvPr>
            <p:ph type="dt" idx="10"/>
          </p:nvPr>
        </p:nvSpPr>
        <p:spPr/>
        <p:txBody>
          <a:bodyPr/>
          <a:lstStyle/>
          <a:p>
            <a:r>
              <a:rPr lang="en-IN"/>
              <a:t>12-07-2023</a:t>
            </a:r>
          </a:p>
        </p:txBody>
      </p:sp>
    </p:spTree>
    <p:extLst>
      <p:ext uri="{BB962C8B-B14F-4D97-AF65-F5344CB8AC3E}">
        <p14:creationId xmlns:p14="http://schemas.microsoft.com/office/powerpoint/2010/main" val="233796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Date Placeholder 4"/>
          <p:cNvSpPr>
            <a:spLocks noGrp="1"/>
          </p:cNvSpPr>
          <p:nvPr>
            <p:ph type="dt" idx="10"/>
          </p:nvPr>
        </p:nvSpPr>
        <p:spPr/>
        <p:txBody>
          <a:bodyPr/>
          <a:lstStyle/>
          <a:p>
            <a:r>
              <a:rPr lang="en-IN"/>
              <a:t>12-07-2023</a:t>
            </a:r>
          </a:p>
        </p:txBody>
      </p:sp>
    </p:spTree>
    <p:extLst>
      <p:ext uri="{BB962C8B-B14F-4D97-AF65-F5344CB8AC3E}">
        <p14:creationId xmlns:p14="http://schemas.microsoft.com/office/powerpoint/2010/main" val="152932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2530793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536771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2708457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1821064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IN"/>
              <a:t>12-07-2023</a:t>
            </a:r>
          </a:p>
        </p:txBody>
      </p:sp>
    </p:spTree>
    <p:extLst>
      <p:ext uri="{BB962C8B-B14F-4D97-AF65-F5344CB8AC3E}">
        <p14:creationId xmlns:p14="http://schemas.microsoft.com/office/powerpoint/2010/main" val="3729453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328826" y="54927"/>
            <a:ext cx="770894" cy="513486"/>
          </a:xfrm>
          <a:prstGeom prst="rect">
            <a:avLst/>
          </a:prstGeom>
        </p:spPr>
      </p:pic>
      <p:pic>
        <p:nvPicPr>
          <p:cNvPr id="17" name="bg object 17"/>
          <p:cNvPicPr/>
          <p:nvPr/>
        </p:nvPicPr>
        <p:blipFill>
          <a:blip r:embed="rId3" cstate="print"/>
          <a:stretch>
            <a:fillRect/>
          </a:stretch>
        </p:blipFill>
        <p:spPr>
          <a:xfrm>
            <a:off x="16794" y="9123"/>
            <a:ext cx="685739" cy="675172"/>
          </a:xfrm>
          <a:prstGeom prst="rect">
            <a:avLst/>
          </a:prstGeom>
        </p:spPr>
      </p:pic>
      <p:sp>
        <p:nvSpPr>
          <p:cNvPr id="2" name="Holder 2"/>
          <p:cNvSpPr>
            <a:spLocks noGrp="1"/>
          </p:cNvSpPr>
          <p:nvPr>
            <p:ph type="ctrTitle"/>
          </p:nvPr>
        </p:nvSpPr>
        <p:spPr>
          <a:xfrm>
            <a:off x="707542" y="609676"/>
            <a:ext cx="7728915" cy="69723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E3D91E2-6E10-4964-8BD8-238B1C0A9ADF}" type="datetime1">
              <a:rPr lang="en-US" smtClean="0"/>
              <a:t>6/26/2024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it-IT"/>
              <a:t>Dr Preeti Gera            COMPUTER VISION  UNIT- IV</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2819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it-IT"/>
              <a:t>Dr Preeti Gera            COMPUTER VISION  UNIT- IV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7364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812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Dr Preeti Gera            COMPUTER VISION  UNIT- IV</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7905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Dr Preeti Gera            COMPUTER VISION  UNIT- IV</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688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2014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55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1037" y="211590"/>
            <a:ext cx="8821927" cy="45704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1"/>
            <a:ext cx="640080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18329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C5184EE-D5C4-41C7-8846-C8E7C2F883B9}" type="datetime1">
              <a:rPr lang="en-US" smtClean="0"/>
              <a:t>6/26/2024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MT"/>
                <a:cs typeface="Arial MT"/>
              </a:defRPr>
            </a:lvl1pPr>
          </a:lstStyle>
          <a:p>
            <a:endParaRPr/>
          </a:p>
        </p:txBody>
      </p:sp>
      <p:sp>
        <p:nvSpPr>
          <p:cNvPr id="3" name="Holder 3"/>
          <p:cNvSpPr>
            <a:spLocks noGrp="1"/>
          </p:cNvSpPr>
          <p:nvPr>
            <p:ph sz="half" idx="2"/>
          </p:nvPr>
        </p:nvSpPr>
        <p:spPr>
          <a:xfrm>
            <a:off x="707542" y="1573600"/>
            <a:ext cx="3513454" cy="3856990"/>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DA5A5580-5583-47F9-870F-26E2BFD43AD9}" type="datetime1">
              <a:rPr lang="en-US" smtClean="0"/>
              <a:t>6/26/2024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987F724-DDE4-4D70-B0A8-5E1D49D85C12}" type="datetime1">
              <a:rPr lang="en-US" smtClean="0"/>
              <a:t>6/26/2024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C8EE8C36-E103-4B47-A002-305E475C7D80}" type="datetime1">
              <a:rPr lang="en-US" smtClean="0"/>
              <a:t>6/26/2024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3381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630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2365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Dr Preeti Gera            COMPUTER VISION  UNIT- IV</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10245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527370" y="15621"/>
            <a:ext cx="598807" cy="349910"/>
          </a:xfrm>
          <a:prstGeom prst="rect">
            <a:avLst/>
          </a:prstGeom>
        </p:spPr>
      </p:pic>
      <p:pic>
        <p:nvPicPr>
          <p:cNvPr id="17" name="bg object 17"/>
          <p:cNvPicPr/>
          <p:nvPr/>
        </p:nvPicPr>
        <p:blipFill>
          <a:blip r:embed="rId8" cstate="print"/>
          <a:stretch>
            <a:fillRect/>
          </a:stretch>
        </p:blipFill>
        <p:spPr>
          <a:xfrm>
            <a:off x="3562" y="3098"/>
            <a:ext cx="530846" cy="458572"/>
          </a:xfrm>
          <a:prstGeom prst="rect">
            <a:avLst/>
          </a:prstGeom>
        </p:spPr>
      </p:pic>
      <p:sp>
        <p:nvSpPr>
          <p:cNvPr id="2" name="Holder 2"/>
          <p:cNvSpPr>
            <a:spLocks noGrp="1"/>
          </p:cNvSpPr>
          <p:nvPr>
            <p:ph type="title"/>
          </p:nvPr>
        </p:nvSpPr>
        <p:spPr>
          <a:xfrm>
            <a:off x="4322064" y="2679268"/>
            <a:ext cx="499871" cy="757554"/>
          </a:xfrm>
          <a:prstGeom prst="rect">
            <a:avLst/>
          </a:prstGeom>
        </p:spPr>
        <p:txBody>
          <a:bodyPr wrap="square" lIns="0" tIns="0" rIns="0" bIns="0">
            <a:spAutoFit/>
          </a:bodyPr>
          <a:lstStyle>
            <a:lvl1pPr>
              <a:defRPr sz="4800" b="0" i="0">
                <a:solidFill>
                  <a:schemeClr val="tx1"/>
                </a:solidFill>
                <a:latin typeface="Arial MT"/>
                <a:cs typeface="Arial MT"/>
              </a:defRPr>
            </a:lvl1pPr>
          </a:lstStyle>
          <a:p>
            <a:endParaRPr/>
          </a:p>
        </p:txBody>
      </p:sp>
      <p:sp>
        <p:nvSpPr>
          <p:cNvPr id="3" name="Holder 3"/>
          <p:cNvSpPr>
            <a:spLocks noGrp="1"/>
          </p:cNvSpPr>
          <p:nvPr>
            <p:ph type="body" idx="1"/>
          </p:nvPr>
        </p:nvSpPr>
        <p:spPr>
          <a:xfrm>
            <a:off x="707542" y="1793189"/>
            <a:ext cx="7625715" cy="1732914"/>
          </a:xfrm>
          <a:prstGeom prst="rect">
            <a:avLst/>
          </a:prstGeom>
        </p:spPr>
        <p:txBody>
          <a:bodyPr wrap="square" lIns="0" tIns="0" rIns="0" bIns="0">
            <a:spAutoFit/>
          </a:bodyPr>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091690EB-979C-4520-BC0A-AD676992C748}" type="datetime1">
              <a:rPr lang="en-US" smtClean="0"/>
              <a:t>6/26/2024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it-IT"/>
              <a:t>Dr Preeti Gera            COMPUTER VISION  UNIT- IV</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5953370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10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cronj.com/blog/geometric-transformation-images-affine-transformation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0.jpe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hyperlink" Target="https://www.analyticsvidhya.com/blog/2022/01/convolutional-neural-networkcnn/"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8" Type="http://schemas.openxmlformats.org/officeDocument/2006/relationships/hyperlink" Target="https://roboflow.com/model/yolov5-classification" TargetMode="External"/><Relationship Id="rId3" Type="http://schemas.openxmlformats.org/officeDocument/2006/relationships/hyperlink" Target="https://roboflow.com/model/yolov8" TargetMode="External"/><Relationship Id="rId7" Type="http://schemas.openxmlformats.org/officeDocument/2006/relationships/hyperlink" Target="https://roboflow.com/model/yolov5-obb" TargetMode="External"/><Relationship Id="rId2" Type="http://schemas.openxmlformats.org/officeDocument/2006/relationships/hyperlink" Target="https://roboflow.com/model/segment-anything-model-sam" TargetMode="External"/><Relationship Id="rId1" Type="http://schemas.openxmlformats.org/officeDocument/2006/relationships/slideLayout" Target="../slideLayouts/slideLayout4.xml"/><Relationship Id="rId6" Type="http://schemas.openxmlformats.org/officeDocument/2006/relationships/hyperlink" Target="https://roboflow.com/model/yolov5" TargetMode="External"/><Relationship Id="rId5" Type="http://schemas.openxmlformats.org/officeDocument/2006/relationships/hyperlink" Target="https://roboflow.com/model/groundingdino" TargetMode="External"/><Relationship Id="rId10" Type="http://schemas.openxmlformats.org/officeDocument/2006/relationships/hyperlink" Target="https://roboflow.com/model/mask-rcnn" TargetMode="External"/><Relationship Id="rId4" Type="http://schemas.openxmlformats.org/officeDocument/2006/relationships/hyperlink" Target="https://roboflow.com/model/yolov8-instance-segmentation" TargetMode="External"/><Relationship Id="rId9" Type="http://schemas.openxmlformats.org/officeDocument/2006/relationships/hyperlink" Target="https://roboflow.com/model/detectron2"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roboflow.com/model/resnet-34" TargetMode="External"/><Relationship Id="rId3" Type="http://schemas.openxmlformats.org/officeDocument/2006/relationships/hyperlink" Target="https://roboflow.com/model/openai-clip" TargetMode="External"/><Relationship Id="rId7" Type="http://schemas.openxmlformats.org/officeDocument/2006/relationships/hyperlink" Target="https://roboflow.com/model/mobilenet-ssd-v2" TargetMode="External"/><Relationship Id="rId2" Type="http://schemas.openxmlformats.org/officeDocument/2006/relationships/hyperlink" Target="https://roboflow.com/model/yolov4" TargetMode="External"/><Relationship Id="rId1" Type="http://schemas.openxmlformats.org/officeDocument/2006/relationships/slideLayout" Target="../slideLayouts/slideLayout4.xml"/><Relationship Id="rId6" Type="http://schemas.openxmlformats.org/officeDocument/2006/relationships/hyperlink" Target="https://roboflow.com/model/fastsam" TargetMode="External"/><Relationship Id="rId5" Type="http://schemas.openxmlformats.org/officeDocument/2006/relationships/hyperlink" Target="https://roboflow.com/model/efficientnet" TargetMode="External"/><Relationship Id="rId10" Type="http://schemas.openxmlformats.org/officeDocument/2006/relationships/hyperlink" Target="https://roboflow.com/model/l2cs-net" TargetMode="External"/><Relationship Id="rId4" Type="http://schemas.openxmlformats.org/officeDocument/2006/relationships/hyperlink" Target="https://roboflow.com/model/faster-r-cnn" TargetMode="External"/><Relationship Id="rId9" Type="http://schemas.openxmlformats.org/officeDocument/2006/relationships/hyperlink" Target="https://roboflow.com/model/mobilenet-v2-classificatio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8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8328826" y="54927"/>
            <a:ext cx="770894" cy="513486"/>
          </a:xfrm>
          <a:prstGeom prst="rect">
            <a:avLst/>
          </a:prstGeom>
        </p:spPr>
      </p:pic>
      <p:sp>
        <p:nvSpPr>
          <p:cNvPr id="4" name="object 4"/>
          <p:cNvSpPr txBox="1">
            <a:spLocks noGrp="1"/>
          </p:cNvSpPr>
          <p:nvPr>
            <p:ph type="title"/>
          </p:nvPr>
        </p:nvSpPr>
        <p:spPr>
          <a:xfrm>
            <a:off x="383540" y="784605"/>
            <a:ext cx="230187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a:cs typeface="Times New Roman"/>
              </a:rPr>
              <a:t>What</a:t>
            </a:r>
            <a:r>
              <a:rPr sz="2400" spc="-15" dirty="0">
                <a:latin typeface="Times New Roman"/>
                <a:cs typeface="Times New Roman"/>
              </a:rPr>
              <a:t> </a:t>
            </a:r>
            <a:r>
              <a:rPr sz="2400" dirty="0">
                <a:latin typeface="Times New Roman"/>
                <a:cs typeface="Times New Roman"/>
              </a:rPr>
              <a:t>is</a:t>
            </a:r>
            <a:r>
              <a:rPr sz="2400" spc="-25" dirty="0">
                <a:latin typeface="Times New Roman"/>
                <a:cs typeface="Times New Roman"/>
              </a:rPr>
              <a:t> </a:t>
            </a:r>
            <a:r>
              <a:rPr sz="2400" dirty="0">
                <a:latin typeface="Times New Roman"/>
                <a:cs typeface="Times New Roman"/>
              </a:rPr>
              <a:t>a</a:t>
            </a:r>
            <a:r>
              <a:rPr sz="2400" spc="-35" dirty="0">
                <a:latin typeface="Times New Roman"/>
                <a:cs typeface="Times New Roman"/>
              </a:rPr>
              <a:t> </a:t>
            </a:r>
            <a:r>
              <a:rPr sz="2400" dirty="0">
                <a:latin typeface="Times New Roman"/>
                <a:cs typeface="Times New Roman"/>
              </a:rPr>
              <a:t>Feature?</a:t>
            </a:r>
            <a:endParaRPr sz="2400">
              <a:latin typeface="Times New Roman"/>
              <a:cs typeface="Times New Roman"/>
            </a:endParaRPr>
          </a:p>
        </p:txBody>
      </p:sp>
      <p:sp>
        <p:nvSpPr>
          <p:cNvPr id="5" name="object 5"/>
          <p:cNvSpPr txBox="1"/>
          <p:nvPr/>
        </p:nvSpPr>
        <p:spPr>
          <a:xfrm>
            <a:off x="383540" y="1703323"/>
            <a:ext cx="8530590" cy="1049655"/>
          </a:xfrm>
          <a:prstGeom prst="rect">
            <a:avLst/>
          </a:prstGeom>
        </p:spPr>
        <p:txBody>
          <a:bodyPr vert="horz" wrap="square" lIns="0" tIns="53975" rIns="0" bIns="0" rtlCol="0">
            <a:spAutoFit/>
          </a:bodyPr>
          <a:lstStyle/>
          <a:p>
            <a:pPr marL="12700" marR="5080" algn="just">
              <a:lnSpc>
                <a:spcPts val="2590"/>
              </a:lnSpc>
              <a:spcBef>
                <a:spcPts val="425"/>
              </a:spcBef>
            </a:pPr>
            <a:r>
              <a:rPr sz="2400" spc="-5" dirty="0">
                <a:latin typeface="Times New Roman"/>
                <a:cs typeface="Times New Roman"/>
              </a:rPr>
              <a:t>A</a:t>
            </a:r>
            <a:r>
              <a:rPr sz="2400" dirty="0">
                <a:latin typeface="Times New Roman"/>
                <a:cs typeface="Times New Roman"/>
              </a:rPr>
              <a:t> feature</a:t>
            </a:r>
            <a:r>
              <a:rPr sz="2400" spc="5" dirty="0">
                <a:latin typeface="Times New Roman"/>
                <a:cs typeface="Times New Roman"/>
              </a:rPr>
              <a:t> </a:t>
            </a:r>
            <a:r>
              <a:rPr sz="2400" spc="-10" dirty="0">
                <a:latin typeface="Times New Roman"/>
                <a:cs typeface="Times New Roman"/>
              </a:rPr>
              <a:t>is</a:t>
            </a:r>
            <a:r>
              <a:rPr sz="2400" spc="-5" dirty="0">
                <a:latin typeface="Times New Roman"/>
                <a:cs typeface="Times New Roman"/>
              </a:rPr>
              <a:t> </a:t>
            </a:r>
            <a:r>
              <a:rPr sz="2400" dirty="0">
                <a:latin typeface="Times New Roman"/>
                <a:cs typeface="Times New Roman"/>
              </a:rPr>
              <a:t>a</a:t>
            </a:r>
            <a:r>
              <a:rPr sz="2400" spc="5" dirty="0">
                <a:latin typeface="Times New Roman"/>
                <a:cs typeface="Times New Roman"/>
              </a:rPr>
              <a:t> </a:t>
            </a:r>
            <a:r>
              <a:rPr sz="2400" spc="-5" dirty="0">
                <a:latin typeface="Times New Roman"/>
                <a:cs typeface="Times New Roman"/>
              </a:rPr>
              <a:t>significant</a:t>
            </a:r>
            <a:r>
              <a:rPr sz="2400" dirty="0">
                <a:latin typeface="Times New Roman"/>
                <a:cs typeface="Times New Roman"/>
              </a:rPr>
              <a:t> </a:t>
            </a:r>
            <a:r>
              <a:rPr sz="2400" spc="-10" dirty="0">
                <a:latin typeface="Times New Roman"/>
                <a:cs typeface="Times New Roman"/>
              </a:rPr>
              <a:t>piece</a:t>
            </a:r>
            <a:r>
              <a:rPr sz="2400" spc="-5" dirty="0">
                <a:latin typeface="Times New Roman"/>
                <a:cs typeface="Times New Roman"/>
              </a:rPr>
              <a:t> </a:t>
            </a:r>
            <a:r>
              <a:rPr sz="2400" spc="-10" dirty="0">
                <a:latin typeface="Times New Roman"/>
                <a:cs typeface="Times New Roman"/>
              </a:rPr>
              <a:t>of</a:t>
            </a:r>
            <a:r>
              <a:rPr sz="2400" spc="-5" dirty="0">
                <a:latin typeface="Times New Roman"/>
                <a:cs typeface="Times New Roman"/>
              </a:rPr>
              <a:t> information</a:t>
            </a:r>
            <a:r>
              <a:rPr sz="2400" dirty="0">
                <a:latin typeface="Times New Roman"/>
                <a:cs typeface="Times New Roman"/>
              </a:rPr>
              <a:t> </a:t>
            </a:r>
            <a:r>
              <a:rPr sz="2400" spc="-5" dirty="0">
                <a:latin typeface="Times New Roman"/>
                <a:cs typeface="Times New Roman"/>
              </a:rPr>
              <a:t>extracted</a:t>
            </a:r>
            <a:r>
              <a:rPr sz="2400" dirty="0">
                <a:latin typeface="Times New Roman"/>
                <a:cs typeface="Times New Roman"/>
              </a:rPr>
              <a:t> from</a:t>
            </a:r>
            <a:r>
              <a:rPr sz="2400" spc="5" dirty="0">
                <a:latin typeface="Times New Roman"/>
                <a:cs typeface="Times New Roman"/>
              </a:rPr>
              <a:t> </a:t>
            </a:r>
            <a:r>
              <a:rPr sz="2400" dirty="0">
                <a:latin typeface="Times New Roman"/>
                <a:cs typeface="Times New Roman"/>
              </a:rPr>
              <a:t>a </a:t>
            </a:r>
            <a:r>
              <a:rPr sz="2400" spc="5" dirty="0">
                <a:latin typeface="Times New Roman"/>
                <a:cs typeface="Times New Roman"/>
              </a:rPr>
              <a:t> </a:t>
            </a:r>
            <a:r>
              <a:rPr sz="2400" spc="-5" dirty="0">
                <a:latin typeface="Times New Roman"/>
                <a:cs typeface="Times New Roman"/>
              </a:rPr>
              <a:t>data/image</a:t>
            </a:r>
            <a:r>
              <a:rPr sz="2400" dirty="0">
                <a:latin typeface="Times New Roman"/>
                <a:cs typeface="Times New Roman"/>
              </a:rPr>
              <a:t> which</a:t>
            </a:r>
            <a:r>
              <a:rPr sz="2400" spc="5" dirty="0">
                <a:latin typeface="Times New Roman"/>
                <a:cs typeface="Times New Roman"/>
              </a:rPr>
              <a:t> </a:t>
            </a:r>
            <a:r>
              <a:rPr sz="2400" dirty="0">
                <a:latin typeface="Times New Roman"/>
                <a:cs typeface="Times New Roman"/>
              </a:rPr>
              <a:t>provides</a:t>
            </a:r>
            <a:r>
              <a:rPr sz="2400" spc="5" dirty="0">
                <a:latin typeface="Times New Roman"/>
                <a:cs typeface="Times New Roman"/>
              </a:rPr>
              <a:t> </a:t>
            </a:r>
            <a:r>
              <a:rPr sz="2400" spc="-5" dirty="0">
                <a:latin typeface="Times New Roman"/>
                <a:cs typeface="Times New Roman"/>
              </a:rPr>
              <a:t>more</a:t>
            </a:r>
            <a:r>
              <a:rPr sz="2400" dirty="0">
                <a:latin typeface="Times New Roman"/>
                <a:cs typeface="Times New Roman"/>
              </a:rPr>
              <a:t> </a:t>
            </a:r>
            <a:r>
              <a:rPr sz="2400" spc="-5" dirty="0">
                <a:latin typeface="Times New Roman"/>
                <a:cs typeface="Times New Roman"/>
              </a:rPr>
              <a:t>detailed</a:t>
            </a:r>
            <a:r>
              <a:rPr sz="2400" dirty="0">
                <a:latin typeface="Times New Roman"/>
                <a:cs typeface="Times New Roman"/>
              </a:rPr>
              <a:t> </a:t>
            </a:r>
            <a:r>
              <a:rPr sz="2400" spc="-5" dirty="0">
                <a:latin typeface="Times New Roman"/>
                <a:cs typeface="Times New Roman"/>
              </a:rPr>
              <a:t>understanding</a:t>
            </a:r>
            <a:r>
              <a:rPr sz="2400" dirty="0">
                <a:latin typeface="Times New Roman"/>
                <a:cs typeface="Times New Roman"/>
              </a:rPr>
              <a:t> of</a:t>
            </a:r>
            <a:r>
              <a:rPr sz="2400" spc="5" dirty="0">
                <a:latin typeface="Times New Roman"/>
                <a:cs typeface="Times New Roman"/>
              </a:rPr>
              <a:t> </a:t>
            </a:r>
            <a:r>
              <a:rPr sz="2400" spc="-5" dirty="0">
                <a:latin typeface="Times New Roman"/>
                <a:cs typeface="Times New Roman"/>
              </a:rPr>
              <a:t>the </a:t>
            </a:r>
            <a:r>
              <a:rPr sz="2400" dirty="0">
                <a:latin typeface="Times New Roman"/>
                <a:cs typeface="Times New Roman"/>
              </a:rPr>
              <a:t> data/image.</a:t>
            </a:r>
            <a:endParaRPr sz="2400">
              <a:latin typeface="Times New Roman"/>
              <a:cs typeface="Times New Roman"/>
            </a:endParaRPr>
          </a:p>
        </p:txBody>
      </p:sp>
      <p:sp>
        <p:nvSpPr>
          <p:cNvPr id="6" name="Date Placeholder 5"/>
          <p:cNvSpPr>
            <a:spLocks noGrp="1"/>
          </p:cNvSpPr>
          <p:nvPr>
            <p:ph type="dt" sz="half" idx="6"/>
          </p:nvPr>
        </p:nvSpPr>
        <p:spPr/>
        <p:txBody>
          <a:bodyPr/>
          <a:lstStyle/>
          <a:p>
            <a:fld id="{483AC9CA-C581-4514-B8A8-6A453A136466}" type="datetime1">
              <a:rPr lang="en-US" smtClean="0"/>
              <a:t>6/26/2024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8" name="Picture 7">
            <a:extLst>
              <a:ext uri="{FF2B5EF4-FFF2-40B4-BE49-F238E27FC236}">
                <a16:creationId xmlns:a16="http://schemas.microsoft.com/office/drawing/2014/main" id="{65AAD7E0-B9A5-561E-E699-6EFC94B35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49"/>
            <a:ext cx="1241079" cy="7748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6743" y="645667"/>
            <a:ext cx="253174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Sample</a:t>
            </a:r>
            <a:r>
              <a:rPr sz="1800" b="1" spc="-35" dirty="0">
                <a:latin typeface="Times New Roman"/>
                <a:cs typeface="Times New Roman"/>
              </a:rPr>
              <a:t> </a:t>
            </a:r>
            <a:r>
              <a:rPr sz="1800" b="1" spc="-5" dirty="0">
                <a:latin typeface="Times New Roman"/>
                <a:cs typeface="Times New Roman"/>
              </a:rPr>
              <a:t>Micro</a:t>
            </a:r>
            <a:r>
              <a:rPr sz="1800" b="1" spc="-45" dirty="0">
                <a:latin typeface="Times New Roman"/>
                <a:cs typeface="Times New Roman"/>
              </a:rPr>
              <a:t> </a:t>
            </a:r>
            <a:r>
              <a:rPr sz="1800" b="1" spc="-5" dirty="0">
                <a:latin typeface="Times New Roman"/>
                <a:cs typeface="Times New Roman"/>
              </a:rPr>
              <a:t>Expression</a:t>
            </a:r>
            <a:endParaRPr sz="1800">
              <a:latin typeface="Times New Roman"/>
              <a:cs typeface="Times New Roman"/>
            </a:endParaRPr>
          </a:p>
        </p:txBody>
      </p:sp>
      <p:pic>
        <p:nvPicPr>
          <p:cNvPr id="3" name="object 3"/>
          <p:cNvPicPr/>
          <p:nvPr/>
        </p:nvPicPr>
        <p:blipFill>
          <a:blip r:embed="rId2" cstate="print"/>
          <a:stretch>
            <a:fillRect/>
          </a:stretch>
        </p:blipFill>
        <p:spPr>
          <a:xfrm>
            <a:off x="1045463" y="1560575"/>
            <a:ext cx="6643115" cy="1077468"/>
          </a:xfrm>
          <a:prstGeom prst="rect">
            <a:avLst/>
          </a:prstGeom>
        </p:spPr>
      </p:pic>
      <p:pic>
        <p:nvPicPr>
          <p:cNvPr id="4" name="object 4"/>
          <p:cNvPicPr/>
          <p:nvPr/>
        </p:nvPicPr>
        <p:blipFill>
          <a:blip r:embed="rId3" cstate="print"/>
          <a:stretch>
            <a:fillRect/>
          </a:stretch>
        </p:blipFill>
        <p:spPr>
          <a:xfrm>
            <a:off x="1045463" y="3238500"/>
            <a:ext cx="6643115" cy="1077468"/>
          </a:xfrm>
          <a:prstGeom prst="rect">
            <a:avLst/>
          </a:prstGeom>
        </p:spPr>
      </p:pic>
      <p:sp>
        <p:nvSpPr>
          <p:cNvPr id="5" name="object 5"/>
          <p:cNvSpPr txBox="1"/>
          <p:nvPr/>
        </p:nvSpPr>
        <p:spPr>
          <a:xfrm>
            <a:off x="3589782" y="2622296"/>
            <a:ext cx="1567180" cy="232410"/>
          </a:xfrm>
          <a:prstGeom prst="rect">
            <a:avLst/>
          </a:prstGeom>
        </p:spPr>
        <p:txBody>
          <a:bodyPr vert="horz" wrap="square" lIns="0" tIns="13335" rIns="0" bIns="0" rtlCol="0">
            <a:spAutoFit/>
          </a:bodyPr>
          <a:lstStyle/>
          <a:p>
            <a:pPr marL="12700">
              <a:lnSpc>
                <a:spcPct val="100000"/>
              </a:lnSpc>
              <a:spcBef>
                <a:spcPts val="105"/>
              </a:spcBef>
            </a:pPr>
            <a:r>
              <a:rPr sz="1350" spc="70" dirty="0">
                <a:latin typeface="Cambria"/>
                <a:cs typeface="Cambria"/>
              </a:rPr>
              <a:t>Disgust</a:t>
            </a:r>
            <a:r>
              <a:rPr sz="1350" spc="-5" dirty="0">
                <a:latin typeface="Cambria"/>
                <a:cs typeface="Cambria"/>
              </a:rPr>
              <a:t> </a:t>
            </a:r>
            <a:r>
              <a:rPr sz="1350" spc="55" dirty="0">
                <a:latin typeface="Cambria"/>
                <a:cs typeface="Cambria"/>
              </a:rPr>
              <a:t>Expression</a:t>
            </a:r>
            <a:endParaRPr sz="1350">
              <a:latin typeface="Cambria"/>
              <a:cs typeface="Cambria"/>
            </a:endParaRPr>
          </a:p>
        </p:txBody>
      </p:sp>
      <p:sp>
        <p:nvSpPr>
          <p:cNvPr id="6" name="object 6"/>
          <p:cNvSpPr txBox="1"/>
          <p:nvPr/>
        </p:nvSpPr>
        <p:spPr>
          <a:xfrm>
            <a:off x="3650360" y="4313377"/>
            <a:ext cx="1445895" cy="233045"/>
          </a:xfrm>
          <a:prstGeom prst="rect">
            <a:avLst/>
          </a:prstGeom>
        </p:spPr>
        <p:txBody>
          <a:bodyPr vert="horz" wrap="square" lIns="0" tIns="13335" rIns="0" bIns="0" rtlCol="0">
            <a:spAutoFit/>
          </a:bodyPr>
          <a:lstStyle/>
          <a:p>
            <a:pPr marL="12700">
              <a:lnSpc>
                <a:spcPct val="100000"/>
              </a:lnSpc>
              <a:spcBef>
                <a:spcPts val="105"/>
              </a:spcBef>
            </a:pPr>
            <a:r>
              <a:rPr sz="1350" spc="80" dirty="0">
                <a:latin typeface="Cambria"/>
                <a:cs typeface="Cambria"/>
              </a:rPr>
              <a:t>Happy</a:t>
            </a:r>
            <a:r>
              <a:rPr sz="1350" spc="10" dirty="0">
                <a:latin typeface="Cambria"/>
                <a:cs typeface="Cambria"/>
              </a:rPr>
              <a:t> </a:t>
            </a:r>
            <a:r>
              <a:rPr sz="1350" spc="30" dirty="0">
                <a:latin typeface="Cambria"/>
                <a:cs typeface="Cambria"/>
              </a:rPr>
              <a:t>expression</a:t>
            </a:r>
            <a:endParaRPr sz="1350">
              <a:latin typeface="Cambria"/>
              <a:cs typeface="Cambria"/>
            </a:endParaRPr>
          </a:p>
        </p:txBody>
      </p:sp>
      <p:graphicFrame>
        <p:nvGraphicFramePr>
          <p:cNvPr id="7" name="object 7"/>
          <p:cNvGraphicFramePr>
            <a:graphicFrameLocks noGrp="1"/>
          </p:cNvGraphicFramePr>
          <p:nvPr/>
        </p:nvGraphicFramePr>
        <p:xfrm>
          <a:off x="1049782" y="1599946"/>
          <a:ext cx="6614159" cy="399288"/>
        </p:xfrm>
        <a:graphic>
          <a:graphicData uri="http://schemas.openxmlformats.org/drawingml/2006/table">
            <a:tbl>
              <a:tblPr firstRow="1" bandRow="1">
                <a:tableStyleId>{2D5ABB26-0587-4C30-8999-92F81FD0307C}</a:tableStyleId>
              </a:tblPr>
              <a:tblGrid>
                <a:gridCol w="943610">
                  <a:extLst>
                    <a:ext uri="{9D8B030D-6E8A-4147-A177-3AD203B41FA5}">
                      <a16:colId xmlns:a16="http://schemas.microsoft.com/office/drawing/2014/main" val="20000"/>
                    </a:ext>
                  </a:extLst>
                </a:gridCol>
                <a:gridCol w="949960">
                  <a:extLst>
                    <a:ext uri="{9D8B030D-6E8A-4147-A177-3AD203B41FA5}">
                      <a16:colId xmlns:a16="http://schemas.microsoft.com/office/drawing/2014/main" val="20001"/>
                    </a:ext>
                  </a:extLst>
                </a:gridCol>
                <a:gridCol w="938530">
                  <a:extLst>
                    <a:ext uri="{9D8B030D-6E8A-4147-A177-3AD203B41FA5}">
                      <a16:colId xmlns:a16="http://schemas.microsoft.com/office/drawing/2014/main" val="20002"/>
                    </a:ext>
                  </a:extLst>
                </a:gridCol>
                <a:gridCol w="937895">
                  <a:extLst>
                    <a:ext uri="{9D8B030D-6E8A-4147-A177-3AD203B41FA5}">
                      <a16:colId xmlns:a16="http://schemas.microsoft.com/office/drawing/2014/main" val="20003"/>
                    </a:ext>
                  </a:extLst>
                </a:gridCol>
                <a:gridCol w="950595">
                  <a:extLst>
                    <a:ext uri="{9D8B030D-6E8A-4147-A177-3AD203B41FA5}">
                      <a16:colId xmlns:a16="http://schemas.microsoft.com/office/drawing/2014/main" val="20004"/>
                    </a:ext>
                  </a:extLst>
                </a:gridCol>
                <a:gridCol w="955039">
                  <a:extLst>
                    <a:ext uri="{9D8B030D-6E8A-4147-A177-3AD203B41FA5}">
                      <a16:colId xmlns:a16="http://schemas.microsoft.com/office/drawing/2014/main" val="20005"/>
                    </a:ext>
                  </a:extLst>
                </a:gridCol>
                <a:gridCol w="938530">
                  <a:extLst>
                    <a:ext uri="{9D8B030D-6E8A-4147-A177-3AD203B41FA5}">
                      <a16:colId xmlns:a16="http://schemas.microsoft.com/office/drawing/2014/main" val="20006"/>
                    </a:ext>
                  </a:extLst>
                </a:gridCol>
              </a:tblGrid>
              <a:tr h="399288">
                <a:tc>
                  <a:txBody>
                    <a:bodyPr/>
                    <a:lstStyle/>
                    <a:p>
                      <a:pPr>
                        <a:lnSpc>
                          <a:spcPct val="100000"/>
                        </a:lnSpc>
                      </a:pPr>
                      <a:endParaRPr sz="1300">
                        <a:latin typeface="Times New Roman"/>
                        <a:cs typeface="Times New Roman"/>
                      </a:endParaRPr>
                    </a:p>
                  </a:txBody>
                  <a:tcPr marL="0" marR="0" marT="0" marB="0">
                    <a:lnL w="12700">
                      <a:solidFill>
                        <a:srgbClr val="C00000"/>
                      </a:solidFill>
                      <a:prstDash val="solid"/>
                    </a:lnL>
                    <a:lnR w="12700">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C00000"/>
                      </a:solidFill>
                      <a:prstDash val="solid"/>
                    </a:lnL>
                    <a:lnR w="28575">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C00000"/>
                      </a:solidFill>
                      <a:prstDash val="solid"/>
                    </a:lnL>
                    <a:lnR w="28575">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C00000"/>
                      </a:solidFill>
                      <a:prstDash val="solid"/>
                    </a:lnL>
                    <a:lnR w="28575">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C00000"/>
                      </a:solidFill>
                      <a:prstDash val="solid"/>
                    </a:lnL>
                    <a:lnR w="12700">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C00000"/>
                      </a:solidFill>
                      <a:prstDash val="solid"/>
                    </a:lnL>
                    <a:lnR w="12700">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C00000"/>
                      </a:solidFill>
                      <a:prstDash val="solid"/>
                    </a:lnL>
                    <a:lnR w="12700">
                      <a:solidFill>
                        <a:srgbClr val="C00000"/>
                      </a:solidFill>
                      <a:prstDash val="solid"/>
                    </a:lnR>
                    <a:lnT w="12700">
                      <a:solidFill>
                        <a:srgbClr val="C00000"/>
                      </a:solidFill>
                      <a:prstDash val="solid"/>
                    </a:lnT>
                    <a:lnB w="12700">
                      <a:solidFill>
                        <a:srgbClr val="C00000"/>
                      </a:solidFill>
                      <a:prstDash val="solid"/>
                    </a:lnB>
                  </a:tcPr>
                </a:tc>
                <a:extLst>
                  <a:ext uri="{0D108BD9-81ED-4DB2-BD59-A6C34878D82A}">
                    <a16:rowId xmlns:a16="http://schemas.microsoft.com/office/drawing/2014/main" val="10000"/>
                  </a:ext>
                </a:extLst>
              </a:tr>
            </a:tbl>
          </a:graphicData>
        </a:graphic>
      </p:graphicFrame>
      <p:graphicFrame>
        <p:nvGraphicFramePr>
          <p:cNvPr id="8" name="object 8"/>
          <p:cNvGraphicFramePr>
            <a:graphicFrameLocks noGrp="1"/>
          </p:cNvGraphicFramePr>
          <p:nvPr/>
        </p:nvGraphicFramePr>
        <p:xfrm>
          <a:off x="1039113" y="3262629"/>
          <a:ext cx="6621144" cy="399288"/>
        </p:xfrm>
        <a:graphic>
          <a:graphicData uri="http://schemas.openxmlformats.org/drawingml/2006/table">
            <a:tbl>
              <a:tblPr firstRow="1" bandRow="1">
                <a:tableStyleId>{2D5ABB26-0587-4C30-8999-92F81FD0307C}</a:tableStyleId>
              </a:tblPr>
              <a:tblGrid>
                <a:gridCol w="938530">
                  <a:extLst>
                    <a:ext uri="{9D8B030D-6E8A-4147-A177-3AD203B41FA5}">
                      <a16:colId xmlns:a16="http://schemas.microsoft.com/office/drawing/2014/main" val="20000"/>
                    </a:ext>
                  </a:extLst>
                </a:gridCol>
                <a:gridCol w="948690">
                  <a:extLst>
                    <a:ext uri="{9D8B030D-6E8A-4147-A177-3AD203B41FA5}">
                      <a16:colId xmlns:a16="http://schemas.microsoft.com/office/drawing/2014/main" val="20001"/>
                    </a:ext>
                  </a:extLst>
                </a:gridCol>
                <a:gridCol w="948055">
                  <a:extLst>
                    <a:ext uri="{9D8B030D-6E8A-4147-A177-3AD203B41FA5}">
                      <a16:colId xmlns:a16="http://schemas.microsoft.com/office/drawing/2014/main" val="20002"/>
                    </a:ext>
                  </a:extLst>
                </a:gridCol>
                <a:gridCol w="949324">
                  <a:extLst>
                    <a:ext uri="{9D8B030D-6E8A-4147-A177-3AD203B41FA5}">
                      <a16:colId xmlns:a16="http://schemas.microsoft.com/office/drawing/2014/main" val="20003"/>
                    </a:ext>
                  </a:extLst>
                </a:gridCol>
                <a:gridCol w="949325">
                  <a:extLst>
                    <a:ext uri="{9D8B030D-6E8A-4147-A177-3AD203B41FA5}">
                      <a16:colId xmlns:a16="http://schemas.microsoft.com/office/drawing/2014/main" val="20004"/>
                    </a:ext>
                  </a:extLst>
                </a:gridCol>
                <a:gridCol w="949325">
                  <a:extLst>
                    <a:ext uri="{9D8B030D-6E8A-4147-A177-3AD203B41FA5}">
                      <a16:colId xmlns:a16="http://schemas.microsoft.com/office/drawing/2014/main" val="20005"/>
                    </a:ext>
                  </a:extLst>
                </a:gridCol>
                <a:gridCol w="937895">
                  <a:extLst>
                    <a:ext uri="{9D8B030D-6E8A-4147-A177-3AD203B41FA5}">
                      <a16:colId xmlns:a16="http://schemas.microsoft.com/office/drawing/2014/main" val="20006"/>
                    </a:ext>
                  </a:extLst>
                </a:gridCol>
              </a:tblGrid>
              <a:tr h="399288">
                <a:tc>
                  <a:txBody>
                    <a:bodyPr/>
                    <a:lstStyle/>
                    <a:p>
                      <a:pPr>
                        <a:lnSpc>
                          <a:spcPct val="100000"/>
                        </a:lnSpc>
                      </a:pPr>
                      <a:endParaRPr sz="1300">
                        <a:latin typeface="Times New Roman"/>
                        <a:cs typeface="Times New Roman"/>
                      </a:endParaRPr>
                    </a:p>
                  </a:txBody>
                  <a:tcPr marL="0" marR="0" marT="0" marB="0">
                    <a:lnL w="12700">
                      <a:solidFill>
                        <a:srgbClr val="C00000"/>
                      </a:solidFill>
                      <a:prstDash val="solid"/>
                    </a:lnL>
                    <a:lnR w="12700">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C00000"/>
                      </a:solidFill>
                      <a:prstDash val="solid"/>
                    </a:lnL>
                    <a:lnR w="12700">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C00000"/>
                      </a:solidFill>
                      <a:prstDash val="solid"/>
                    </a:lnL>
                    <a:lnR w="12700">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C00000"/>
                      </a:solidFill>
                      <a:prstDash val="solid"/>
                    </a:lnL>
                    <a:lnR w="12700">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C00000"/>
                      </a:solidFill>
                      <a:prstDash val="solid"/>
                    </a:lnL>
                    <a:lnR w="12700">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C00000"/>
                      </a:solidFill>
                      <a:prstDash val="solid"/>
                    </a:lnL>
                    <a:lnR w="12700">
                      <a:solidFill>
                        <a:srgbClr val="C00000"/>
                      </a:solidFill>
                      <a:prstDash val="solid"/>
                    </a:lnR>
                    <a:lnT w="12700">
                      <a:solidFill>
                        <a:srgbClr val="C00000"/>
                      </a:solidFill>
                      <a:prstDash val="solid"/>
                    </a:lnT>
                    <a:lnB w="12700">
                      <a:solidFill>
                        <a:srgbClr val="C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C00000"/>
                      </a:solidFill>
                      <a:prstDash val="solid"/>
                    </a:lnL>
                    <a:lnR w="12700">
                      <a:solidFill>
                        <a:srgbClr val="C00000"/>
                      </a:solidFill>
                      <a:prstDash val="solid"/>
                    </a:lnR>
                    <a:lnT w="12700">
                      <a:solidFill>
                        <a:srgbClr val="C00000"/>
                      </a:solidFill>
                      <a:prstDash val="solid"/>
                    </a:lnT>
                    <a:lnB w="12700">
                      <a:solidFill>
                        <a:srgbClr val="C00000"/>
                      </a:solidFill>
                      <a:prstDash val="solid"/>
                    </a:lnB>
                  </a:tcPr>
                </a:tc>
                <a:extLst>
                  <a:ext uri="{0D108BD9-81ED-4DB2-BD59-A6C34878D82A}">
                    <a16:rowId xmlns:a16="http://schemas.microsoft.com/office/drawing/2014/main" val="10000"/>
                  </a:ext>
                </a:extLst>
              </a:tr>
            </a:tbl>
          </a:graphicData>
        </a:graphic>
      </p:graphicFrame>
      <p:sp>
        <p:nvSpPr>
          <p:cNvPr id="9" name="object 9"/>
          <p:cNvSpPr/>
          <p:nvPr/>
        </p:nvSpPr>
        <p:spPr>
          <a:xfrm>
            <a:off x="1062227" y="3666744"/>
            <a:ext cx="6593205" cy="609600"/>
          </a:xfrm>
          <a:custGeom>
            <a:avLst/>
            <a:gdLst/>
            <a:ahLst/>
            <a:cxnLst/>
            <a:rect l="l" t="t" r="r" b="b"/>
            <a:pathLst>
              <a:path w="6593205" h="609600">
                <a:moveTo>
                  <a:pt x="0" y="308609"/>
                </a:moveTo>
                <a:lnTo>
                  <a:pt x="13800" y="235234"/>
                </a:lnTo>
                <a:lnTo>
                  <a:pt x="30416" y="200907"/>
                </a:lnTo>
                <a:lnTo>
                  <a:pt x="52943" y="168526"/>
                </a:lnTo>
                <a:lnTo>
                  <a:pt x="80960" y="138370"/>
                </a:lnTo>
                <a:lnTo>
                  <a:pt x="114041" y="110717"/>
                </a:lnTo>
                <a:lnTo>
                  <a:pt x="151765" y="85846"/>
                </a:lnTo>
                <a:lnTo>
                  <a:pt x="193706" y="64037"/>
                </a:lnTo>
                <a:lnTo>
                  <a:pt x="239443" y="45568"/>
                </a:lnTo>
                <a:lnTo>
                  <a:pt x="288550" y="30717"/>
                </a:lnTo>
                <a:lnTo>
                  <a:pt x="340606" y="19764"/>
                </a:lnTo>
                <a:lnTo>
                  <a:pt x="395185" y="12988"/>
                </a:lnTo>
                <a:lnTo>
                  <a:pt x="451866" y="10667"/>
                </a:lnTo>
                <a:lnTo>
                  <a:pt x="508546" y="12988"/>
                </a:lnTo>
                <a:lnTo>
                  <a:pt x="563125" y="19764"/>
                </a:lnTo>
                <a:lnTo>
                  <a:pt x="615181" y="30717"/>
                </a:lnTo>
                <a:lnTo>
                  <a:pt x="664288" y="45568"/>
                </a:lnTo>
                <a:lnTo>
                  <a:pt x="710025" y="64037"/>
                </a:lnTo>
                <a:lnTo>
                  <a:pt x="751966" y="85846"/>
                </a:lnTo>
                <a:lnTo>
                  <a:pt x="789690" y="110717"/>
                </a:lnTo>
                <a:lnTo>
                  <a:pt x="822771" y="138370"/>
                </a:lnTo>
                <a:lnTo>
                  <a:pt x="850788" y="168526"/>
                </a:lnTo>
                <a:lnTo>
                  <a:pt x="873315" y="200907"/>
                </a:lnTo>
                <a:lnTo>
                  <a:pt x="889931" y="235234"/>
                </a:lnTo>
                <a:lnTo>
                  <a:pt x="903732" y="308609"/>
                </a:lnTo>
                <a:lnTo>
                  <a:pt x="900211" y="345991"/>
                </a:lnTo>
                <a:lnTo>
                  <a:pt x="873315" y="416312"/>
                </a:lnTo>
                <a:lnTo>
                  <a:pt x="850788" y="448693"/>
                </a:lnTo>
                <a:lnTo>
                  <a:pt x="822771" y="478849"/>
                </a:lnTo>
                <a:lnTo>
                  <a:pt x="789690" y="506502"/>
                </a:lnTo>
                <a:lnTo>
                  <a:pt x="751966" y="531373"/>
                </a:lnTo>
                <a:lnTo>
                  <a:pt x="710025" y="553182"/>
                </a:lnTo>
                <a:lnTo>
                  <a:pt x="664288" y="571651"/>
                </a:lnTo>
                <a:lnTo>
                  <a:pt x="615181" y="586502"/>
                </a:lnTo>
                <a:lnTo>
                  <a:pt x="563125" y="597455"/>
                </a:lnTo>
                <a:lnTo>
                  <a:pt x="508546" y="604231"/>
                </a:lnTo>
                <a:lnTo>
                  <a:pt x="451866" y="606551"/>
                </a:lnTo>
                <a:lnTo>
                  <a:pt x="395185" y="604231"/>
                </a:lnTo>
                <a:lnTo>
                  <a:pt x="340606" y="597455"/>
                </a:lnTo>
                <a:lnTo>
                  <a:pt x="288550" y="586502"/>
                </a:lnTo>
                <a:lnTo>
                  <a:pt x="239443" y="571651"/>
                </a:lnTo>
                <a:lnTo>
                  <a:pt x="193706" y="553182"/>
                </a:lnTo>
                <a:lnTo>
                  <a:pt x="151765" y="531373"/>
                </a:lnTo>
                <a:lnTo>
                  <a:pt x="114041" y="506502"/>
                </a:lnTo>
                <a:lnTo>
                  <a:pt x="80960" y="478849"/>
                </a:lnTo>
                <a:lnTo>
                  <a:pt x="52943" y="448693"/>
                </a:lnTo>
                <a:lnTo>
                  <a:pt x="30416" y="416312"/>
                </a:lnTo>
                <a:lnTo>
                  <a:pt x="13800" y="381985"/>
                </a:lnTo>
                <a:lnTo>
                  <a:pt x="0" y="308609"/>
                </a:lnTo>
                <a:close/>
              </a:path>
              <a:path w="6593205" h="609600">
                <a:moveTo>
                  <a:pt x="943355" y="297941"/>
                </a:moveTo>
                <a:lnTo>
                  <a:pt x="957156" y="224566"/>
                </a:lnTo>
                <a:lnTo>
                  <a:pt x="973772" y="190239"/>
                </a:lnTo>
                <a:lnTo>
                  <a:pt x="996299" y="157858"/>
                </a:lnTo>
                <a:lnTo>
                  <a:pt x="1024316" y="127702"/>
                </a:lnTo>
                <a:lnTo>
                  <a:pt x="1057397" y="100049"/>
                </a:lnTo>
                <a:lnTo>
                  <a:pt x="1095121" y="75178"/>
                </a:lnTo>
                <a:lnTo>
                  <a:pt x="1137062" y="53369"/>
                </a:lnTo>
                <a:lnTo>
                  <a:pt x="1182799" y="34900"/>
                </a:lnTo>
                <a:lnTo>
                  <a:pt x="1231906" y="20049"/>
                </a:lnTo>
                <a:lnTo>
                  <a:pt x="1283962" y="9096"/>
                </a:lnTo>
                <a:lnTo>
                  <a:pt x="1338541" y="2320"/>
                </a:lnTo>
                <a:lnTo>
                  <a:pt x="1395222" y="0"/>
                </a:lnTo>
                <a:lnTo>
                  <a:pt x="1451902" y="2320"/>
                </a:lnTo>
                <a:lnTo>
                  <a:pt x="1506481" y="9096"/>
                </a:lnTo>
                <a:lnTo>
                  <a:pt x="1558537" y="20049"/>
                </a:lnTo>
                <a:lnTo>
                  <a:pt x="1607644" y="34900"/>
                </a:lnTo>
                <a:lnTo>
                  <a:pt x="1653381" y="53369"/>
                </a:lnTo>
                <a:lnTo>
                  <a:pt x="1695322" y="75178"/>
                </a:lnTo>
                <a:lnTo>
                  <a:pt x="1733046" y="100049"/>
                </a:lnTo>
                <a:lnTo>
                  <a:pt x="1766127" y="127702"/>
                </a:lnTo>
                <a:lnTo>
                  <a:pt x="1794144" y="157858"/>
                </a:lnTo>
                <a:lnTo>
                  <a:pt x="1816671" y="190239"/>
                </a:lnTo>
                <a:lnTo>
                  <a:pt x="1833287" y="224566"/>
                </a:lnTo>
                <a:lnTo>
                  <a:pt x="1847088" y="297941"/>
                </a:lnTo>
                <a:lnTo>
                  <a:pt x="1843567" y="335323"/>
                </a:lnTo>
                <a:lnTo>
                  <a:pt x="1816671" y="405644"/>
                </a:lnTo>
                <a:lnTo>
                  <a:pt x="1794144" y="438025"/>
                </a:lnTo>
                <a:lnTo>
                  <a:pt x="1766127" y="468181"/>
                </a:lnTo>
                <a:lnTo>
                  <a:pt x="1733046" y="495834"/>
                </a:lnTo>
                <a:lnTo>
                  <a:pt x="1695322" y="520705"/>
                </a:lnTo>
                <a:lnTo>
                  <a:pt x="1653381" y="542514"/>
                </a:lnTo>
                <a:lnTo>
                  <a:pt x="1607644" y="560983"/>
                </a:lnTo>
                <a:lnTo>
                  <a:pt x="1558537" y="575834"/>
                </a:lnTo>
                <a:lnTo>
                  <a:pt x="1506481" y="586787"/>
                </a:lnTo>
                <a:lnTo>
                  <a:pt x="1451902" y="593563"/>
                </a:lnTo>
                <a:lnTo>
                  <a:pt x="1395222" y="595883"/>
                </a:lnTo>
                <a:lnTo>
                  <a:pt x="1338541" y="593563"/>
                </a:lnTo>
                <a:lnTo>
                  <a:pt x="1283962" y="586787"/>
                </a:lnTo>
                <a:lnTo>
                  <a:pt x="1231906" y="575834"/>
                </a:lnTo>
                <a:lnTo>
                  <a:pt x="1182799" y="560983"/>
                </a:lnTo>
                <a:lnTo>
                  <a:pt x="1137062" y="542514"/>
                </a:lnTo>
                <a:lnTo>
                  <a:pt x="1095121" y="520705"/>
                </a:lnTo>
                <a:lnTo>
                  <a:pt x="1057397" y="495834"/>
                </a:lnTo>
                <a:lnTo>
                  <a:pt x="1024316" y="468181"/>
                </a:lnTo>
                <a:lnTo>
                  <a:pt x="996299" y="438025"/>
                </a:lnTo>
                <a:lnTo>
                  <a:pt x="973772" y="405644"/>
                </a:lnTo>
                <a:lnTo>
                  <a:pt x="957156" y="371317"/>
                </a:lnTo>
                <a:lnTo>
                  <a:pt x="943355" y="297941"/>
                </a:lnTo>
                <a:close/>
              </a:path>
              <a:path w="6593205" h="609600">
                <a:moveTo>
                  <a:pt x="1895855" y="310895"/>
                </a:moveTo>
                <a:lnTo>
                  <a:pt x="1909682" y="237346"/>
                </a:lnTo>
                <a:lnTo>
                  <a:pt x="1926328" y="202934"/>
                </a:lnTo>
                <a:lnTo>
                  <a:pt x="1948897" y="170472"/>
                </a:lnTo>
                <a:lnTo>
                  <a:pt x="1976963" y="140238"/>
                </a:lnTo>
                <a:lnTo>
                  <a:pt x="2010103" y="112513"/>
                </a:lnTo>
                <a:lnTo>
                  <a:pt x="2047893" y="87576"/>
                </a:lnTo>
                <a:lnTo>
                  <a:pt x="2089906" y="65708"/>
                </a:lnTo>
                <a:lnTo>
                  <a:pt x="2135720" y="47189"/>
                </a:lnTo>
                <a:lnTo>
                  <a:pt x="2184909" y="32297"/>
                </a:lnTo>
                <a:lnTo>
                  <a:pt x="2237049" y="21314"/>
                </a:lnTo>
                <a:lnTo>
                  <a:pt x="2291715" y="14519"/>
                </a:lnTo>
                <a:lnTo>
                  <a:pt x="2348484" y="12191"/>
                </a:lnTo>
                <a:lnTo>
                  <a:pt x="2405252" y="14519"/>
                </a:lnTo>
                <a:lnTo>
                  <a:pt x="2459918" y="21314"/>
                </a:lnTo>
                <a:lnTo>
                  <a:pt x="2512058" y="32297"/>
                </a:lnTo>
                <a:lnTo>
                  <a:pt x="2561247" y="47189"/>
                </a:lnTo>
                <a:lnTo>
                  <a:pt x="2607061" y="65708"/>
                </a:lnTo>
                <a:lnTo>
                  <a:pt x="2649074" y="87576"/>
                </a:lnTo>
                <a:lnTo>
                  <a:pt x="2686864" y="112513"/>
                </a:lnTo>
                <a:lnTo>
                  <a:pt x="2720004" y="140238"/>
                </a:lnTo>
                <a:lnTo>
                  <a:pt x="2748070" y="170472"/>
                </a:lnTo>
                <a:lnTo>
                  <a:pt x="2770639" y="202934"/>
                </a:lnTo>
                <a:lnTo>
                  <a:pt x="2787285" y="237346"/>
                </a:lnTo>
                <a:lnTo>
                  <a:pt x="2801112" y="310895"/>
                </a:lnTo>
                <a:lnTo>
                  <a:pt x="2797584" y="348365"/>
                </a:lnTo>
                <a:lnTo>
                  <a:pt x="2770639" y="418857"/>
                </a:lnTo>
                <a:lnTo>
                  <a:pt x="2748070" y="451319"/>
                </a:lnTo>
                <a:lnTo>
                  <a:pt x="2720004" y="481553"/>
                </a:lnTo>
                <a:lnTo>
                  <a:pt x="2686864" y="509278"/>
                </a:lnTo>
                <a:lnTo>
                  <a:pt x="2649074" y="534215"/>
                </a:lnTo>
                <a:lnTo>
                  <a:pt x="2607061" y="556083"/>
                </a:lnTo>
                <a:lnTo>
                  <a:pt x="2561247" y="574602"/>
                </a:lnTo>
                <a:lnTo>
                  <a:pt x="2512058" y="589494"/>
                </a:lnTo>
                <a:lnTo>
                  <a:pt x="2459918" y="600477"/>
                </a:lnTo>
                <a:lnTo>
                  <a:pt x="2405252" y="607272"/>
                </a:lnTo>
                <a:lnTo>
                  <a:pt x="2348484" y="609599"/>
                </a:lnTo>
                <a:lnTo>
                  <a:pt x="2291715" y="607272"/>
                </a:lnTo>
                <a:lnTo>
                  <a:pt x="2237049" y="600477"/>
                </a:lnTo>
                <a:lnTo>
                  <a:pt x="2184909" y="589494"/>
                </a:lnTo>
                <a:lnTo>
                  <a:pt x="2135720" y="574602"/>
                </a:lnTo>
                <a:lnTo>
                  <a:pt x="2089906" y="556083"/>
                </a:lnTo>
                <a:lnTo>
                  <a:pt x="2047893" y="534215"/>
                </a:lnTo>
                <a:lnTo>
                  <a:pt x="2010103" y="509278"/>
                </a:lnTo>
                <a:lnTo>
                  <a:pt x="1976963" y="481553"/>
                </a:lnTo>
                <a:lnTo>
                  <a:pt x="1948897" y="451319"/>
                </a:lnTo>
                <a:lnTo>
                  <a:pt x="1926328" y="418857"/>
                </a:lnTo>
                <a:lnTo>
                  <a:pt x="1909682" y="384445"/>
                </a:lnTo>
                <a:lnTo>
                  <a:pt x="1895855" y="310895"/>
                </a:lnTo>
                <a:close/>
              </a:path>
              <a:path w="6593205" h="609600">
                <a:moveTo>
                  <a:pt x="2855976" y="308609"/>
                </a:moveTo>
                <a:lnTo>
                  <a:pt x="2869802" y="235234"/>
                </a:lnTo>
                <a:lnTo>
                  <a:pt x="2886448" y="200907"/>
                </a:lnTo>
                <a:lnTo>
                  <a:pt x="2909017" y="168526"/>
                </a:lnTo>
                <a:lnTo>
                  <a:pt x="2937083" y="138370"/>
                </a:lnTo>
                <a:lnTo>
                  <a:pt x="2970223" y="110717"/>
                </a:lnTo>
                <a:lnTo>
                  <a:pt x="3008013" y="85846"/>
                </a:lnTo>
                <a:lnTo>
                  <a:pt x="3050026" y="64037"/>
                </a:lnTo>
                <a:lnTo>
                  <a:pt x="3095840" y="45568"/>
                </a:lnTo>
                <a:lnTo>
                  <a:pt x="3145029" y="30717"/>
                </a:lnTo>
                <a:lnTo>
                  <a:pt x="3197169" y="19764"/>
                </a:lnTo>
                <a:lnTo>
                  <a:pt x="3251835" y="12988"/>
                </a:lnTo>
                <a:lnTo>
                  <a:pt x="3308604" y="10667"/>
                </a:lnTo>
                <a:lnTo>
                  <a:pt x="3365372" y="12988"/>
                </a:lnTo>
                <a:lnTo>
                  <a:pt x="3420038" y="19764"/>
                </a:lnTo>
                <a:lnTo>
                  <a:pt x="3472178" y="30717"/>
                </a:lnTo>
                <a:lnTo>
                  <a:pt x="3521367" y="45568"/>
                </a:lnTo>
                <a:lnTo>
                  <a:pt x="3567181" y="64037"/>
                </a:lnTo>
                <a:lnTo>
                  <a:pt x="3609194" y="85846"/>
                </a:lnTo>
                <a:lnTo>
                  <a:pt x="3646984" y="110717"/>
                </a:lnTo>
                <a:lnTo>
                  <a:pt x="3680124" y="138370"/>
                </a:lnTo>
                <a:lnTo>
                  <a:pt x="3708190" y="168526"/>
                </a:lnTo>
                <a:lnTo>
                  <a:pt x="3730759" y="200907"/>
                </a:lnTo>
                <a:lnTo>
                  <a:pt x="3747405" y="235234"/>
                </a:lnTo>
                <a:lnTo>
                  <a:pt x="3761232" y="308609"/>
                </a:lnTo>
                <a:lnTo>
                  <a:pt x="3757704" y="345991"/>
                </a:lnTo>
                <a:lnTo>
                  <a:pt x="3730759" y="416312"/>
                </a:lnTo>
                <a:lnTo>
                  <a:pt x="3708190" y="448693"/>
                </a:lnTo>
                <a:lnTo>
                  <a:pt x="3680124" y="478849"/>
                </a:lnTo>
                <a:lnTo>
                  <a:pt x="3646984" y="506502"/>
                </a:lnTo>
                <a:lnTo>
                  <a:pt x="3609194" y="531373"/>
                </a:lnTo>
                <a:lnTo>
                  <a:pt x="3567181" y="553182"/>
                </a:lnTo>
                <a:lnTo>
                  <a:pt x="3521367" y="571651"/>
                </a:lnTo>
                <a:lnTo>
                  <a:pt x="3472178" y="586502"/>
                </a:lnTo>
                <a:lnTo>
                  <a:pt x="3420038" y="597455"/>
                </a:lnTo>
                <a:lnTo>
                  <a:pt x="3365372" y="604231"/>
                </a:lnTo>
                <a:lnTo>
                  <a:pt x="3308604" y="606551"/>
                </a:lnTo>
                <a:lnTo>
                  <a:pt x="3251835" y="604231"/>
                </a:lnTo>
                <a:lnTo>
                  <a:pt x="3197169" y="597455"/>
                </a:lnTo>
                <a:lnTo>
                  <a:pt x="3145029" y="586502"/>
                </a:lnTo>
                <a:lnTo>
                  <a:pt x="3095840" y="571651"/>
                </a:lnTo>
                <a:lnTo>
                  <a:pt x="3050026" y="553182"/>
                </a:lnTo>
                <a:lnTo>
                  <a:pt x="3008013" y="531373"/>
                </a:lnTo>
                <a:lnTo>
                  <a:pt x="2970223" y="506502"/>
                </a:lnTo>
                <a:lnTo>
                  <a:pt x="2937083" y="478849"/>
                </a:lnTo>
                <a:lnTo>
                  <a:pt x="2909017" y="448693"/>
                </a:lnTo>
                <a:lnTo>
                  <a:pt x="2886448" y="416312"/>
                </a:lnTo>
                <a:lnTo>
                  <a:pt x="2869802" y="381985"/>
                </a:lnTo>
                <a:lnTo>
                  <a:pt x="2855976" y="308609"/>
                </a:lnTo>
                <a:close/>
              </a:path>
              <a:path w="6593205" h="609600">
                <a:moveTo>
                  <a:pt x="3813048" y="307085"/>
                </a:moveTo>
                <a:lnTo>
                  <a:pt x="3826848" y="233710"/>
                </a:lnTo>
                <a:lnTo>
                  <a:pt x="3843464" y="199383"/>
                </a:lnTo>
                <a:lnTo>
                  <a:pt x="3865991" y="167002"/>
                </a:lnTo>
                <a:lnTo>
                  <a:pt x="3894008" y="136846"/>
                </a:lnTo>
                <a:lnTo>
                  <a:pt x="3927089" y="109193"/>
                </a:lnTo>
                <a:lnTo>
                  <a:pt x="3964813" y="84322"/>
                </a:lnTo>
                <a:lnTo>
                  <a:pt x="4006754" y="62513"/>
                </a:lnTo>
                <a:lnTo>
                  <a:pt x="4052491" y="44044"/>
                </a:lnTo>
                <a:lnTo>
                  <a:pt x="4101598" y="29193"/>
                </a:lnTo>
                <a:lnTo>
                  <a:pt x="4153654" y="18240"/>
                </a:lnTo>
                <a:lnTo>
                  <a:pt x="4208233" y="11464"/>
                </a:lnTo>
                <a:lnTo>
                  <a:pt x="4264914" y="9143"/>
                </a:lnTo>
                <a:lnTo>
                  <a:pt x="4321594" y="11464"/>
                </a:lnTo>
                <a:lnTo>
                  <a:pt x="4376173" y="18240"/>
                </a:lnTo>
                <a:lnTo>
                  <a:pt x="4428229" y="29193"/>
                </a:lnTo>
                <a:lnTo>
                  <a:pt x="4477336" y="44044"/>
                </a:lnTo>
                <a:lnTo>
                  <a:pt x="4523073" y="62513"/>
                </a:lnTo>
                <a:lnTo>
                  <a:pt x="4565014" y="84322"/>
                </a:lnTo>
                <a:lnTo>
                  <a:pt x="4602738" y="109193"/>
                </a:lnTo>
                <a:lnTo>
                  <a:pt x="4635819" y="136846"/>
                </a:lnTo>
                <a:lnTo>
                  <a:pt x="4663836" y="167002"/>
                </a:lnTo>
                <a:lnTo>
                  <a:pt x="4686363" y="199383"/>
                </a:lnTo>
                <a:lnTo>
                  <a:pt x="4702979" y="233710"/>
                </a:lnTo>
                <a:lnTo>
                  <a:pt x="4716780" y="307085"/>
                </a:lnTo>
                <a:lnTo>
                  <a:pt x="4713259" y="344467"/>
                </a:lnTo>
                <a:lnTo>
                  <a:pt x="4686363" y="414788"/>
                </a:lnTo>
                <a:lnTo>
                  <a:pt x="4663836" y="447169"/>
                </a:lnTo>
                <a:lnTo>
                  <a:pt x="4635819" y="477325"/>
                </a:lnTo>
                <a:lnTo>
                  <a:pt x="4602738" y="504978"/>
                </a:lnTo>
                <a:lnTo>
                  <a:pt x="4565014" y="529849"/>
                </a:lnTo>
                <a:lnTo>
                  <a:pt x="4523073" y="551658"/>
                </a:lnTo>
                <a:lnTo>
                  <a:pt x="4477336" y="570127"/>
                </a:lnTo>
                <a:lnTo>
                  <a:pt x="4428229" y="584978"/>
                </a:lnTo>
                <a:lnTo>
                  <a:pt x="4376173" y="595931"/>
                </a:lnTo>
                <a:lnTo>
                  <a:pt x="4321594" y="602707"/>
                </a:lnTo>
                <a:lnTo>
                  <a:pt x="4264914" y="605027"/>
                </a:lnTo>
                <a:lnTo>
                  <a:pt x="4208233" y="602707"/>
                </a:lnTo>
                <a:lnTo>
                  <a:pt x="4153654" y="595931"/>
                </a:lnTo>
                <a:lnTo>
                  <a:pt x="4101598" y="584978"/>
                </a:lnTo>
                <a:lnTo>
                  <a:pt x="4052491" y="570127"/>
                </a:lnTo>
                <a:lnTo>
                  <a:pt x="4006754" y="551658"/>
                </a:lnTo>
                <a:lnTo>
                  <a:pt x="3964813" y="529849"/>
                </a:lnTo>
                <a:lnTo>
                  <a:pt x="3927089" y="504978"/>
                </a:lnTo>
                <a:lnTo>
                  <a:pt x="3894008" y="477325"/>
                </a:lnTo>
                <a:lnTo>
                  <a:pt x="3865991" y="447169"/>
                </a:lnTo>
                <a:lnTo>
                  <a:pt x="3843464" y="414788"/>
                </a:lnTo>
                <a:lnTo>
                  <a:pt x="3826848" y="380461"/>
                </a:lnTo>
                <a:lnTo>
                  <a:pt x="3813048" y="307085"/>
                </a:lnTo>
                <a:close/>
              </a:path>
              <a:path w="6593205" h="609600">
                <a:moveTo>
                  <a:pt x="4747260" y="297941"/>
                </a:moveTo>
                <a:lnTo>
                  <a:pt x="4761060" y="224566"/>
                </a:lnTo>
                <a:lnTo>
                  <a:pt x="4777676" y="190239"/>
                </a:lnTo>
                <a:lnTo>
                  <a:pt x="4800203" y="157858"/>
                </a:lnTo>
                <a:lnTo>
                  <a:pt x="4828220" y="127702"/>
                </a:lnTo>
                <a:lnTo>
                  <a:pt x="4861301" y="100049"/>
                </a:lnTo>
                <a:lnTo>
                  <a:pt x="4899025" y="75178"/>
                </a:lnTo>
                <a:lnTo>
                  <a:pt x="4940966" y="53369"/>
                </a:lnTo>
                <a:lnTo>
                  <a:pt x="4986703" y="34900"/>
                </a:lnTo>
                <a:lnTo>
                  <a:pt x="5035810" y="20049"/>
                </a:lnTo>
                <a:lnTo>
                  <a:pt x="5087866" y="9096"/>
                </a:lnTo>
                <a:lnTo>
                  <a:pt x="5142445" y="2320"/>
                </a:lnTo>
                <a:lnTo>
                  <a:pt x="5199126" y="0"/>
                </a:lnTo>
                <a:lnTo>
                  <a:pt x="5255806" y="2320"/>
                </a:lnTo>
                <a:lnTo>
                  <a:pt x="5310385" y="9096"/>
                </a:lnTo>
                <a:lnTo>
                  <a:pt x="5362441" y="20049"/>
                </a:lnTo>
                <a:lnTo>
                  <a:pt x="5411548" y="34900"/>
                </a:lnTo>
                <a:lnTo>
                  <a:pt x="5457285" y="53369"/>
                </a:lnTo>
                <a:lnTo>
                  <a:pt x="5499226" y="75178"/>
                </a:lnTo>
                <a:lnTo>
                  <a:pt x="5536950" y="100049"/>
                </a:lnTo>
                <a:lnTo>
                  <a:pt x="5570031" y="127702"/>
                </a:lnTo>
                <a:lnTo>
                  <a:pt x="5598048" y="157858"/>
                </a:lnTo>
                <a:lnTo>
                  <a:pt x="5620575" y="190239"/>
                </a:lnTo>
                <a:lnTo>
                  <a:pt x="5637191" y="224566"/>
                </a:lnTo>
                <a:lnTo>
                  <a:pt x="5650992" y="297941"/>
                </a:lnTo>
                <a:lnTo>
                  <a:pt x="5647471" y="335323"/>
                </a:lnTo>
                <a:lnTo>
                  <a:pt x="5620575" y="405644"/>
                </a:lnTo>
                <a:lnTo>
                  <a:pt x="5598048" y="438025"/>
                </a:lnTo>
                <a:lnTo>
                  <a:pt x="5570031" y="468181"/>
                </a:lnTo>
                <a:lnTo>
                  <a:pt x="5536950" y="495834"/>
                </a:lnTo>
                <a:lnTo>
                  <a:pt x="5499226" y="520705"/>
                </a:lnTo>
                <a:lnTo>
                  <a:pt x="5457285" y="542514"/>
                </a:lnTo>
                <a:lnTo>
                  <a:pt x="5411548" y="560983"/>
                </a:lnTo>
                <a:lnTo>
                  <a:pt x="5362441" y="575834"/>
                </a:lnTo>
                <a:lnTo>
                  <a:pt x="5310385" y="586787"/>
                </a:lnTo>
                <a:lnTo>
                  <a:pt x="5255806" y="593563"/>
                </a:lnTo>
                <a:lnTo>
                  <a:pt x="5199126" y="595883"/>
                </a:lnTo>
                <a:lnTo>
                  <a:pt x="5142445" y="593563"/>
                </a:lnTo>
                <a:lnTo>
                  <a:pt x="5087866" y="586787"/>
                </a:lnTo>
                <a:lnTo>
                  <a:pt x="5035810" y="575834"/>
                </a:lnTo>
                <a:lnTo>
                  <a:pt x="4986703" y="560983"/>
                </a:lnTo>
                <a:lnTo>
                  <a:pt x="4940966" y="542514"/>
                </a:lnTo>
                <a:lnTo>
                  <a:pt x="4899025" y="520705"/>
                </a:lnTo>
                <a:lnTo>
                  <a:pt x="4861301" y="495834"/>
                </a:lnTo>
                <a:lnTo>
                  <a:pt x="4828220" y="468181"/>
                </a:lnTo>
                <a:lnTo>
                  <a:pt x="4800203" y="438025"/>
                </a:lnTo>
                <a:lnTo>
                  <a:pt x="4777676" y="405644"/>
                </a:lnTo>
                <a:lnTo>
                  <a:pt x="4761060" y="371317"/>
                </a:lnTo>
                <a:lnTo>
                  <a:pt x="4747260" y="297941"/>
                </a:lnTo>
                <a:close/>
              </a:path>
              <a:path w="6593205" h="609600">
                <a:moveTo>
                  <a:pt x="5689092" y="297941"/>
                </a:moveTo>
                <a:lnTo>
                  <a:pt x="5702892" y="224566"/>
                </a:lnTo>
                <a:lnTo>
                  <a:pt x="5719508" y="190239"/>
                </a:lnTo>
                <a:lnTo>
                  <a:pt x="5742035" y="157858"/>
                </a:lnTo>
                <a:lnTo>
                  <a:pt x="5770052" y="127702"/>
                </a:lnTo>
                <a:lnTo>
                  <a:pt x="5803133" y="100049"/>
                </a:lnTo>
                <a:lnTo>
                  <a:pt x="5840857" y="75178"/>
                </a:lnTo>
                <a:lnTo>
                  <a:pt x="5882798" y="53369"/>
                </a:lnTo>
                <a:lnTo>
                  <a:pt x="5928535" y="34900"/>
                </a:lnTo>
                <a:lnTo>
                  <a:pt x="5977642" y="20049"/>
                </a:lnTo>
                <a:lnTo>
                  <a:pt x="6029698" y="9096"/>
                </a:lnTo>
                <a:lnTo>
                  <a:pt x="6084277" y="2320"/>
                </a:lnTo>
                <a:lnTo>
                  <a:pt x="6140958" y="0"/>
                </a:lnTo>
                <a:lnTo>
                  <a:pt x="6197638" y="2320"/>
                </a:lnTo>
                <a:lnTo>
                  <a:pt x="6252217" y="9096"/>
                </a:lnTo>
                <a:lnTo>
                  <a:pt x="6304273" y="20049"/>
                </a:lnTo>
                <a:lnTo>
                  <a:pt x="6353380" y="34900"/>
                </a:lnTo>
                <a:lnTo>
                  <a:pt x="6399117" y="53369"/>
                </a:lnTo>
                <a:lnTo>
                  <a:pt x="6441058" y="75178"/>
                </a:lnTo>
                <a:lnTo>
                  <a:pt x="6478782" y="100049"/>
                </a:lnTo>
                <a:lnTo>
                  <a:pt x="6511863" y="127702"/>
                </a:lnTo>
                <a:lnTo>
                  <a:pt x="6539880" y="157858"/>
                </a:lnTo>
                <a:lnTo>
                  <a:pt x="6562407" y="190239"/>
                </a:lnTo>
                <a:lnTo>
                  <a:pt x="6579023" y="224566"/>
                </a:lnTo>
                <a:lnTo>
                  <a:pt x="6592824" y="297941"/>
                </a:lnTo>
                <a:lnTo>
                  <a:pt x="6589303" y="335323"/>
                </a:lnTo>
                <a:lnTo>
                  <a:pt x="6562407" y="405644"/>
                </a:lnTo>
                <a:lnTo>
                  <a:pt x="6539880" y="438025"/>
                </a:lnTo>
                <a:lnTo>
                  <a:pt x="6511863" y="468181"/>
                </a:lnTo>
                <a:lnTo>
                  <a:pt x="6478782" y="495834"/>
                </a:lnTo>
                <a:lnTo>
                  <a:pt x="6441058" y="520705"/>
                </a:lnTo>
                <a:lnTo>
                  <a:pt x="6399117" y="542514"/>
                </a:lnTo>
                <a:lnTo>
                  <a:pt x="6353380" y="560983"/>
                </a:lnTo>
                <a:lnTo>
                  <a:pt x="6304273" y="575834"/>
                </a:lnTo>
                <a:lnTo>
                  <a:pt x="6252217" y="586787"/>
                </a:lnTo>
                <a:lnTo>
                  <a:pt x="6197638" y="593563"/>
                </a:lnTo>
                <a:lnTo>
                  <a:pt x="6140958" y="595883"/>
                </a:lnTo>
                <a:lnTo>
                  <a:pt x="6084277" y="593563"/>
                </a:lnTo>
                <a:lnTo>
                  <a:pt x="6029698" y="586787"/>
                </a:lnTo>
                <a:lnTo>
                  <a:pt x="5977642" y="575834"/>
                </a:lnTo>
                <a:lnTo>
                  <a:pt x="5928535" y="560983"/>
                </a:lnTo>
                <a:lnTo>
                  <a:pt x="5882798" y="542514"/>
                </a:lnTo>
                <a:lnTo>
                  <a:pt x="5840857" y="520705"/>
                </a:lnTo>
                <a:lnTo>
                  <a:pt x="5803133" y="495834"/>
                </a:lnTo>
                <a:lnTo>
                  <a:pt x="5770052" y="468181"/>
                </a:lnTo>
                <a:lnTo>
                  <a:pt x="5742035" y="438025"/>
                </a:lnTo>
                <a:lnTo>
                  <a:pt x="5719508" y="405644"/>
                </a:lnTo>
                <a:lnTo>
                  <a:pt x="5702892" y="371317"/>
                </a:lnTo>
                <a:lnTo>
                  <a:pt x="5689092" y="297941"/>
                </a:lnTo>
                <a:close/>
              </a:path>
            </a:pathLst>
          </a:custGeom>
          <a:ln w="12700">
            <a:solidFill>
              <a:srgbClr val="C00000"/>
            </a:solidFill>
          </a:ln>
        </p:spPr>
        <p:txBody>
          <a:bodyPr wrap="square" lIns="0" tIns="0" rIns="0" bIns="0" rtlCol="0"/>
          <a:lstStyle/>
          <a:p>
            <a:endParaRPr/>
          </a:p>
        </p:txBody>
      </p:sp>
      <p:sp>
        <p:nvSpPr>
          <p:cNvPr id="11" name="Date Placeholder 10"/>
          <p:cNvSpPr>
            <a:spLocks noGrp="1"/>
          </p:cNvSpPr>
          <p:nvPr>
            <p:ph type="dt" sz="half" idx="6"/>
          </p:nvPr>
        </p:nvSpPr>
        <p:spPr/>
        <p:txBody>
          <a:bodyPr/>
          <a:lstStyle/>
          <a:p>
            <a:fld id="{E4E257A1-1EDE-419E-9448-3346341C6417}" type="datetime1">
              <a:rPr lang="en-US" smtClean="0"/>
              <a:t>6/26/2024</a:t>
            </a:fld>
            <a:endParaRPr lang="en-US"/>
          </a:p>
        </p:txBody>
      </p:sp>
      <p:sp>
        <p:nvSpPr>
          <p:cNvPr id="12"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13" name="Picture 12">
            <a:extLst>
              <a:ext uri="{FF2B5EF4-FFF2-40B4-BE49-F238E27FC236}">
                <a16:creationId xmlns:a16="http://schemas.microsoft.com/office/drawing/2014/main" id="{65AAD7E0-B9A5-561E-E699-6EFC94B35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3" y="0"/>
            <a:ext cx="1219200" cy="761187"/>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57007" y="576506"/>
            <a:ext cx="6691373" cy="3794863"/>
          </a:xfrm>
          <a:prstGeom prst="rect">
            <a:avLst/>
          </a:prstGeom>
          <a:blipFill>
            <a:blip r:embed="rId2" cstate="print"/>
            <a:stretch>
              <a:fillRect/>
            </a:stretch>
          </a:blipFill>
        </p:spPr>
        <p:txBody>
          <a:bodyPr wrap="square" lIns="0" tIns="0" rIns="0" bIns="0" rtlCol="0"/>
          <a:lstStyle/>
          <a:p>
            <a:endParaRPr sz="1354"/>
          </a:p>
        </p:txBody>
      </p:sp>
      <p:sp>
        <p:nvSpPr>
          <p:cNvPr id="3" name="object 3"/>
          <p:cNvSpPr txBox="1"/>
          <p:nvPr/>
        </p:nvSpPr>
        <p:spPr>
          <a:xfrm>
            <a:off x="1467753" y="4737560"/>
            <a:ext cx="3781929" cy="218036"/>
          </a:xfrm>
          <a:prstGeom prst="rect">
            <a:avLst/>
          </a:prstGeom>
        </p:spPr>
        <p:txBody>
          <a:bodyPr vert="horz" wrap="square" lIns="0" tIns="9552" rIns="0" bIns="0" rtlCol="0">
            <a:spAutoFit/>
          </a:bodyPr>
          <a:lstStyle/>
          <a:p>
            <a:pPr marL="9552">
              <a:spcBef>
                <a:spcPts val="75"/>
              </a:spcBef>
            </a:pPr>
            <a:r>
              <a:rPr sz="1354" spc="-4" dirty="0">
                <a:latin typeface="Times New Roman"/>
                <a:cs typeface="Times New Roman"/>
              </a:rPr>
              <a:t>Comaniciu and Meer, IEEE PAMI vol. 24, no. 5,</a:t>
            </a:r>
            <a:r>
              <a:rPr sz="1354" spc="-11" dirty="0">
                <a:latin typeface="Times New Roman"/>
                <a:cs typeface="Times New Roman"/>
              </a:rPr>
              <a:t> </a:t>
            </a:r>
            <a:r>
              <a:rPr sz="1354" spc="-4" dirty="0">
                <a:latin typeface="Times New Roman"/>
                <a:cs typeface="Times New Roman"/>
              </a:rPr>
              <a:t>2002</a:t>
            </a:r>
            <a:endParaRPr sz="1354">
              <a:latin typeface="Times New Roman"/>
              <a:cs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4583" y="64569"/>
            <a:ext cx="3695965" cy="842950"/>
          </a:xfrm>
          <a:prstGeom prst="rect">
            <a:avLst/>
          </a:prstGeom>
        </p:spPr>
        <p:txBody>
          <a:bodyPr vert="horz" wrap="square" lIns="0" tIns="9552" rIns="0" bIns="0" rtlCol="0">
            <a:spAutoFit/>
          </a:bodyPr>
          <a:lstStyle/>
          <a:p>
            <a:pPr marL="9552" marR="3821" indent="92174">
              <a:spcBef>
                <a:spcPts val="75"/>
              </a:spcBef>
              <a:tabLst>
                <a:tab pos="2696436" algn="l"/>
              </a:tabLst>
            </a:pPr>
            <a:r>
              <a:rPr sz="1805" spc="-4" dirty="0"/>
              <a:t>Apply mean shift</a:t>
            </a:r>
            <a:r>
              <a:rPr sz="1805" spc="4" dirty="0"/>
              <a:t> </a:t>
            </a:r>
            <a:r>
              <a:rPr sz="1805" spc="-4" dirty="0"/>
              <a:t>jointly</a:t>
            </a:r>
            <a:r>
              <a:rPr sz="1805" dirty="0"/>
              <a:t> </a:t>
            </a:r>
            <a:r>
              <a:rPr sz="1805" spc="-4" dirty="0"/>
              <a:t>in	the </a:t>
            </a:r>
            <a:r>
              <a:rPr sz="1805" spc="-8" dirty="0"/>
              <a:t>image  </a:t>
            </a:r>
            <a:r>
              <a:rPr sz="1805" spc="-4" dirty="0"/>
              <a:t>(left col.) and range (right col.)</a:t>
            </a:r>
            <a:r>
              <a:rPr sz="1805" spc="-34" dirty="0"/>
              <a:t> </a:t>
            </a:r>
            <a:r>
              <a:rPr sz="1805" spc="-8" dirty="0"/>
              <a:t>domains</a:t>
            </a:r>
            <a:endParaRPr sz="1805"/>
          </a:p>
        </p:txBody>
      </p:sp>
      <p:grpSp>
        <p:nvGrpSpPr>
          <p:cNvPr id="3" name="object 3"/>
          <p:cNvGrpSpPr/>
          <p:nvPr/>
        </p:nvGrpSpPr>
        <p:grpSpPr>
          <a:xfrm>
            <a:off x="2069496" y="162376"/>
            <a:ext cx="2005822" cy="1671996"/>
            <a:chOff x="1231897" y="215899"/>
            <a:chExt cx="2667000" cy="2223135"/>
          </a:xfrm>
        </p:grpSpPr>
        <p:sp>
          <p:nvSpPr>
            <p:cNvPr id="4" name="object 4"/>
            <p:cNvSpPr/>
            <p:nvPr/>
          </p:nvSpPr>
          <p:spPr>
            <a:xfrm>
              <a:off x="1231897" y="215899"/>
              <a:ext cx="2666748" cy="2222754"/>
            </a:xfrm>
            <a:prstGeom prst="rect">
              <a:avLst/>
            </a:prstGeom>
            <a:blipFill>
              <a:blip r:embed="rId2" cstate="print"/>
              <a:stretch>
                <a:fillRect/>
              </a:stretch>
            </a:blipFill>
          </p:spPr>
          <p:txBody>
            <a:bodyPr wrap="square" lIns="0" tIns="0" rIns="0" bIns="0" rtlCol="0"/>
            <a:lstStyle/>
            <a:p>
              <a:endParaRPr sz="1354"/>
            </a:p>
          </p:txBody>
        </p:sp>
        <p:sp>
          <p:nvSpPr>
            <p:cNvPr id="5" name="object 5"/>
            <p:cNvSpPr/>
            <p:nvPr/>
          </p:nvSpPr>
          <p:spPr>
            <a:xfrm>
              <a:off x="1663699" y="1130300"/>
              <a:ext cx="1219200" cy="304800"/>
            </a:xfrm>
            <a:custGeom>
              <a:avLst/>
              <a:gdLst/>
              <a:ahLst/>
              <a:cxnLst/>
              <a:rect l="l" t="t" r="r" b="b"/>
              <a:pathLst>
                <a:path w="1219200" h="304800">
                  <a:moveTo>
                    <a:pt x="304800" y="0"/>
                  </a:moveTo>
                  <a:lnTo>
                    <a:pt x="0" y="304800"/>
                  </a:lnTo>
                  <a:lnTo>
                    <a:pt x="914400" y="304799"/>
                  </a:lnTo>
                  <a:lnTo>
                    <a:pt x="1219200" y="0"/>
                  </a:lnTo>
                  <a:lnTo>
                    <a:pt x="304800" y="0"/>
                  </a:lnTo>
                  <a:close/>
                </a:path>
              </a:pathLst>
            </a:custGeom>
            <a:ln w="28575">
              <a:solidFill>
                <a:srgbClr val="000000"/>
              </a:solidFill>
            </a:ln>
          </p:spPr>
          <p:txBody>
            <a:bodyPr wrap="square" lIns="0" tIns="0" rIns="0" bIns="0" rtlCol="0"/>
            <a:lstStyle/>
            <a:p>
              <a:endParaRPr sz="1354"/>
            </a:p>
          </p:txBody>
        </p:sp>
      </p:grpSp>
      <p:sp>
        <p:nvSpPr>
          <p:cNvPr id="6" name="object 6"/>
          <p:cNvSpPr txBox="1"/>
          <p:nvPr/>
        </p:nvSpPr>
        <p:spPr>
          <a:xfrm>
            <a:off x="1525061" y="535077"/>
            <a:ext cx="171928"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1</a:t>
            </a:r>
            <a:endParaRPr sz="2407">
              <a:latin typeface="Times New Roman"/>
              <a:cs typeface="Times New Roman"/>
            </a:endParaRPr>
          </a:p>
        </p:txBody>
      </p:sp>
      <p:sp>
        <p:nvSpPr>
          <p:cNvPr id="7" name="object 7"/>
          <p:cNvSpPr/>
          <p:nvPr/>
        </p:nvSpPr>
        <p:spPr>
          <a:xfrm>
            <a:off x="1362685" y="506231"/>
            <a:ext cx="515783" cy="515783"/>
          </a:xfrm>
          <a:custGeom>
            <a:avLst/>
            <a:gdLst/>
            <a:ahLst/>
            <a:cxnLst/>
            <a:rect l="l" t="t" r="r" b="b"/>
            <a:pathLst>
              <a:path w="685800" h="685800">
                <a:moveTo>
                  <a:pt x="342899" y="0"/>
                </a:moveTo>
                <a:lnTo>
                  <a:pt x="296294" y="3123"/>
                </a:lnTo>
                <a:lnTo>
                  <a:pt x="251618" y="12223"/>
                </a:lnTo>
                <a:lnTo>
                  <a:pt x="209276" y="26896"/>
                </a:lnTo>
                <a:lnTo>
                  <a:pt x="169671" y="46735"/>
                </a:lnTo>
                <a:lnTo>
                  <a:pt x="133211" y="71338"/>
                </a:lnTo>
                <a:lnTo>
                  <a:pt x="100298" y="100298"/>
                </a:lnTo>
                <a:lnTo>
                  <a:pt x="71338" y="133211"/>
                </a:lnTo>
                <a:lnTo>
                  <a:pt x="46736" y="169671"/>
                </a:lnTo>
                <a:lnTo>
                  <a:pt x="26896" y="209276"/>
                </a:lnTo>
                <a:lnTo>
                  <a:pt x="12223" y="251618"/>
                </a:lnTo>
                <a:lnTo>
                  <a:pt x="3123" y="296294"/>
                </a:lnTo>
                <a:lnTo>
                  <a:pt x="0" y="342900"/>
                </a:lnTo>
                <a:lnTo>
                  <a:pt x="3123" y="389505"/>
                </a:lnTo>
                <a:lnTo>
                  <a:pt x="12223" y="434181"/>
                </a:lnTo>
                <a:lnTo>
                  <a:pt x="26896" y="476523"/>
                </a:lnTo>
                <a:lnTo>
                  <a:pt x="46736" y="516128"/>
                </a:lnTo>
                <a:lnTo>
                  <a:pt x="71338" y="552588"/>
                </a:lnTo>
                <a:lnTo>
                  <a:pt x="100298" y="585501"/>
                </a:lnTo>
                <a:lnTo>
                  <a:pt x="133211" y="614461"/>
                </a:lnTo>
                <a:lnTo>
                  <a:pt x="169671" y="639064"/>
                </a:lnTo>
                <a:lnTo>
                  <a:pt x="209276" y="658903"/>
                </a:lnTo>
                <a:lnTo>
                  <a:pt x="251618" y="673576"/>
                </a:lnTo>
                <a:lnTo>
                  <a:pt x="296294" y="682676"/>
                </a:lnTo>
                <a:lnTo>
                  <a:pt x="342900" y="685800"/>
                </a:lnTo>
                <a:lnTo>
                  <a:pt x="389505" y="682676"/>
                </a:lnTo>
                <a:lnTo>
                  <a:pt x="434181" y="673576"/>
                </a:lnTo>
                <a:lnTo>
                  <a:pt x="476523" y="658903"/>
                </a:lnTo>
                <a:lnTo>
                  <a:pt x="516128" y="639063"/>
                </a:lnTo>
                <a:lnTo>
                  <a:pt x="552588" y="614461"/>
                </a:lnTo>
                <a:lnTo>
                  <a:pt x="585501" y="585501"/>
                </a:lnTo>
                <a:lnTo>
                  <a:pt x="614461" y="552588"/>
                </a:lnTo>
                <a:lnTo>
                  <a:pt x="639063" y="516127"/>
                </a:lnTo>
                <a:lnTo>
                  <a:pt x="658903" y="476523"/>
                </a:lnTo>
                <a:lnTo>
                  <a:pt x="673576" y="434181"/>
                </a:lnTo>
                <a:lnTo>
                  <a:pt x="682676" y="389505"/>
                </a:lnTo>
                <a:lnTo>
                  <a:pt x="685800" y="342900"/>
                </a:lnTo>
                <a:lnTo>
                  <a:pt x="682676" y="296294"/>
                </a:lnTo>
                <a:lnTo>
                  <a:pt x="673576" y="251618"/>
                </a:lnTo>
                <a:lnTo>
                  <a:pt x="658903" y="209276"/>
                </a:lnTo>
                <a:lnTo>
                  <a:pt x="639064" y="169672"/>
                </a:lnTo>
                <a:lnTo>
                  <a:pt x="614461" y="133211"/>
                </a:lnTo>
                <a:lnTo>
                  <a:pt x="585501" y="100298"/>
                </a:lnTo>
                <a:lnTo>
                  <a:pt x="552588" y="71338"/>
                </a:lnTo>
                <a:lnTo>
                  <a:pt x="516128" y="46736"/>
                </a:lnTo>
                <a:lnTo>
                  <a:pt x="476523" y="26896"/>
                </a:lnTo>
                <a:lnTo>
                  <a:pt x="434181" y="12223"/>
                </a:lnTo>
                <a:lnTo>
                  <a:pt x="389505" y="3123"/>
                </a:lnTo>
                <a:lnTo>
                  <a:pt x="342899" y="0"/>
                </a:lnTo>
                <a:close/>
              </a:path>
            </a:pathLst>
          </a:custGeom>
          <a:ln w="9525">
            <a:solidFill>
              <a:srgbClr val="000000"/>
            </a:solidFill>
          </a:ln>
        </p:spPr>
        <p:txBody>
          <a:bodyPr wrap="square" lIns="0" tIns="0" rIns="0" bIns="0" rtlCol="0"/>
          <a:lstStyle/>
          <a:p>
            <a:endParaRPr sz="1354"/>
          </a:p>
        </p:txBody>
      </p:sp>
      <p:sp>
        <p:nvSpPr>
          <p:cNvPr id="8" name="object 8"/>
          <p:cNvSpPr txBox="1"/>
          <p:nvPr/>
        </p:nvSpPr>
        <p:spPr>
          <a:xfrm>
            <a:off x="2098154" y="95515"/>
            <a:ext cx="1810493" cy="218036"/>
          </a:xfrm>
          <a:prstGeom prst="rect">
            <a:avLst/>
          </a:prstGeom>
        </p:spPr>
        <p:txBody>
          <a:bodyPr vert="horz" wrap="square" lIns="0" tIns="9552" rIns="0" bIns="0" rtlCol="0">
            <a:spAutoFit/>
          </a:bodyPr>
          <a:lstStyle/>
          <a:p>
            <a:pPr marL="9552">
              <a:spcBef>
                <a:spcPts val="75"/>
              </a:spcBef>
            </a:pPr>
            <a:r>
              <a:rPr sz="1354" spc="-4" dirty="0">
                <a:solidFill>
                  <a:srgbClr val="3333CC"/>
                </a:solidFill>
                <a:latin typeface="Times New Roman"/>
                <a:cs typeface="Times New Roman"/>
              </a:rPr>
              <a:t>Window </a:t>
            </a:r>
            <a:r>
              <a:rPr sz="1354" dirty="0">
                <a:solidFill>
                  <a:srgbClr val="3333CC"/>
                </a:solidFill>
                <a:latin typeface="Times New Roman"/>
                <a:cs typeface="Times New Roman"/>
              </a:rPr>
              <a:t>in image</a:t>
            </a:r>
            <a:r>
              <a:rPr sz="1354" spc="-49" dirty="0">
                <a:solidFill>
                  <a:srgbClr val="3333CC"/>
                </a:solidFill>
                <a:latin typeface="Times New Roman"/>
                <a:cs typeface="Times New Roman"/>
              </a:rPr>
              <a:t> </a:t>
            </a:r>
            <a:r>
              <a:rPr sz="1354" dirty="0">
                <a:solidFill>
                  <a:srgbClr val="3333CC"/>
                </a:solidFill>
                <a:latin typeface="Times New Roman"/>
                <a:cs typeface="Times New Roman"/>
              </a:rPr>
              <a:t>domain</a:t>
            </a:r>
            <a:endParaRPr sz="1354">
              <a:latin typeface="Times New Roman"/>
              <a:cs typeface="Times New Roman"/>
            </a:endParaRPr>
          </a:p>
        </p:txBody>
      </p:sp>
      <p:sp>
        <p:nvSpPr>
          <p:cNvPr id="9" name="object 9"/>
          <p:cNvSpPr/>
          <p:nvPr/>
        </p:nvSpPr>
        <p:spPr>
          <a:xfrm>
            <a:off x="2422905" y="273555"/>
            <a:ext cx="57309" cy="691531"/>
          </a:xfrm>
          <a:custGeom>
            <a:avLst/>
            <a:gdLst/>
            <a:ahLst/>
            <a:cxnLst/>
            <a:rect l="l" t="t" r="r" b="b"/>
            <a:pathLst>
              <a:path w="76200" h="919480">
                <a:moveTo>
                  <a:pt x="76200" y="842772"/>
                </a:moveTo>
                <a:lnTo>
                  <a:pt x="0" y="842772"/>
                </a:lnTo>
                <a:lnTo>
                  <a:pt x="33527" y="909827"/>
                </a:lnTo>
                <a:lnTo>
                  <a:pt x="33527" y="855726"/>
                </a:lnTo>
                <a:lnTo>
                  <a:pt x="35051" y="858774"/>
                </a:lnTo>
                <a:lnTo>
                  <a:pt x="38100" y="860298"/>
                </a:lnTo>
                <a:lnTo>
                  <a:pt x="41148" y="858774"/>
                </a:lnTo>
                <a:lnTo>
                  <a:pt x="42672" y="855726"/>
                </a:lnTo>
                <a:lnTo>
                  <a:pt x="42672" y="909827"/>
                </a:lnTo>
                <a:lnTo>
                  <a:pt x="76200" y="842772"/>
                </a:lnTo>
                <a:close/>
              </a:path>
              <a:path w="76200" h="919480">
                <a:moveTo>
                  <a:pt x="42672" y="842772"/>
                </a:moveTo>
                <a:lnTo>
                  <a:pt x="42672" y="4571"/>
                </a:lnTo>
                <a:lnTo>
                  <a:pt x="41148" y="1524"/>
                </a:lnTo>
                <a:lnTo>
                  <a:pt x="38100" y="0"/>
                </a:lnTo>
                <a:lnTo>
                  <a:pt x="35051" y="1524"/>
                </a:lnTo>
                <a:lnTo>
                  <a:pt x="33527" y="4571"/>
                </a:lnTo>
                <a:lnTo>
                  <a:pt x="33527" y="842772"/>
                </a:lnTo>
                <a:lnTo>
                  <a:pt x="42672" y="842772"/>
                </a:lnTo>
                <a:close/>
              </a:path>
              <a:path w="76200" h="919480">
                <a:moveTo>
                  <a:pt x="42672" y="909827"/>
                </a:moveTo>
                <a:lnTo>
                  <a:pt x="42672" y="855726"/>
                </a:lnTo>
                <a:lnTo>
                  <a:pt x="41148" y="858774"/>
                </a:lnTo>
                <a:lnTo>
                  <a:pt x="38100" y="860298"/>
                </a:lnTo>
                <a:lnTo>
                  <a:pt x="35051" y="858774"/>
                </a:lnTo>
                <a:lnTo>
                  <a:pt x="33527" y="855726"/>
                </a:lnTo>
                <a:lnTo>
                  <a:pt x="33527" y="909827"/>
                </a:lnTo>
                <a:lnTo>
                  <a:pt x="38100" y="918972"/>
                </a:lnTo>
                <a:lnTo>
                  <a:pt x="42672" y="909827"/>
                </a:lnTo>
                <a:close/>
              </a:path>
            </a:pathLst>
          </a:custGeom>
          <a:solidFill>
            <a:srgbClr val="3333CC"/>
          </a:solidFill>
        </p:spPr>
        <p:txBody>
          <a:bodyPr wrap="square" lIns="0" tIns="0" rIns="0" bIns="0" rtlCol="0"/>
          <a:lstStyle/>
          <a:p>
            <a:endParaRPr sz="1354"/>
          </a:p>
        </p:txBody>
      </p:sp>
      <p:grpSp>
        <p:nvGrpSpPr>
          <p:cNvPr id="10" name="object 10"/>
          <p:cNvGrpSpPr/>
          <p:nvPr/>
        </p:nvGrpSpPr>
        <p:grpSpPr>
          <a:xfrm>
            <a:off x="5202401" y="1079323"/>
            <a:ext cx="1490039" cy="229237"/>
            <a:chOff x="5397500" y="1435100"/>
            <a:chExt cx="1981200" cy="304800"/>
          </a:xfrm>
        </p:grpSpPr>
        <p:sp>
          <p:nvSpPr>
            <p:cNvPr id="11" name="object 11"/>
            <p:cNvSpPr/>
            <p:nvPr/>
          </p:nvSpPr>
          <p:spPr>
            <a:xfrm>
              <a:off x="5397500" y="1587500"/>
              <a:ext cx="1981200" cy="0"/>
            </a:xfrm>
            <a:custGeom>
              <a:avLst/>
              <a:gdLst/>
              <a:ahLst/>
              <a:cxnLst/>
              <a:rect l="l" t="t" r="r" b="b"/>
              <a:pathLst>
                <a:path w="1981200">
                  <a:moveTo>
                    <a:pt x="0" y="0"/>
                  </a:moveTo>
                  <a:lnTo>
                    <a:pt x="1981200" y="0"/>
                  </a:lnTo>
                </a:path>
              </a:pathLst>
            </a:custGeom>
            <a:ln w="38100">
              <a:solidFill>
                <a:srgbClr val="000000"/>
              </a:solidFill>
            </a:ln>
          </p:spPr>
          <p:txBody>
            <a:bodyPr wrap="square" lIns="0" tIns="0" rIns="0" bIns="0" rtlCol="0"/>
            <a:lstStyle/>
            <a:p>
              <a:endParaRPr sz="1354"/>
            </a:p>
          </p:txBody>
        </p:sp>
        <p:sp>
          <p:nvSpPr>
            <p:cNvPr id="12" name="object 12"/>
            <p:cNvSpPr/>
            <p:nvPr/>
          </p:nvSpPr>
          <p:spPr>
            <a:xfrm>
              <a:off x="5778500" y="1435100"/>
              <a:ext cx="1219200" cy="304800"/>
            </a:xfrm>
            <a:custGeom>
              <a:avLst/>
              <a:gdLst/>
              <a:ahLst/>
              <a:cxnLst/>
              <a:rect l="l" t="t" r="r" b="b"/>
              <a:pathLst>
                <a:path w="1219200" h="304800">
                  <a:moveTo>
                    <a:pt x="914400" y="0"/>
                  </a:moveTo>
                  <a:lnTo>
                    <a:pt x="914400" y="304799"/>
                  </a:lnTo>
                </a:path>
                <a:path w="1219200" h="304800">
                  <a:moveTo>
                    <a:pt x="990600" y="0"/>
                  </a:moveTo>
                  <a:lnTo>
                    <a:pt x="990600" y="304799"/>
                  </a:lnTo>
                </a:path>
                <a:path w="1219200" h="304800">
                  <a:moveTo>
                    <a:pt x="1143000" y="0"/>
                  </a:moveTo>
                  <a:lnTo>
                    <a:pt x="1143000" y="304799"/>
                  </a:lnTo>
                </a:path>
                <a:path w="1219200" h="304800">
                  <a:moveTo>
                    <a:pt x="1219200" y="0"/>
                  </a:moveTo>
                  <a:lnTo>
                    <a:pt x="1219200" y="304799"/>
                  </a:lnTo>
                </a:path>
                <a:path w="1219200" h="304800">
                  <a:moveTo>
                    <a:pt x="838200" y="0"/>
                  </a:moveTo>
                  <a:lnTo>
                    <a:pt x="838200" y="304799"/>
                  </a:lnTo>
                </a:path>
                <a:path w="1219200" h="304800">
                  <a:moveTo>
                    <a:pt x="762000" y="0"/>
                  </a:moveTo>
                  <a:lnTo>
                    <a:pt x="762000" y="304799"/>
                  </a:lnTo>
                </a:path>
                <a:path w="1219200" h="304800">
                  <a:moveTo>
                    <a:pt x="76200" y="0"/>
                  </a:moveTo>
                  <a:lnTo>
                    <a:pt x="76200" y="304799"/>
                  </a:lnTo>
                </a:path>
                <a:path w="1219200" h="304800">
                  <a:moveTo>
                    <a:pt x="0" y="0"/>
                  </a:moveTo>
                  <a:lnTo>
                    <a:pt x="0" y="304799"/>
                  </a:lnTo>
                </a:path>
              </a:pathLst>
            </a:custGeom>
            <a:ln w="28575">
              <a:solidFill>
                <a:srgbClr val="FF0000"/>
              </a:solidFill>
            </a:ln>
          </p:spPr>
          <p:txBody>
            <a:bodyPr wrap="square" lIns="0" tIns="0" rIns="0" bIns="0" rtlCol="0"/>
            <a:lstStyle/>
            <a:p>
              <a:endParaRPr sz="1354"/>
            </a:p>
          </p:txBody>
        </p:sp>
        <p:sp>
          <p:nvSpPr>
            <p:cNvPr id="13" name="object 13"/>
            <p:cNvSpPr/>
            <p:nvPr/>
          </p:nvSpPr>
          <p:spPr>
            <a:xfrm>
              <a:off x="6459537" y="1506537"/>
              <a:ext cx="161925" cy="161925"/>
            </a:xfrm>
            <a:prstGeom prst="rect">
              <a:avLst/>
            </a:prstGeom>
            <a:blipFill>
              <a:blip r:embed="rId3" cstate="print"/>
              <a:stretch>
                <a:fillRect/>
              </a:stretch>
            </a:blipFill>
          </p:spPr>
          <p:txBody>
            <a:bodyPr wrap="square" lIns="0" tIns="0" rIns="0" bIns="0" rtlCol="0"/>
            <a:lstStyle/>
            <a:p>
              <a:endParaRPr sz="1354"/>
            </a:p>
          </p:txBody>
        </p:sp>
      </p:grpSp>
      <p:sp>
        <p:nvSpPr>
          <p:cNvPr id="14" name="object 14"/>
          <p:cNvSpPr txBox="1"/>
          <p:nvPr/>
        </p:nvSpPr>
        <p:spPr>
          <a:xfrm>
            <a:off x="7313289" y="878932"/>
            <a:ext cx="171928"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2</a:t>
            </a:r>
            <a:endParaRPr sz="2407">
              <a:latin typeface="Times New Roman"/>
              <a:cs typeface="Times New Roman"/>
            </a:endParaRPr>
          </a:p>
        </p:txBody>
      </p:sp>
      <p:sp>
        <p:nvSpPr>
          <p:cNvPr id="15" name="object 15"/>
          <p:cNvSpPr/>
          <p:nvPr/>
        </p:nvSpPr>
        <p:spPr>
          <a:xfrm>
            <a:off x="7150914" y="850086"/>
            <a:ext cx="515783" cy="515783"/>
          </a:xfrm>
          <a:custGeom>
            <a:avLst/>
            <a:gdLst/>
            <a:ahLst/>
            <a:cxnLst/>
            <a:rect l="l" t="t" r="r" b="b"/>
            <a:pathLst>
              <a:path w="685800" h="685800">
                <a:moveTo>
                  <a:pt x="342900" y="0"/>
                </a:moveTo>
                <a:lnTo>
                  <a:pt x="296294" y="3123"/>
                </a:lnTo>
                <a:lnTo>
                  <a:pt x="251618" y="12223"/>
                </a:lnTo>
                <a:lnTo>
                  <a:pt x="209276" y="26896"/>
                </a:lnTo>
                <a:lnTo>
                  <a:pt x="169672" y="46736"/>
                </a:lnTo>
                <a:lnTo>
                  <a:pt x="133211" y="71338"/>
                </a:lnTo>
                <a:lnTo>
                  <a:pt x="100298" y="100298"/>
                </a:lnTo>
                <a:lnTo>
                  <a:pt x="71338" y="133211"/>
                </a:lnTo>
                <a:lnTo>
                  <a:pt x="46735" y="169672"/>
                </a:lnTo>
                <a:lnTo>
                  <a:pt x="26896" y="209276"/>
                </a:lnTo>
                <a:lnTo>
                  <a:pt x="12223" y="251618"/>
                </a:lnTo>
                <a:lnTo>
                  <a:pt x="3123" y="296294"/>
                </a:lnTo>
                <a:lnTo>
                  <a:pt x="0" y="342900"/>
                </a:lnTo>
                <a:lnTo>
                  <a:pt x="3123" y="389505"/>
                </a:lnTo>
                <a:lnTo>
                  <a:pt x="12223" y="434181"/>
                </a:lnTo>
                <a:lnTo>
                  <a:pt x="26896" y="476523"/>
                </a:lnTo>
                <a:lnTo>
                  <a:pt x="46736" y="516128"/>
                </a:lnTo>
                <a:lnTo>
                  <a:pt x="71338" y="552588"/>
                </a:lnTo>
                <a:lnTo>
                  <a:pt x="100298" y="585501"/>
                </a:lnTo>
                <a:lnTo>
                  <a:pt x="133211" y="614461"/>
                </a:lnTo>
                <a:lnTo>
                  <a:pt x="169672" y="639064"/>
                </a:lnTo>
                <a:lnTo>
                  <a:pt x="209276" y="658903"/>
                </a:lnTo>
                <a:lnTo>
                  <a:pt x="251618" y="673576"/>
                </a:lnTo>
                <a:lnTo>
                  <a:pt x="296294" y="682676"/>
                </a:lnTo>
                <a:lnTo>
                  <a:pt x="342900" y="685800"/>
                </a:lnTo>
                <a:lnTo>
                  <a:pt x="389505" y="682676"/>
                </a:lnTo>
                <a:lnTo>
                  <a:pt x="434181" y="673576"/>
                </a:lnTo>
                <a:lnTo>
                  <a:pt x="476523" y="658903"/>
                </a:lnTo>
                <a:lnTo>
                  <a:pt x="516127" y="639063"/>
                </a:lnTo>
                <a:lnTo>
                  <a:pt x="552588" y="614461"/>
                </a:lnTo>
                <a:lnTo>
                  <a:pt x="585501" y="585501"/>
                </a:lnTo>
                <a:lnTo>
                  <a:pt x="614461" y="552588"/>
                </a:lnTo>
                <a:lnTo>
                  <a:pt x="639064" y="516127"/>
                </a:lnTo>
                <a:lnTo>
                  <a:pt x="658903" y="476523"/>
                </a:lnTo>
                <a:lnTo>
                  <a:pt x="673576" y="434181"/>
                </a:lnTo>
                <a:lnTo>
                  <a:pt x="682676" y="389505"/>
                </a:lnTo>
                <a:lnTo>
                  <a:pt x="685800" y="342900"/>
                </a:lnTo>
                <a:lnTo>
                  <a:pt x="682676" y="296294"/>
                </a:lnTo>
                <a:lnTo>
                  <a:pt x="673576" y="251618"/>
                </a:lnTo>
                <a:lnTo>
                  <a:pt x="658903" y="209276"/>
                </a:lnTo>
                <a:lnTo>
                  <a:pt x="639063" y="169672"/>
                </a:lnTo>
                <a:lnTo>
                  <a:pt x="614461" y="133211"/>
                </a:lnTo>
                <a:lnTo>
                  <a:pt x="585501" y="100298"/>
                </a:lnTo>
                <a:lnTo>
                  <a:pt x="552588" y="71338"/>
                </a:lnTo>
                <a:lnTo>
                  <a:pt x="516127" y="46736"/>
                </a:lnTo>
                <a:lnTo>
                  <a:pt x="476523" y="26896"/>
                </a:lnTo>
                <a:lnTo>
                  <a:pt x="434181" y="12223"/>
                </a:lnTo>
                <a:lnTo>
                  <a:pt x="389505" y="3123"/>
                </a:lnTo>
                <a:lnTo>
                  <a:pt x="342900" y="0"/>
                </a:lnTo>
                <a:close/>
              </a:path>
            </a:pathLst>
          </a:custGeom>
          <a:ln w="9525">
            <a:solidFill>
              <a:srgbClr val="000000"/>
            </a:solidFill>
          </a:ln>
        </p:spPr>
        <p:txBody>
          <a:bodyPr wrap="square" lIns="0" tIns="0" rIns="0" bIns="0" rtlCol="0"/>
          <a:lstStyle/>
          <a:p>
            <a:endParaRPr sz="1354"/>
          </a:p>
        </p:txBody>
      </p:sp>
      <p:sp>
        <p:nvSpPr>
          <p:cNvPr id="16" name="object 16"/>
          <p:cNvSpPr txBox="1"/>
          <p:nvPr/>
        </p:nvSpPr>
        <p:spPr>
          <a:xfrm>
            <a:off x="5204885" y="697262"/>
            <a:ext cx="1848221" cy="218036"/>
          </a:xfrm>
          <a:prstGeom prst="rect">
            <a:avLst/>
          </a:prstGeom>
        </p:spPr>
        <p:txBody>
          <a:bodyPr vert="horz" wrap="square" lIns="0" tIns="9552" rIns="0" bIns="0" rtlCol="0">
            <a:spAutoFit/>
          </a:bodyPr>
          <a:lstStyle/>
          <a:p>
            <a:pPr marL="9552">
              <a:spcBef>
                <a:spcPts val="75"/>
              </a:spcBef>
            </a:pPr>
            <a:r>
              <a:rPr sz="1354" spc="-4" dirty="0">
                <a:solidFill>
                  <a:srgbClr val="3333CC"/>
                </a:solidFill>
                <a:latin typeface="Times New Roman"/>
                <a:cs typeface="Times New Roman"/>
              </a:rPr>
              <a:t>Intensities of pixels</a:t>
            </a:r>
            <a:r>
              <a:rPr sz="1354" spc="23" dirty="0">
                <a:solidFill>
                  <a:srgbClr val="3333CC"/>
                </a:solidFill>
                <a:latin typeface="Times New Roman"/>
                <a:cs typeface="Times New Roman"/>
              </a:rPr>
              <a:t> </a:t>
            </a:r>
            <a:r>
              <a:rPr sz="1354" spc="-4" dirty="0">
                <a:solidFill>
                  <a:srgbClr val="3333CC"/>
                </a:solidFill>
                <a:latin typeface="Times New Roman"/>
                <a:cs typeface="Times New Roman"/>
              </a:rPr>
              <a:t>within</a:t>
            </a:r>
            <a:endParaRPr sz="1354">
              <a:latin typeface="Times New Roman"/>
              <a:cs typeface="Times New Roman"/>
            </a:endParaRPr>
          </a:p>
        </p:txBody>
      </p:sp>
      <p:sp>
        <p:nvSpPr>
          <p:cNvPr id="17" name="object 17"/>
          <p:cNvSpPr txBox="1"/>
          <p:nvPr/>
        </p:nvSpPr>
        <p:spPr>
          <a:xfrm>
            <a:off x="5135540" y="807773"/>
            <a:ext cx="1699218" cy="851618"/>
          </a:xfrm>
          <a:prstGeom prst="rect">
            <a:avLst/>
          </a:prstGeom>
        </p:spPr>
        <p:txBody>
          <a:bodyPr vert="horz" wrap="square" lIns="0" tIns="105067" rIns="0" bIns="0" rtlCol="0">
            <a:spAutoFit/>
          </a:bodyPr>
          <a:lstStyle/>
          <a:p>
            <a:pPr marL="78801">
              <a:spcBef>
                <a:spcPts val="827"/>
              </a:spcBef>
            </a:pPr>
            <a:r>
              <a:rPr sz="1354" dirty="0">
                <a:solidFill>
                  <a:srgbClr val="3333CC"/>
                </a:solidFill>
                <a:latin typeface="Times New Roman"/>
                <a:cs typeface="Times New Roman"/>
              </a:rPr>
              <a:t>image domain</a:t>
            </a:r>
            <a:r>
              <a:rPr sz="1354" spc="-38" dirty="0">
                <a:solidFill>
                  <a:srgbClr val="3333CC"/>
                </a:solidFill>
                <a:latin typeface="Times New Roman"/>
                <a:cs typeface="Times New Roman"/>
              </a:rPr>
              <a:t> </a:t>
            </a:r>
            <a:r>
              <a:rPr sz="1354" spc="-4" dirty="0">
                <a:solidFill>
                  <a:srgbClr val="3333CC"/>
                </a:solidFill>
                <a:latin typeface="Times New Roman"/>
                <a:cs typeface="Times New Roman"/>
              </a:rPr>
              <a:t>window</a:t>
            </a:r>
            <a:endParaRPr sz="1354">
              <a:latin typeface="Times New Roman"/>
              <a:cs typeface="Times New Roman"/>
            </a:endParaRPr>
          </a:p>
          <a:p>
            <a:pPr marL="9552">
              <a:spcBef>
                <a:spcPts val="1339"/>
              </a:spcBef>
              <a:tabLst>
                <a:tab pos="1536386" algn="l"/>
              </a:tabLst>
            </a:pPr>
            <a:r>
              <a:rPr sz="2407" spc="-4" dirty="0">
                <a:latin typeface="Times New Roman"/>
                <a:cs typeface="Times New Roman"/>
              </a:rPr>
              <a:t>0	1</a:t>
            </a:r>
            <a:endParaRPr sz="2407">
              <a:latin typeface="Times New Roman"/>
              <a:cs typeface="Times New Roman"/>
            </a:endParaRPr>
          </a:p>
        </p:txBody>
      </p:sp>
      <p:grpSp>
        <p:nvGrpSpPr>
          <p:cNvPr id="18" name="object 18"/>
          <p:cNvGrpSpPr/>
          <p:nvPr/>
        </p:nvGrpSpPr>
        <p:grpSpPr>
          <a:xfrm>
            <a:off x="5200109" y="1926783"/>
            <a:ext cx="1518694" cy="130378"/>
            <a:chOff x="5394452" y="2561907"/>
            <a:chExt cx="2019300" cy="173355"/>
          </a:xfrm>
        </p:grpSpPr>
        <p:sp>
          <p:nvSpPr>
            <p:cNvPr id="19" name="object 19"/>
            <p:cNvSpPr/>
            <p:nvPr/>
          </p:nvSpPr>
          <p:spPr>
            <a:xfrm>
              <a:off x="6235700" y="2566670"/>
              <a:ext cx="609600" cy="163830"/>
            </a:xfrm>
            <a:custGeom>
              <a:avLst/>
              <a:gdLst/>
              <a:ahLst/>
              <a:cxnLst/>
              <a:rect l="l" t="t" r="r" b="b"/>
              <a:pathLst>
                <a:path w="609600" h="163830">
                  <a:moveTo>
                    <a:pt x="609600" y="163830"/>
                  </a:moveTo>
                  <a:lnTo>
                    <a:pt x="609600" y="0"/>
                  </a:lnTo>
                  <a:lnTo>
                    <a:pt x="0" y="0"/>
                  </a:lnTo>
                  <a:lnTo>
                    <a:pt x="0" y="163830"/>
                  </a:lnTo>
                  <a:lnTo>
                    <a:pt x="609600" y="163830"/>
                  </a:lnTo>
                  <a:close/>
                </a:path>
              </a:pathLst>
            </a:custGeom>
            <a:solidFill>
              <a:srgbClr val="00CC99"/>
            </a:solidFill>
          </p:spPr>
          <p:txBody>
            <a:bodyPr wrap="square" lIns="0" tIns="0" rIns="0" bIns="0" rtlCol="0"/>
            <a:lstStyle/>
            <a:p>
              <a:endParaRPr sz="1354"/>
            </a:p>
          </p:txBody>
        </p:sp>
        <p:sp>
          <p:nvSpPr>
            <p:cNvPr id="20" name="object 20"/>
            <p:cNvSpPr/>
            <p:nvPr/>
          </p:nvSpPr>
          <p:spPr>
            <a:xfrm>
              <a:off x="6235700" y="2566670"/>
              <a:ext cx="609600" cy="163830"/>
            </a:xfrm>
            <a:custGeom>
              <a:avLst/>
              <a:gdLst/>
              <a:ahLst/>
              <a:cxnLst/>
              <a:rect l="l" t="t" r="r" b="b"/>
              <a:pathLst>
                <a:path w="609600" h="163830">
                  <a:moveTo>
                    <a:pt x="0" y="0"/>
                  </a:moveTo>
                  <a:lnTo>
                    <a:pt x="0" y="163830"/>
                  </a:lnTo>
                  <a:lnTo>
                    <a:pt x="609600" y="163830"/>
                  </a:lnTo>
                  <a:lnTo>
                    <a:pt x="609600" y="0"/>
                  </a:lnTo>
                  <a:lnTo>
                    <a:pt x="0" y="0"/>
                  </a:lnTo>
                  <a:close/>
                </a:path>
              </a:pathLst>
            </a:custGeom>
            <a:ln w="9525">
              <a:solidFill>
                <a:srgbClr val="000000"/>
              </a:solidFill>
            </a:ln>
          </p:spPr>
          <p:txBody>
            <a:bodyPr wrap="square" lIns="0" tIns="0" rIns="0" bIns="0" rtlCol="0"/>
            <a:lstStyle/>
            <a:p>
              <a:endParaRPr sz="1354"/>
            </a:p>
          </p:txBody>
        </p:sp>
        <p:sp>
          <p:nvSpPr>
            <p:cNvPr id="21" name="object 21"/>
            <p:cNvSpPr/>
            <p:nvPr/>
          </p:nvSpPr>
          <p:spPr>
            <a:xfrm>
              <a:off x="5413502" y="2654300"/>
              <a:ext cx="1981200" cy="0"/>
            </a:xfrm>
            <a:custGeom>
              <a:avLst/>
              <a:gdLst/>
              <a:ahLst/>
              <a:cxnLst/>
              <a:rect l="l" t="t" r="r" b="b"/>
              <a:pathLst>
                <a:path w="1981200">
                  <a:moveTo>
                    <a:pt x="0" y="0"/>
                  </a:moveTo>
                  <a:lnTo>
                    <a:pt x="1981200" y="0"/>
                  </a:lnTo>
                </a:path>
              </a:pathLst>
            </a:custGeom>
            <a:ln w="38100">
              <a:solidFill>
                <a:srgbClr val="000000"/>
              </a:solidFill>
            </a:ln>
          </p:spPr>
          <p:txBody>
            <a:bodyPr wrap="square" lIns="0" tIns="0" rIns="0" bIns="0" rtlCol="0"/>
            <a:lstStyle/>
            <a:p>
              <a:endParaRPr sz="1354"/>
            </a:p>
          </p:txBody>
        </p:sp>
      </p:grpSp>
      <p:sp>
        <p:nvSpPr>
          <p:cNvPr id="22" name="object 22"/>
          <p:cNvSpPr txBox="1"/>
          <p:nvPr/>
        </p:nvSpPr>
        <p:spPr>
          <a:xfrm>
            <a:off x="5147575" y="2082425"/>
            <a:ext cx="1699218" cy="379585"/>
          </a:xfrm>
          <a:prstGeom prst="rect">
            <a:avLst/>
          </a:prstGeom>
        </p:spPr>
        <p:txBody>
          <a:bodyPr vert="horz" wrap="square" lIns="0" tIns="9074" rIns="0" bIns="0" rtlCol="0">
            <a:spAutoFit/>
          </a:bodyPr>
          <a:lstStyle/>
          <a:p>
            <a:pPr marL="9552">
              <a:spcBef>
                <a:spcPts val="71"/>
              </a:spcBef>
              <a:tabLst>
                <a:tab pos="1536386" algn="l"/>
              </a:tabLst>
            </a:pPr>
            <a:r>
              <a:rPr sz="2407" spc="-4" dirty="0">
                <a:latin typeface="Times New Roman"/>
                <a:cs typeface="Times New Roman"/>
              </a:rPr>
              <a:t>0	1</a:t>
            </a:r>
            <a:endParaRPr sz="2407">
              <a:latin typeface="Times New Roman"/>
              <a:cs typeface="Times New Roman"/>
            </a:endParaRPr>
          </a:p>
        </p:txBody>
      </p:sp>
      <p:grpSp>
        <p:nvGrpSpPr>
          <p:cNvPr id="23" name="object 23"/>
          <p:cNvGrpSpPr/>
          <p:nvPr/>
        </p:nvGrpSpPr>
        <p:grpSpPr>
          <a:xfrm>
            <a:off x="5490237" y="1870906"/>
            <a:ext cx="938438" cy="250728"/>
            <a:chOff x="5780214" y="2487612"/>
            <a:chExt cx="1247775" cy="333375"/>
          </a:xfrm>
        </p:grpSpPr>
        <p:sp>
          <p:nvSpPr>
            <p:cNvPr id="24" name="object 24"/>
            <p:cNvSpPr/>
            <p:nvPr/>
          </p:nvSpPr>
          <p:spPr>
            <a:xfrm>
              <a:off x="5794502" y="2501900"/>
              <a:ext cx="1219200" cy="304800"/>
            </a:xfrm>
            <a:custGeom>
              <a:avLst/>
              <a:gdLst/>
              <a:ahLst/>
              <a:cxnLst/>
              <a:rect l="l" t="t" r="r" b="b"/>
              <a:pathLst>
                <a:path w="1219200" h="304800">
                  <a:moveTo>
                    <a:pt x="914400" y="0"/>
                  </a:moveTo>
                  <a:lnTo>
                    <a:pt x="914400" y="304799"/>
                  </a:lnTo>
                </a:path>
                <a:path w="1219200" h="304800">
                  <a:moveTo>
                    <a:pt x="990600" y="0"/>
                  </a:moveTo>
                  <a:lnTo>
                    <a:pt x="990600" y="304799"/>
                  </a:lnTo>
                </a:path>
                <a:path w="1219200" h="304800">
                  <a:moveTo>
                    <a:pt x="1143000" y="0"/>
                  </a:moveTo>
                  <a:lnTo>
                    <a:pt x="1143000" y="304799"/>
                  </a:lnTo>
                </a:path>
                <a:path w="1219200" h="304800">
                  <a:moveTo>
                    <a:pt x="1219200" y="0"/>
                  </a:moveTo>
                  <a:lnTo>
                    <a:pt x="1219200" y="304799"/>
                  </a:lnTo>
                </a:path>
                <a:path w="1219200" h="304800">
                  <a:moveTo>
                    <a:pt x="838200" y="0"/>
                  </a:moveTo>
                  <a:lnTo>
                    <a:pt x="838200" y="304799"/>
                  </a:lnTo>
                </a:path>
                <a:path w="1219200" h="304800">
                  <a:moveTo>
                    <a:pt x="762000" y="0"/>
                  </a:moveTo>
                  <a:lnTo>
                    <a:pt x="762000" y="304799"/>
                  </a:lnTo>
                </a:path>
                <a:path w="1219200" h="304800">
                  <a:moveTo>
                    <a:pt x="76200" y="0"/>
                  </a:moveTo>
                  <a:lnTo>
                    <a:pt x="76200" y="304799"/>
                  </a:lnTo>
                </a:path>
                <a:path w="1219200" h="304800">
                  <a:moveTo>
                    <a:pt x="0" y="0"/>
                  </a:moveTo>
                  <a:lnTo>
                    <a:pt x="0" y="304799"/>
                  </a:lnTo>
                </a:path>
              </a:pathLst>
            </a:custGeom>
            <a:ln w="28575">
              <a:solidFill>
                <a:srgbClr val="FF0000"/>
              </a:solidFill>
            </a:ln>
          </p:spPr>
          <p:txBody>
            <a:bodyPr wrap="square" lIns="0" tIns="0" rIns="0" bIns="0" rtlCol="0"/>
            <a:lstStyle/>
            <a:p>
              <a:endParaRPr sz="1354"/>
            </a:p>
          </p:txBody>
        </p:sp>
        <p:sp>
          <p:nvSpPr>
            <p:cNvPr id="25" name="object 25"/>
            <p:cNvSpPr/>
            <p:nvPr/>
          </p:nvSpPr>
          <p:spPr>
            <a:xfrm>
              <a:off x="6459537" y="2573337"/>
              <a:ext cx="161925" cy="161925"/>
            </a:xfrm>
            <a:prstGeom prst="rect">
              <a:avLst/>
            </a:prstGeom>
            <a:blipFill>
              <a:blip r:embed="rId3" cstate="print"/>
              <a:stretch>
                <a:fillRect/>
              </a:stretch>
            </a:blipFill>
          </p:spPr>
          <p:txBody>
            <a:bodyPr wrap="square" lIns="0" tIns="0" rIns="0" bIns="0" rtlCol="0"/>
            <a:lstStyle/>
            <a:p>
              <a:endParaRPr sz="1354"/>
            </a:p>
          </p:txBody>
        </p:sp>
      </p:grpSp>
      <p:sp>
        <p:nvSpPr>
          <p:cNvPr id="26" name="object 26"/>
          <p:cNvSpPr txBox="1"/>
          <p:nvPr/>
        </p:nvSpPr>
        <p:spPr>
          <a:xfrm>
            <a:off x="7313289" y="1795879"/>
            <a:ext cx="171928"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3</a:t>
            </a:r>
            <a:endParaRPr sz="2407">
              <a:latin typeface="Times New Roman"/>
              <a:cs typeface="Times New Roman"/>
            </a:endParaRPr>
          </a:p>
        </p:txBody>
      </p:sp>
      <p:sp>
        <p:nvSpPr>
          <p:cNvPr id="27" name="object 27"/>
          <p:cNvSpPr/>
          <p:nvPr/>
        </p:nvSpPr>
        <p:spPr>
          <a:xfrm>
            <a:off x="7150914" y="1767033"/>
            <a:ext cx="515783" cy="515783"/>
          </a:xfrm>
          <a:custGeom>
            <a:avLst/>
            <a:gdLst/>
            <a:ahLst/>
            <a:cxnLst/>
            <a:rect l="l" t="t" r="r" b="b"/>
            <a:pathLst>
              <a:path w="685800" h="685800">
                <a:moveTo>
                  <a:pt x="342900" y="0"/>
                </a:moveTo>
                <a:lnTo>
                  <a:pt x="296294" y="3123"/>
                </a:lnTo>
                <a:lnTo>
                  <a:pt x="251618" y="12223"/>
                </a:lnTo>
                <a:lnTo>
                  <a:pt x="209276" y="26896"/>
                </a:lnTo>
                <a:lnTo>
                  <a:pt x="169672" y="46735"/>
                </a:lnTo>
                <a:lnTo>
                  <a:pt x="133211" y="71338"/>
                </a:lnTo>
                <a:lnTo>
                  <a:pt x="100298" y="100298"/>
                </a:lnTo>
                <a:lnTo>
                  <a:pt x="71338" y="133211"/>
                </a:lnTo>
                <a:lnTo>
                  <a:pt x="46735" y="169671"/>
                </a:lnTo>
                <a:lnTo>
                  <a:pt x="26896" y="209276"/>
                </a:lnTo>
                <a:lnTo>
                  <a:pt x="12223" y="251618"/>
                </a:lnTo>
                <a:lnTo>
                  <a:pt x="3123" y="296294"/>
                </a:lnTo>
                <a:lnTo>
                  <a:pt x="0" y="342899"/>
                </a:lnTo>
                <a:lnTo>
                  <a:pt x="3123" y="389505"/>
                </a:lnTo>
                <a:lnTo>
                  <a:pt x="12223" y="434181"/>
                </a:lnTo>
                <a:lnTo>
                  <a:pt x="26896" y="476523"/>
                </a:lnTo>
                <a:lnTo>
                  <a:pt x="46736" y="516127"/>
                </a:lnTo>
                <a:lnTo>
                  <a:pt x="71338" y="552588"/>
                </a:lnTo>
                <a:lnTo>
                  <a:pt x="100298" y="585501"/>
                </a:lnTo>
                <a:lnTo>
                  <a:pt x="133211" y="614461"/>
                </a:lnTo>
                <a:lnTo>
                  <a:pt x="169672" y="639063"/>
                </a:lnTo>
                <a:lnTo>
                  <a:pt x="209276" y="658903"/>
                </a:lnTo>
                <a:lnTo>
                  <a:pt x="251618" y="673576"/>
                </a:lnTo>
                <a:lnTo>
                  <a:pt x="296294" y="682676"/>
                </a:lnTo>
                <a:lnTo>
                  <a:pt x="342900" y="685799"/>
                </a:lnTo>
                <a:lnTo>
                  <a:pt x="389505" y="682676"/>
                </a:lnTo>
                <a:lnTo>
                  <a:pt x="434181" y="673576"/>
                </a:lnTo>
                <a:lnTo>
                  <a:pt x="476523" y="658903"/>
                </a:lnTo>
                <a:lnTo>
                  <a:pt x="516127" y="639063"/>
                </a:lnTo>
                <a:lnTo>
                  <a:pt x="552588" y="614461"/>
                </a:lnTo>
                <a:lnTo>
                  <a:pt x="585501" y="585501"/>
                </a:lnTo>
                <a:lnTo>
                  <a:pt x="614461" y="552588"/>
                </a:lnTo>
                <a:lnTo>
                  <a:pt x="639064" y="516127"/>
                </a:lnTo>
                <a:lnTo>
                  <a:pt x="658903" y="476523"/>
                </a:lnTo>
                <a:lnTo>
                  <a:pt x="673576" y="434181"/>
                </a:lnTo>
                <a:lnTo>
                  <a:pt x="682676" y="389505"/>
                </a:lnTo>
                <a:lnTo>
                  <a:pt x="685800" y="342899"/>
                </a:lnTo>
                <a:lnTo>
                  <a:pt x="682676" y="296294"/>
                </a:lnTo>
                <a:lnTo>
                  <a:pt x="673576" y="251618"/>
                </a:lnTo>
                <a:lnTo>
                  <a:pt x="658903" y="209276"/>
                </a:lnTo>
                <a:lnTo>
                  <a:pt x="639063" y="169671"/>
                </a:lnTo>
                <a:lnTo>
                  <a:pt x="614461" y="133211"/>
                </a:lnTo>
                <a:lnTo>
                  <a:pt x="585501" y="100298"/>
                </a:lnTo>
                <a:lnTo>
                  <a:pt x="552588" y="71338"/>
                </a:lnTo>
                <a:lnTo>
                  <a:pt x="516127" y="46735"/>
                </a:lnTo>
                <a:lnTo>
                  <a:pt x="476523" y="26896"/>
                </a:lnTo>
                <a:lnTo>
                  <a:pt x="434181" y="12223"/>
                </a:lnTo>
                <a:lnTo>
                  <a:pt x="389505" y="3123"/>
                </a:lnTo>
                <a:lnTo>
                  <a:pt x="342900" y="0"/>
                </a:lnTo>
                <a:close/>
              </a:path>
            </a:pathLst>
          </a:custGeom>
          <a:ln w="9525">
            <a:solidFill>
              <a:srgbClr val="000000"/>
            </a:solidFill>
          </a:ln>
        </p:spPr>
        <p:txBody>
          <a:bodyPr wrap="square" lIns="0" tIns="0" rIns="0" bIns="0" rtlCol="0"/>
          <a:lstStyle/>
          <a:p>
            <a:endParaRPr sz="1354"/>
          </a:p>
        </p:txBody>
      </p:sp>
      <p:sp>
        <p:nvSpPr>
          <p:cNvPr id="28" name="object 28"/>
          <p:cNvSpPr txBox="1"/>
          <p:nvPr/>
        </p:nvSpPr>
        <p:spPr>
          <a:xfrm>
            <a:off x="5663359" y="2484736"/>
            <a:ext cx="959451" cy="426426"/>
          </a:xfrm>
          <a:prstGeom prst="rect">
            <a:avLst/>
          </a:prstGeom>
        </p:spPr>
        <p:txBody>
          <a:bodyPr vert="horz" wrap="square" lIns="0" tIns="9552" rIns="0" bIns="0" rtlCol="0">
            <a:spAutoFit/>
          </a:bodyPr>
          <a:lstStyle/>
          <a:p>
            <a:pPr marL="9552" marR="3821">
              <a:spcBef>
                <a:spcPts val="75"/>
              </a:spcBef>
            </a:pPr>
            <a:r>
              <a:rPr sz="1354" spc="-4" dirty="0">
                <a:solidFill>
                  <a:srgbClr val="3333CC"/>
                </a:solidFill>
                <a:latin typeface="Times New Roman"/>
                <a:cs typeface="Times New Roman"/>
              </a:rPr>
              <a:t>Window </a:t>
            </a:r>
            <a:r>
              <a:rPr sz="1354" dirty="0">
                <a:solidFill>
                  <a:srgbClr val="3333CC"/>
                </a:solidFill>
                <a:latin typeface="Times New Roman"/>
                <a:cs typeface="Times New Roman"/>
              </a:rPr>
              <a:t>in  </a:t>
            </a:r>
            <a:r>
              <a:rPr sz="1354" spc="-4" dirty="0">
                <a:solidFill>
                  <a:srgbClr val="3333CC"/>
                </a:solidFill>
                <a:latin typeface="Times New Roman"/>
                <a:cs typeface="Times New Roman"/>
              </a:rPr>
              <a:t>range</a:t>
            </a:r>
            <a:r>
              <a:rPr sz="1354" spc="-68" dirty="0">
                <a:solidFill>
                  <a:srgbClr val="3333CC"/>
                </a:solidFill>
                <a:latin typeface="Times New Roman"/>
                <a:cs typeface="Times New Roman"/>
              </a:rPr>
              <a:t> </a:t>
            </a:r>
            <a:r>
              <a:rPr sz="1354" spc="-4" dirty="0">
                <a:solidFill>
                  <a:srgbClr val="3333CC"/>
                </a:solidFill>
                <a:latin typeface="Times New Roman"/>
                <a:cs typeface="Times New Roman"/>
              </a:rPr>
              <a:t>domain</a:t>
            </a:r>
            <a:endParaRPr sz="1354">
              <a:latin typeface="Times New Roman"/>
              <a:cs typeface="Times New Roman"/>
            </a:endParaRPr>
          </a:p>
        </p:txBody>
      </p:sp>
      <p:sp>
        <p:nvSpPr>
          <p:cNvPr id="29" name="object 29"/>
          <p:cNvSpPr/>
          <p:nvPr/>
        </p:nvSpPr>
        <p:spPr>
          <a:xfrm>
            <a:off x="5918766" y="2053579"/>
            <a:ext cx="57309" cy="462294"/>
          </a:xfrm>
          <a:custGeom>
            <a:avLst/>
            <a:gdLst/>
            <a:ahLst/>
            <a:cxnLst/>
            <a:rect l="l" t="t" r="r" b="b"/>
            <a:pathLst>
              <a:path w="76200" h="614679">
                <a:moveTo>
                  <a:pt x="76200" y="76199"/>
                </a:moveTo>
                <a:lnTo>
                  <a:pt x="38100" y="0"/>
                </a:lnTo>
                <a:lnTo>
                  <a:pt x="0" y="76199"/>
                </a:lnTo>
                <a:lnTo>
                  <a:pt x="33527" y="76199"/>
                </a:lnTo>
                <a:lnTo>
                  <a:pt x="33527" y="63245"/>
                </a:lnTo>
                <a:lnTo>
                  <a:pt x="35051" y="60197"/>
                </a:lnTo>
                <a:lnTo>
                  <a:pt x="38100" y="58673"/>
                </a:lnTo>
                <a:lnTo>
                  <a:pt x="41148" y="60197"/>
                </a:lnTo>
                <a:lnTo>
                  <a:pt x="42672" y="63245"/>
                </a:lnTo>
                <a:lnTo>
                  <a:pt x="42672" y="76199"/>
                </a:lnTo>
                <a:lnTo>
                  <a:pt x="76200" y="76199"/>
                </a:lnTo>
                <a:close/>
              </a:path>
              <a:path w="76200" h="614679">
                <a:moveTo>
                  <a:pt x="42672" y="76199"/>
                </a:moveTo>
                <a:lnTo>
                  <a:pt x="42672" y="63245"/>
                </a:lnTo>
                <a:lnTo>
                  <a:pt x="41148" y="60197"/>
                </a:lnTo>
                <a:lnTo>
                  <a:pt x="38100" y="58673"/>
                </a:lnTo>
                <a:lnTo>
                  <a:pt x="35051" y="60197"/>
                </a:lnTo>
                <a:lnTo>
                  <a:pt x="33527" y="63245"/>
                </a:lnTo>
                <a:lnTo>
                  <a:pt x="33527" y="76199"/>
                </a:lnTo>
                <a:lnTo>
                  <a:pt x="42672" y="76199"/>
                </a:lnTo>
                <a:close/>
              </a:path>
              <a:path w="76200" h="614679">
                <a:moveTo>
                  <a:pt x="42672" y="609599"/>
                </a:moveTo>
                <a:lnTo>
                  <a:pt x="42672" y="76199"/>
                </a:lnTo>
                <a:lnTo>
                  <a:pt x="33527" y="76199"/>
                </a:lnTo>
                <a:lnTo>
                  <a:pt x="33527" y="609599"/>
                </a:lnTo>
                <a:lnTo>
                  <a:pt x="35051" y="612647"/>
                </a:lnTo>
                <a:lnTo>
                  <a:pt x="38100" y="614171"/>
                </a:lnTo>
                <a:lnTo>
                  <a:pt x="41148" y="612647"/>
                </a:lnTo>
                <a:lnTo>
                  <a:pt x="42672" y="609599"/>
                </a:lnTo>
                <a:close/>
              </a:path>
            </a:pathLst>
          </a:custGeom>
          <a:solidFill>
            <a:srgbClr val="3333CC"/>
          </a:solidFill>
        </p:spPr>
        <p:txBody>
          <a:bodyPr wrap="square" lIns="0" tIns="0" rIns="0" bIns="0" rtlCol="0"/>
          <a:lstStyle/>
          <a:p>
            <a:endParaRPr sz="1354"/>
          </a:p>
        </p:txBody>
      </p:sp>
      <p:grpSp>
        <p:nvGrpSpPr>
          <p:cNvPr id="30" name="object 30"/>
          <p:cNvGrpSpPr/>
          <p:nvPr/>
        </p:nvGrpSpPr>
        <p:grpSpPr>
          <a:xfrm>
            <a:off x="2012187" y="2043836"/>
            <a:ext cx="2063131" cy="2999659"/>
            <a:chOff x="1155697" y="2717545"/>
            <a:chExt cx="2743200" cy="3988435"/>
          </a:xfrm>
        </p:grpSpPr>
        <p:sp>
          <p:nvSpPr>
            <p:cNvPr id="31" name="object 31"/>
            <p:cNvSpPr/>
            <p:nvPr/>
          </p:nvSpPr>
          <p:spPr>
            <a:xfrm>
              <a:off x="1155697" y="4483100"/>
              <a:ext cx="2666748" cy="2222754"/>
            </a:xfrm>
            <a:prstGeom prst="rect">
              <a:avLst/>
            </a:prstGeom>
            <a:blipFill>
              <a:blip r:embed="rId2" cstate="print"/>
              <a:stretch>
                <a:fillRect/>
              </a:stretch>
            </a:blipFill>
          </p:spPr>
          <p:txBody>
            <a:bodyPr wrap="square" lIns="0" tIns="0" rIns="0" bIns="0" rtlCol="0"/>
            <a:lstStyle/>
            <a:p>
              <a:endParaRPr sz="1354"/>
            </a:p>
          </p:txBody>
        </p:sp>
        <p:sp>
          <p:nvSpPr>
            <p:cNvPr id="32" name="object 32"/>
            <p:cNvSpPr/>
            <p:nvPr/>
          </p:nvSpPr>
          <p:spPr>
            <a:xfrm>
              <a:off x="1816099" y="5397500"/>
              <a:ext cx="1219200" cy="304800"/>
            </a:xfrm>
            <a:custGeom>
              <a:avLst/>
              <a:gdLst/>
              <a:ahLst/>
              <a:cxnLst/>
              <a:rect l="l" t="t" r="r" b="b"/>
              <a:pathLst>
                <a:path w="1219200" h="304800">
                  <a:moveTo>
                    <a:pt x="304800" y="0"/>
                  </a:moveTo>
                  <a:lnTo>
                    <a:pt x="0" y="304800"/>
                  </a:lnTo>
                  <a:lnTo>
                    <a:pt x="914400" y="304800"/>
                  </a:lnTo>
                  <a:lnTo>
                    <a:pt x="1219199" y="0"/>
                  </a:lnTo>
                  <a:lnTo>
                    <a:pt x="304800" y="0"/>
                  </a:lnTo>
                  <a:close/>
                </a:path>
              </a:pathLst>
            </a:custGeom>
            <a:ln w="28575">
              <a:solidFill>
                <a:srgbClr val="000000"/>
              </a:solidFill>
            </a:ln>
          </p:spPr>
          <p:txBody>
            <a:bodyPr wrap="square" lIns="0" tIns="0" rIns="0" bIns="0" rtlCol="0"/>
            <a:lstStyle/>
            <a:p>
              <a:endParaRPr sz="1354"/>
            </a:p>
          </p:txBody>
        </p:sp>
        <p:sp>
          <p:nvSpPr>
            <p:cNvPr id="33" name="object 33"/>
            <p:cNvSpPr/>
            <p:nvPr/>
          </p:nvSpPr>
          <p:spPr>
            <a:xfrm>
              <a:off x="2344737" y="5481891"/>
              <a:ext cx="161925" cy="85725"/>
            </a:xfrm>
            <a:prstGeom prst="rect">
              <a:avLst/>
            </a:prstGeom>
            <a:blipFill>
              <a:blip r:embed="rId4" cstate="print"/>
              <a:stretch>
                <a:fillRect/>
              </a:stretch>
            </a:blipFill>
          </p:spPr>
          <p:txBody>
            <a:bodyPr wrap="square" lIns="0" tIns="0" rIns="0" bIns="0" rtlCol="0"/>
            <a:lstStyle/>
            <a:p>
              <a:endParaRPr sz="1354"/>
            </a:p>
          </p:txBody>
        </p:sp>
        <p:sp>
          <p:nvSpPr>
            <p:cNvPr id="34" name="object 34"/>
            <p:cNvSpPr/>
            <p:nvPr/>
          </p:nvSpPr>
          <p:spPr>
            <a:xfrm>
              <a:off x="1206499" y="2717545"/>
              <a:ext cx="2692145" cy="2222754"/>
            </a:xfrm>
            <a:prstGeom prst="rect">
              <a:avLst/>
            </a:prstGeom>
            <a:blipFill>
              <a:blip r:embed="rId5" cstate="print"/>
              <a:stretch>
                <a:fillRect/>
              </a:stretch>
            </a:blipFill>
          </p:spPr>
          <p:txBody>
            <a:bodyPr wrap="square" lIns="0" tIns="0" rIns="0" bIns="0" rtlCol="0"/>
            <a:lstStyle/>
            <a:p>
              <a:endParaRPr sz="1354"/>
            </a:p>
          </p:txBody>
        </p:sp>
        <p:sp>
          <p:nvSpPr>
            <p:cNvPr id="35" name="object 35"/>
            <p:cNvSpPr/>
            <p:nvPr/>
          </p:nvSpPr>
          <p:spPr>
            <a:xfrm>
              <a:off x="1663699" y="3631946"/>
              <a:ext cx="1219200" cy="304800"/>
            </a:xfrm>
            <a:custGeom>
              <a:avLst/>
              <a:gdLst/>
              <a:ahLst/>
              <a:cxnLst/>
              <a:rect l="l" t="t" r="r" b="b"/>
              <a:pathLst>
                <a:path w="1219200" h="304800">
                  <a:moveTo>
                    <a:pt x="304800" y="0"/>
                  </a:moveTo>
                  <a:lnTo>
                    <a:pt x="0" y="304800"/>
                  </a:lnTo>
                  <a:lnTo>
                    <a:pt x="914400" y="304800"/>
                  </a:lnTo>
                  <a:lnTo>
                    <a:pt x="1219199" y="0"/>
                  </a:lnTo>
                  <a:lnTo>
                    <a:pt x="304800" y="0"/>
                  </a:lnTo>
                  <a:close/>
                </a:path>
              </a:pathLst>
            </a:custGeom>
            <a:ln w="28575">
              <a:solidFill>
                <a:srgbClr val="000000"/>
              </a:solidFill>
            </a:ln>
          </p:spPr>
          <p:txBody>
            <a:bodyPr wrap="square" lIns="0" tIns="0" rIns="0" bIns="0" rtlCol="0"/>
            <a:lstStyle/>
            <a:p>
              <a:endParaRPr sz="1354"/>
            </a:p>
          </p:txBody>
        </p:sp>
        <p:sp>
          <p:nvSpPr>
            <p:cNvPr id="36" name="object 36"/>
            <p:cNvSpPr/>
            <p:nvPr/>
          </p:nvSpPr>
          <p:spPr>
            <a:xfrm>
              <a:off x="2344737" y="3716337"/>
              <a:ext cx="161925" cy="85725"/>
            </a:xfrm>
            <a:prstGeom prst="rect">
              <a:avLst/>
            </a:prstGeom>
            <a:blipFill>
              <a:blip r:embed="rId6" cstate="print"/>
              <a:stretch>
                <a:fillRect/>
              </a:stretch>
            </a:blipFill>
          </p:spPr>
          <p:txBody>
            <a:bodyPr wrap="square" lIns="0" tIns="0" rIns="0" bIns="0" rtlCol="0"/>
            <a:lstStyle/>
            <a:p>
              <a:endParaRPr sz="1354"/>
            </a:p>
          </p:txBody>
        </p:sp>
      </p:grpSp>
      <p:sp>
        <p:nvSpPr>
          <p:cNvPr id="37" name="object 37"/>
          <p:cNvSpPr txBox="1"/>
          <p:nvPr/>
        </p:nvSpPr>
        <p:spPr>
          <a:xfrm>
            <a:off x="1525061" y="3801700"/>
            <a:ext cx="171928"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5</a:t>
            </a:r>
            <a:endParaRPr sz="2407">
              <a:latin typeface="Times New Roman"/>
              <a:cs typeface="Times New Roman"/>
            </a:endParaRPr>
          </a:p>
        </p:txBody>
      </p:sp>
      <p:sp>
        <p:nvSpPr>
          <p:cNvPr id="38" name="object 38"/>
          <p:cNvSpPr/>
          <p:nvPr/>
        </p:nvSpPr>
        <p:spPr>
          <a:xfrm>
            <a:off x="1362685" y="3772855"/>
            <a:ext cx="515783" cy="515783"/>
          </a:xfrm>
          <a:custGeom>
            <a:avLst/>
            <a:gdLst/>
            <a:ahLst/>
            <a:cxnLst/>
            <a:rect l="l" t="t" r="r" b="b"/>
            <a:pathLst>
              <a:path w="685800" h="685800">
                <a:moveTo>
                  <a:pt x="342900" y="0"/>
                </a:moveTo>
                <a:lnTo>
                  <a:pt x="296294" y="3123"/>
                </a:lnTo>
                <a:lnTo>
                  <a:pt x="251618" y="12223"/>
                </a:lnTo>
                <a:lnTo>
                  <a:pt x="209276" y="26896"/>
                </a:lnTo>
                <a:lnTo>
                  <a:pt x="169672" y="46736"/>
                </a:lnTo>
                <a:lnTo>
                  <a:pt x="133211" y="71338"/>
                </a:lnTo>
                <a:lnTo>
                  <a:pt x="100298" y="100298"/>
                </a:lnTo>
                <a:lnTo>
                  <a:pt x="71338" y="133211"/>
                </a:lnTo>
                <a:lnTo>
                  <a:pt x="46736" y="169672"/>
                </a:lnTo>
                <a:lnTo>
                  <a:pt x="26896" y="209276"/>
                </a:lnTo>
                <a:lnTo>
                  <a:pt x="12223" y="251618"/>
                </a:lnTo>
                <a:lnTo>
                  <a:pt x="3123" y="296294"/>
                </a:lnTo>
                <a:lnTo>
                  <a:pt x="0" y="342900"/>
                </a:lnTo>
                <a:lnTo>
                  <a:pt x="3123" y="389505"/>
                </a:lnTo>
                <a:lnTo>
                  <a:pt x="12223" y="434181"/>
                </a:lnTo>
                <a:lnTo>
                  <a:pt x="26896" y="476523"/>
                </a:lnTo>
                <a:lnTo>
                  <a:pt x="46736" y="516128"/>
                </a:lnTo>
                <a:lnTo>
                  <a:pt x="71338" y="552588"/>
                </a:lnTo>
                <a:lnTo>
                  <a:pt x="100298" y="585501"/>
                </a:lnTo>
                <a:lnTo>
                  <a:pt x="133211" y="614461"/>
                </a:lnTo>
                <a:lnTo>
                  <a:pt x="169671" y="639064"/>
                </a:lnTo>
                <a:lnTo>
                  <a:pt x="209276" y="658903"/>
                </a:lnTo>
                <a:lnTo>
                  <a:pt x="251618" y="673576"/>
                </a:lnTo>
                <a:lnTo>
                  <a:pt x="296294" y="682676"/>
                </a:lnTo>
                <a:lnTo>
                  <a:pt x="342900" y="685800"/>
                </a:lnTo>
                <a:lnTo>
                  <a:pt x="389505" y="682676"/>
                </a:lnTo>
                <a:lnTo>
                  <a:pt x="434181" y="673576"/>
                </a:lnTo>
                <a:lnTo>
                  <a:pt x="476523" y="658903"/>
                </a:lnTo>
                <a:lnTo>
                  <a:pt x="516128" y="639063"/>
                </a:lnTo>
                <a:lnTo>
                  <a:pt x="552588" y="614461"/>
                </a:lnTo>
                <a:lnTo>
                  <a:pt x="585501" y="585501"/>
                </a:lnTo>
                <a:lnTo>
                  <a:pt x="614461" y="552588"/>
                </a:lnTo>
                <a:lnTo>
                  <a:pt x="639063" y="516127"/>
                </a:lnTo>
                <a:lnTo>
                  <a:pt x="658903" y="476523"/>
                </a:lnTo>
                <a:lnTo>
                  <a:pt x="673576" y="434181"/>
                </a:lnTo>
                <a:lnTo>
                  <a:pt x="682676" y="389505"/>
                </a:lnTo>
                <a:lnTo>
                  <a:pt x="685800" y="342900"/>
                </a:lnTo>
                <a:lnTo>
                  <a:pt x="682676" y="296294"/>
                </a:lnTo>
                <a:lnTo>
                  <a:pt x="673576" y="251618"/>
                </a:lnTo>
                <a:lnTo>
                  <a:pt x="658903" y="209276"/>
                </a:lnTo>
                <a:lnTo>
                  <a:pt x="639064" y="169671"/>
                </a:lnTo>
                <a:lnTo>
                  <a:pt x="614461" y="133211"/>
                </a:lnTo>
                <a:lnTo>
                  <a:pt x="585501" y="100298"/>
                </a:lnTo>
                <a:lnTo>
                  <a:pt x="552588" y="71338"/>
                </a:lnTo>
                <a:lnTo>
                  <a:pt x="516128" y="46735"/>
                </a:lnTo>
                <a:lnTo>
                  <a:pt x="476523" y="26896"/>
                </a:lnTo>
                <a:lnTo>
                  <a:pt x="434181" y="12223"/>
                </a:lnTo>
                <a:lnTo>
                  <a:pt x="389505" y="3123"/>
                </a:lnTo>
                <a:lnTo>
                  <a:pt x="342900" y="0"/>
                </a:lnTo>
                <a:close/>
              </a:path>
            </a:pathLst>
          </a:custGeom>
          <a:ln w="9525">
            <a:solidFill>
              <a:srgbClr val="000000"/>
            </a:solidFill>
          </a:ln>
        </p:spPr>
        <p:txBody>
          <a:bodyPr wrap="square" lIns="0" tIns="0" rIns="0" bIns="0" rtlCol="0"/>
          <a:lstStyle/>
          <a:p>
            <a:endParaRPr sz="1354"/>
          </a:p>
        </p:txBody>
      </p:sp>
      <p:sp>
        <p:nvSpPr>
          <p:cNvPr id="39" name="object 39"/>
          <p:cNvSpPr txBox="1"/>
          <p:nvPr/>
        </p:nvSpPr>
        <p:spPr>
          <a:xfrm>
            <a:off x="1525061" y="2712826"/>
            <a:ext cx="171928"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4</a:t>
            </a:r>
            <a:endParaRPr sz="2407">
              <a:latin typeface="Times New Roman"/>
              <a:cs typeface="Times New Roman"/>
            </a:endParaRPr>
          </a:p>
        </p:txBody>
      </p:sp>
      <p:sp>
        <p:nvSpPr>
          <p:cNvPr id="40" name="object 40"/>
          <p:cNvSpPr/>
          <p:nvPr/>
        </p:nvSpPr>
        <p:spPr>
          <a:xfrm>
            <a:off x="1362685" y="2683980"/>
            <a:ext cx="515783" cy="515783"/>
          </a:xfrm>
          <a:custGeom>
            <a:avLst/>
            <a:gdLst/>
            <a:ahLst/>
            <a:cxnLst/>
            <a:rect l="l" t="t" r="r" b="b"/>
            <a:pathLst>
              <a:path w="685800" h="685800">
                <a:moveTo>
                  <a:pt x="342899" y="0"/>
                </a:moveTo>
                <a:lnTo>
                  <a:pt x="296294" y="3123"/>
                </a:lnTo>
                <a:lnTo>
                  <a:pt x="251618" y="12223"/>
                </a:lnTo>
                <a:lnTo>
                  <a:pt x="209276" y="26896"/>
                </a:lnTo>
                <a:lnTo>
                  <a:pt x="169671" y="46736"/>
                </a:lnTo>
                <a:lnTo>
                  <a:pt x="133211" y="71338"/>
                </a:lnTo>
                <a:lnTo>
                  <a:pt x="100298" y="100298"/>
                </a:lnTo>
                <a:lnTo>
                  <a:pt x="71338" y="133211"/>
                </a:lnTo>
                <a:lnTo>
                  <a:pt x="46736" y="169672"/>
                </a:lnTo>
                <a:lnTo>
                  <a:pt x="26896" y="209276"/>
                </a:lnTo>
                <a:lnTo>
                  <a:pt x="12223" y="251618"/>
                </a:lnTo>
                <a:lnTo>
                  <a:pt x="3123" y="296294"/>
                </a:lnTo>
                <a:lnTo>
                  <a:pt x="0" y="342900"/>
                </a:lnTo>
                <a:lnTo>
                  <a:pt x="3123" y="389505"/>
                </a:lnTo>
                <a:lnTo>
                  <a:pt x="12223" y="434181"/>
                </a:lnTo>
                <a:lnTo>
                  <a:pt x="26896" y="476523"/>
                </a:lnTo>
                <a:lnTo>
                  <a:pt x="46736" y="516128"/>
                </a:lnTo>
                <a:lnTo>
                  <a:pt x="71338" y="552588"/>
                </a:lnTo>
                <a:lnTo>
                  <a:pt x="100298" y="585501"/>
                </a:lnTo>
                <a:lnTo>
                  <a:pt x="133211" y="614461"/>
                </a:lnTo>
                <a:lnTo>
                  <a:pt x="169671" y="639064"/>
                </a:lnTo>
                <a:lnTo>
                  <a:pt x="209276" y="658903"/>
                </a:lnTo>
                <a:lnTo>
                  <a:pt x="251618" y="673576"/>
                </a:lnTo>
                <a:lnTo>
                  <a:pt x="296294" y="682676"/>
                </a:lnTo>
                <a:lnTo>
                  <a:pt x="342900" y="685800"/>
                </a:lnTo>
                <a:lnTo>
                  <a:pt x="389505" y="682676"/>
                </a:lnTo>
                <a:lnTo>
                  <a:pt x="434181" y="673576"/>
                </a:lnTo>
                <a:lnTo>
                  <a:pt x="476523" y="658903"/>
                </a:lnTo>
                <a:lnTo>
                  <a:pt x="516128" y="639063"/>
                </a:lnTo>
                <a:lnTo>
                  <a:pt x="552588" y="614461"/>
                </a:lnTo>
                <a:lnTo>
                  <a:pt x="585501" y="585501"/>
                </a:lnTo>
                <a:lnTo>
                  <a:pt x="614461" y="552588"/>
                </a:lnTo>
                <a:lnTo>
                  <a:pt x="639063" y="516127"/>
                </a:lnTo>
                <a:lnTo>
                  <a:pt x="658903" y="476523"/>
                </a:lnTo>
                <a:lnTo>
                  <a:pt x="673576" y="434181"/>
                </a:lnTo>
                <a:lnTo>
                  <a:pt x="682676" y="389505"/>
                </a:lnTo>
                <a:lnTo>
                  <a:pt x="685799" y="342900"/>
                </a:lnTo>
                <a:lnTo>
                  <a:pt x="682676" y="296294"/>
                </a:lnTo>
                <a:lnTo>
                  <a:pt x="673576" y="251618"/>
                </a:lnTo>
                <a:lnTo>
                  <a:pt x="658903" y="209276"/>
                </a:lnTo>
                <a:lnTo>
                  <a:pt x="639064" y="169671"/>
                </a:lnTo>
                <a:lnTo>
                  <a:pt x="614461" y="133211"/>
                </a:lnTo>
                <a:lnTo>
                  <a:pt x="585501" y="100298"/>
                </a:lnTo>
                <a:lnTo>
                  <a:pt x="552588" y="71338"/>
                </a:lnTo>
                <a:lnTo>
                  <a:pt x="516128" y="46735"/>
                </a:lnTo>
                <a:lnTo>
                  <a:pt x="476523" y="26896"/>
                </a:lnTo>
                <a:lnTo>
                  <a:pt x="434181" y="12223"/>
                </a:lnTo>
                <a:lnTo>
                  <a:pt x="389505" y="3123"/>
                </a:lnTo>
                <a:lnTo>
                  <a:pt x="342899" y="0"/>
                </a:lnTo>
                <a:close/>
              </a:path>
            </a:pathLst>
          </a:custGeom>
          <a:ln w="9525">
            <a:solidFill>
              <a:srgbClr val="000000"/>
            </a:solidFill>
          </a:ln>
        </p:spPr>
        <p:txBody>
          <a:bodyPr wrap="square" lIns="0" tIns="0" rIns="0" bIns="0" rtlCol="0"/>
          <a:lstStyle/>
          <a:p>
            <a:endParaRPr sz="1354"/>
          </a:p>
        </p:txBody>
      </p:sp>
      <p:sp>
        <p:nvSpPr>
          <p:cNvPr id="41" name="object 41"/>
          <p:cNvSpPr txBox="1"/>
          <p:nvPr/>
        </p:nvSpPr>
        <p:spPr>
          <a:xfrm>
            <a:off x="1880952" y="1786137"/>
            <a:ext cx="2173451" cy="634816"/>
          </a:xfrm>
          <a:prstGeom prst="rect">
            <a:avLst/>
          </a:prstGeom>
        </p:spPr>
        <p:txBody>
          <a:bodyPr vert="horz" wrap="square" lIns="0" tIns="9552" rIns="0" bIns="0" rtlCol="0">
            <a:spAutoFit/>
          </a:bodyPr>
          <a:lstStyle/>
          <a:p>
            <a:pPr marL="9552" marR="3821">
              <a:spcBef>
                <a:spcPts val="75"/>
              </a:spcBef>
            </a:pPr>
            <a:r>
              <a:rPr sz="1354" dirty="0">
                <a:solidFill>
                  <a:srgbClr val="3333CC"/>
                </a:solidFill>
                <a:latin typeface="Times New Roman"/>
                <a:cs typeface="Times New Roman"/>
              </a:rPr>
              <a:t>Center of </a:t>
            </a:r>
            <a:r>
              <a:rPr sz="1354" spc="-4" dirty="0">
                <a:solidFill>
                  <a:srgbClr val="3333CC"/>
                </a:solidFill>
                <a:latin typeface="Times New Roman"/>
                <a:cs typeface="Times New Roman"/>
              </a:rPr>
              <a:t>mass </a:t>
            </a:r>
            <a:r>
              <a:rPr sz="1354" dirty="0">
                <a:solidFill>
                  <a:srgbClr val="3333CC"/>
                </a:solidFill>
                <a:latin typeface="Times New Roman"/>
                <a:cs typeface="Times New Roman"/>
              </a:rPr>
              <a:t>of pixels</a:t>
            </a:r>
            <a:r>
              <a:rPr sz="1354" spc="-56" dirty="0">
                <a:solidFill>
                  <a:srgbClr val="3333CC"/>
                </a:solidFill>
                <a:latin typeface="Times New Roman"/>
                <a:cs typeface="Times New Roman"/>
              </a:rPr>
              <a:t> </a:t>
            </a:r>
            <a:r>
              <a:rPr sz="1354" dirty="0">
                <a:solidFill>
                  <a:srgbClr val="3333CC"/>
                </a:solidFill>
                <a:latin typeface="Times New Roman"/>
                <a:cs typeface="Times New Roman"/>
              </a:rPr>
              <a:t>within  </a:t>
            </a:r>
            <a:r>
              <a:rPr sz="1354" spc="-4" dirty="0">
                <a:solidFill>
                  <a:srgbClr val="3333CC"/>
                </a:solidFill>
                <a:latin typeface="Times New Roman"/>
                <a:cs typeface="Times New Roman"/>
              </a:rPr>
              <a:t>both </a:t>
            </a:r>
            <a:r>
              <a:rPr sz="1354" dirty="0">
                <a:solidFill>
                  <a:srgbClr val="3333CC"/>
                </a:solidFill>
                <a:latin typeface="Times New Roman"/>
                <a:cs typeface="Times New Roman"/>
              </a:rPr>
              <a:t>image and </a:t>
            </a:r>
            <a:r>
              <a:rPr sz="1354" spc="-4" dirty="0">
                <a:solidFill>
                  <a:srgbClr val="3333CC"/>
                </a:solidFill>
                <a:latin typeface="Times New Roman"/>
                <a:cs typeface="Times New Roman"/>
              </a:rPr>
              <a:t>range domain  windows</a:t>
            </a:r>
            <a:endParaRPr sz="1354">
              <a:latin typeface="Times New Roman"/>
              <a:cs typeface="Times New Roman"/>
            </a:endParaRPr>
          </a:p>
        </p:txBody>
      </p:sp>
      <p:sp>
        <p:nvSpPr>
          <p:cNvPr id="42" name="object 42"/>
          <p:cNvSpPr/>
          <p:nvPr/>
        </p:nvSpPr>
        <p:spPr>
          <a:xfrm>
            <a:off x="2938688" y="2222068"/>
            <a:ext cx="57309" cy="519603"/>
          </a:xfrm>
          <a:custGeom>
            <a:avLst/>
            <a:gdLst/>
            <a:ahLst/>
            <a:cxnLst/>
            <a:rect l="l" t="t" r="r" b="b"/>
            <a:pathLst>
              <a:path w="76200" h="690879">
                <a:moveTo>
                  <a:pt x="76200" y="614172"/>
                </a:moveTo>
                <a:lnTo>
                  <a:pt x="0" y="614172"/>
                </a:lnTo>
                <a:lnTo>
                  <a:pt x="33527" y="681227"/>
                </a:lnTo>
                <a:lnTo>
                  <a:pt x="33527" y="627126"/>
                </a:lnTo>
                <a:lnTo>
                  <a:pt x="35051" y="630174"/>
                </a:lnTo>
                <a:lnTo>
                  <a:pt x="38100" y="631698"/>
                </a:lnTo>
                <a:lnTo>
                  <a:pt x="41148" y="630174"/>
                </a:lnTo>
                <a:lnTo>
                  <a:pt x="42672" y="627126"/>
                </a:lnTo>
                <a:lnTo>
                  <a:pt x="42672" y="681227"/>
                </a:lnTo>
                <a:lnTo>
                  <a:pt x="76200" y="614172"/>
                </a:lnTo>
                <a:close/>
              </a:path>
              <a:path w="76200" h="690879">
                <a:moveTo>
                  <a:pt x="42672" y="614172"/>
                </a:moveTo>
                <a:lnTo>
                  <a:pt x="42672" y="4572"/>
                </a:lnTo>
                <a:lnTo>
                  <a:pt x="41148" y="1524"/>
                </a:lnTo>
                <a:lnTo>
                  <a:pt x="38100" y="0"/>
                </a:lnTo>
                <a:lnTo>
                  <a:pt x="35051" y="1524"/>
                </a:lnTo>
                <a:lnTo>
                  <a:pt x="33527" y="4572"/>
                </a:lnTo>
                <a:lnTo>
                  <a:pt x="33527" y="614172"/>
                </a:lnTo>
                <a:lnTo>
                  <a:pt x="42672" y="614172"/>
                </a:lnTo>
                <a:close/>
              </a:path>
              <a:path w="76200" h="690879">
                <a:moveTo>
                  <a:pt x="42672" y="681227"/>
                </a:moveTo>
                <a:lnTo>
                  <a:pt x="42672" y="627126"/>
                </a:lnTo>
                <a:lnTo>
                  <a:pt x="41148" y="630174"/>
                </a:lnTo>
                <a:lnTo>
                  <a:pt x="38100" y="631698"/>
                </a:lnTo>
                <a:lnTo>
                  <a:pt x="35051" y="630174"/>
                </a:lnTo>
                <a:lnTo>
                  <a:pt x="33527" y="627126"/>
                </a:lnTo>
                <a:lnTo>
                  <a:pt x="33527" y="681227"/>
                </a:lnTo>
                <a:lnTo>
                  <a:pt x="38100" y="690372"/>
                </a:lnTo>
                <a:lnTo>
                  <a:pt x="42672" y="681227"/>
                </a:lnTo>
                <a:close/>
              </a:path>
            </a:pathLst>
          </a:custGeom>
          <a:solidFill>
            <a:srgbClr val="3333CC"/>
          </a:solidFill>
        </p:spPr>
        <p:txBody>
          <a:bodyPr wrap="square" lIns="0" tIns="0" rIns="0" bIns="0" rtlCol="0"/>
          <a:lstStyle/>
          <a:p>
            <a:endParaRPr sz="1354"/>
          </a:p>
        </p:txBody>
      </p:sp>
      <p:grpSp>
        <p:nvGrpSpPr>
          <p:cNvPr id="43" name="object 43"/>
          <p:cNvGrpSpPr/>
          <p:nvPr/>
        </p:nvGrpSpPr>
        <p:grpSpPr>
          <a:xfrm>
            <a:off x="5214436" y="4632493"/>
            <a:ext cx="1490039" cy="237833"/>
            <a:chOff x="5413502" y="6159500"/>
            <a:chExt cx="1981200" cy="316230"/>
          </a:xfrm>
        </p:grpSpPr>
        <p:sp>
          <p:nvSpPr>
            <p:cNvPr id="44" name="object 44"/>
            <p:cNvSpPr/>
            <p:nvPr/>
          </p:nvSpPr>
          <p:spPr>
            <a:xfrm>
              <a:off x="6388100" y="6224269"/>
              <a:ext cx="609600" cy="163830"/>
            </a:xfrm>
            <a:custGeom>
              <a:avLst/>
              <a:gdLst/>
              <a:ahLst/>
              <a:cxnLst/>
              <a:rect l="l" t="t" r="r" b="b"/>
              <a:pathLst>
                <a:path w="609600" h="163829">
                  <a:moveTo>
                    <a:pt x="609600" y="163829"/>
                  </a:moveTo>
                  <a:lnTo>
                    <a:pt x="609600" y="0"/>
                  </a:lnTo>
                  <a:lnTo>
                    <a:pt x="0" y="0"/>
                  </a:lnTo>
                  <a:lnTo>
                    <a:pt x="0" y="163829"/>
                  </a:lnTo>
                  <a:lnTo>
                    <a:pt x="609600" y="163829"/>
                  </a:lnTo>
                  <a:close/>
                </a:path>
              </a:pathLst>
            </a:custGeom>
            <a:solidFill>
              <a:srgbClr val="00CC99"/>
            </a:solidFill>
          </p:spPr>
          <p:txBody>
            <a:bodyPr wrap="square" lIns="0" tIns="0" rIns="0" bIns="0" rtlCol="0"/>
            <a:lstStyle/>
            <a:p>
              <a:endParaRPr sz="1354"/>
            </a:p>
          </p:txBody>
        </p:sp>
        <p:sp>
          <p:nvSpPr>
            <p:cNvPr id="45" name="object 45"/>
            <p:cNvSpPr/>
            <p:nvPr/>
          </p:nvSpPr>
          <p:spPr>
            <a:xfrm>
              <a:off x="6388100" y="6224269"/>
              <a:ext cx="609600" cy="163830"/>
            </a:xfrm>
            <a:custGeom>
              <a:avLst/>
              <a:gdLst/>
              <a:ahLst/>
              <a:cxnLst/>
              <a:rect l="l" t="t" r="r" b="b"/>
              <a:pathLst>
                <a:path w="609600" h="163829">
                  <a:moveTo>
                    <a:pt x="0" y="0"/>
                  </a:moveTo>
                  <a:lnTo>
                    <a:pt x="0" y="163829"/>
                  </a:lnTo>
                  <a:lnTo>
                    <a:pt x="609600" y="163829"/>
                  </a:lnTo>
                  <a:lnTo>
                    <a:pt x="609600" y="0"/>
                  </a:lnTo>
                  <a:lnTo>
                    <a:pt x="0" y="0"/>
                  </a:lnTo>
                  <a:close/>
                </a:path>
              </a:pathLst>
            </a:custGeom>
            <a:ln w="9525">
              <a:solidFill>
                <a:srgbClr val="000000"/>
              </a:solidFill>
            </a:ln>
          </p:spPr>
          <p:txBody>
            <a:bodyPr wrap="square" lIns="0" tIns="0" rIns="0" bIns="0" rtlCol="0"/>
            <a:lstStyle/>
            <a:p>
              <a:endParaRPr sz="1354"/>
            </a:p>
          </p:txBody>
        </p:sp>
        <p:sp>
          <p:nvSpPr>
            <p:cNvPr id="46" name="object 46"/>
            <p:cNvSpPr/>
            <p:nvPr/>
          </p:nvSpPr>
          <p:spPr>
            <a:xfrm>
              <a:off x="5413502" y="6323329"/>
              <a:ext cx="1981200" cy="0"/>
            </a:xfrm>
            <a:custGeom>
              <a:avLst/>
              <a:gdLst/>
              <a:ahLst/>
              <a:cxnLst/>
              <a:rect l="l" t="t" r="r" b="b"/>
              <a:pathLst>
                <a:path w="1981200">
                  <a:moveTo>
                    <a:pt x="0" y="0"/>
                  </a:moveTo>
                  <a:lnTo>
                    <a:pt x="1981199" y="0"/>
                  </a:lnTo>
                </a:path>
              </a:pathLst>
            </a:custGeom>
            <a:ln w="38100">
              <a:solidFill>
                <a:srgbClr val="000000"/>
              </a:solidFill>
            </a:ln>
          </p:spPr>
          <p:txBody>
            <a:bodyPr wrap="square" lIns="0" tIns="0" rIns="0" bIns="0" rtlCol="0"/>
            <a:lstStyle/>
            <a:p>
              <a:endParaRPr sz="1354"/>
            </a:p>
          </p:txBody>
        </p:sp>
        <p:sp>
          <p:nvSpPr>
            <p:cNvPr id="47" name="object 47"/>
            <p:cNvSpPr/>
            <p:nvPr/>
          </p:nvSpPr>
          <p:spPr>
            <a:xfrm>
              <a:off x="6556502" y="6159500"/>
              <a:ext cx="533400" cy="316230"/>
            </a:xfrm>
            <a:custGeom>
              <a:avLst/>
              <a:gdLst/>
              <a:ahLst/>
              <a:cxnLst/>
              <a:rect l="l" t="t" r="r" b="b"/>
              <a:pathLst>
                <a:path w="533400" h="316229">
                  <a:moveTo>
                    <a:pt x="152400" y="11429"/>
                  </a:moveTo>
                  <a:lnTo>
                    <a:pt x="152400" y="316229"/>
                  </a:lnTo>
                </a:path>
                <a:path w="533400" h="316229">
                  <a:moveTo>
                    <a:pt x="228600" y="11429"/>
                  </a:moveTo>
                  <a:lnTo>
                    <a:pt x="228600" y="316229"/>
                  </a:lnTo>
                </a:path>
                <a:path w="533400" h="316229">
                  <a:moveTo>
                    <a:pt x="381000" y="11429"/>
                  </a:moveTo>
                  <a:lnTo>
                    <a:pt x="381000" y="316229"/>
                  </a:lnTo>
                </a:path>
                <a:path w="533400" h="316229">
                  <a:moveTo>
                    <a:pt x="457200" y="11429"/>
                  </a:moveTo>
                  <a:lnTo>
                    <a:pt x="457200" y="316229"/>
                  </a:lnTo>
                </a:path>
                <a:path w="533400" h="316229">
                  <a:moveTo>
                    <a:pt x="76200" y="11429"/>
                  </a:moveTo>
                  <a:lnTo>
                    <a:pt x="76200" y="316229"/>
                  </a:lnTo>
                </a:path>
                <a:path w="533400" h="316229">
                  <a:moveTo>
                    <a:pt x="0" y="11429"/>
                  </a:moveTo>
                  <a:lnTo>
                    <a:pt x="0" y="316229"/>
                  </a:lnTo>
                </a:path>
                <a:path w="533400" h="316229">
                  <a:moveTo>
                    <a:pt x="533400" y="0"/>
                  </a:moveTo>
                  <a:lnTo>
                    <a:pt x="533400" y="304800"/>
                  </a:lnTo>
                </a:path>
              </a:pathLst>
            </a:custGeom>
            <a:ln w="28575">
              <a:solidFill>
                <a:srgbClr val="FF0000"/>
              </a:solidFill>
            </a:ln>
          </p:spPr>
          <p:txBody>
            <a:bodyPr wrap="square" lIns="0" tIns="0" rIns="0" bIns="0" rtlCol="0"/>
            <a:lstStyle/>
            <a:p>
              <a:endParaRPr sz="1354"/>
            </a:p>
          </p:txBody>
        </p:sp>
        <p:sp>
          <p:nvSpPr>
            <p:cNvPr id="48" name="object 48"/>
            <p:cNvSpPr/>
            <p:nvPr/>
          </p:nvSpPr>
          <p:spPr>
            <a:xfrm>
              <a:off x="6611937" y="6230937"/>
              <a:ext cx="161925" cy="161925"/>
            </a:xfrm>
            <a:prstGeom prst="rect">
              <a:avLst/>
            </a:prstGeom>
            <a:blipFill>
              <a:blip r:embed="rId3" cstate="print"/>
              <a:stretch>
                <a:fillRect/>
              </a:stretch>
            </a:blipFill>
          </p:spPr>
          <p:txBody>
            <a:bodyPr wrap="square" lIns="0" tIns="0" rIns="0" bIns="0" rtlCol="0"/>
            <a:lstStyle/>
            <a:p>
              <a:endParaRPr sz="1354"/>
            </a:p>
          </p:txBody>
        </p:sp>
      </p:grpSp>
      <p:sp>
        <p:nvSpPr>
          <p:cNvPr id="49" name="object 49"/>
          <p:cNvSpPr txBox="1"/>
          <p:nvPr/>
        </p:nvSpPr>
        <p:spPr>
          <a:xfrm>
            <a:off x="5147575" y="4841863"/>
            <a:ext cx="171928"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0</a:t>
            </a:r>
            <a:endParaRPr sz="2407">
              <a:latin typeface="Times New Roman"/>
              <a:cs typeface="Times New Roman"/>
            </a:endParaRPr>
          </a:p>
        </p:txBody>
      </p:sp>
      <p:sp>
        <p:nvSpPr>
          <p:cNvPr id="50" name="object 50"/>
          <p:cNvSpPr txBox="1"/>
          <p:nvPr/>
        </p:nvSpPr>
        <p:spPr>
          <a:xfrm>
            <a:off x="6675448" y="4841863"/>
            <a:ext cx="171928"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1</a:t>
            </a:r>
            <a:endParaRPr sz="2407">
              <a:latin typeface="Times New Roman"/>
              <a:cs typeface="Times New Roman"/>
            </a:endParaRPr>
          </a:p>
        </p:txBody>
      </p:sp>
      <p:sp>
        <p:nvSpPr>
          <p:cNvPr id="51" name="object 51"/>
          <p:cNvSpPr txBox="1"/>
          <p:nvPr/>
        </p:nvSpPr>
        <p:spPr>
          <a:xfrm>
            <a:off x="7313289" y="4661338"/>
            <a:ext cx="171928"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7</a:t>
            </a:r>
            <a:endParaRPr sz="2407">
              <a:latin typeface="Times New Roman"/>
              <a:cs typeface="Times New Roman"/>
            </a:endParaRPr>
          </a:p>
        </p:txBody>
      </p:sp>
      <p:sp>
        <p:nvSpPr>
          <p:cNvPr id="52" name="object 52"/>
          <p:cNvSpPr/>
          <p:nvPr/>
        </p:nvSpPr>
        <p:spPr>
          <a:xfrm>
            <a:off x="7150914" y="4632493"/>
            <a:ext cx="515783" cy="506231"/>
          </a:xfrm>
          <a:custGeom>
            <a:avLst/>
            <a:gdLst/>
            <a:ahLst/>
            <a:cxnLst/>
            <a:rect l="l" t="t" r="r" b="b"/>
            <a:pathLst>
              <a:path w="685800" h="673100">
                <a:moveTo>
                  <a:pt x="342900" y="0"/>
                </a:moveTo>
                <a:lnTo>
                  <a:pt x="296294" y="3123"/>
                </a:lnTo>
                <a:lnTo>
                  <a:pt x="251618" y="12223"/>
                </a:lnTo>
                <a:lnTo>
                  <a:pt x="209276" y="26896"/>
                </a:lnTo>
                <a:lnTo>
                  <a:pt x="169672" y="46736"/>
                </a:lnTo>
                <a:lnTo>
                  <a:pt x="133211" y="71338"/>
                </a:lnTo>
                <a:lnTo>
                  <a:pt x="100298" y="100298"/>
                </a:lnTo>
                <a:lnTo>
                  <a:pt x="71338" y="133211"/>
                </a:lnTo>
                <a:lnTo>
                  <a:pt x="46735" y="169672"/>
                </a:lnTo>
                <a:lnTo>
                  <a:pt x="26896" y="209276"/>
                </a:lnTo>
                <a:lnTo>
                  <a:pt x="12223" y="251618"/>
                </a:lnTo>
                <a:lnTo>
                  <a:pt x="3123" y="296294"/>
                </a:lnTo>
                <a:lnTo>
                  <a:pt x="0" y="342900"/>
                </a:lnTo>
                <a:lnTo>
                  <a:pt x="3123" y="389505"/>
                </a:lnTo>
                <a:lnTo>
                  <a:pt x="12223" y="434181"/>
                </a:lnTo>
                <a:lnTo>
                  <a:pt x="26896" y="476523"/>
                </a:lnTo>
                <a:lnTo>
                  <a:pt x="46736" y="516127"/>
                </a:lnTo>
                <a:lnTo>
                  <a:pt x="71338" y="552588"/>
                </a:lnTo>
                <a:lnTo>
                  <a:pt x="100298" y="585501"/>
                </a:lnTo>
                <a:lnTo>
                  <a:pt x="133211" y="614461"/>
                </a:lnTo>
                <a:lnTo>
                  <a:pt x="169672" y="639064"/>
                </a:lnTo>
                <a:lnTo>
                  <a:pt x="209276" y="658903"/>
                </a:lnTo>
                <a:lnTo>
                  <a:pt x="250244" y="673100"/>
                </a:lnTo>
              </a:path>
              <a:path w="685800" h="673100">
                <a:moveTo>
                  <a:pt x="435555" y="673100"/>
                </a:moveTo>
                <a:lnTo>
                  <a:pt x="476523" y="658903"/>
                </a:lnTo>
                <a:lnTo>
                  <a:pt x="516127" y="639063"/>
                </a:lnTo>
                <a:lnTo>
                  <a:pt x="552588" y="614461"/>
                </a:lnTo>
                <a:lnTo>
                  <a:pt x="585501" y="585501"/>
                </a:lnTo>
                <a:lnTo>
                  <a:pt x="614461" y="552588"/>
                </a:lnTo>
                <a:lnTo>
                  <a:pt x="639064" y="516127"/>
                </a:lnTo>
                <a:lnTo>
                  <a:pt x="658903" y="476523"/>
                </a:lnTo>
                <a:lnTo>
                  <a:pt x="673576" y="434181"/>
                </a:lnTo>
                <a:lnTo>
                  <a:pt x="682676" y="389505"/>
                </a:lnTo>
                <a:lnTo>
                  <a:pt x="685800" y="342900"/>
                </a:lnTo>
                <a:lnTo>
                  <a:pt x="682676" y="296294"/>
                </a:lnTo>
                <a:lnTo>
                  <a:pt x="673576" y="251618"/>
                </a:lnTo>
                <a:lnTo>
                  <a:pt x="658903" y="209276"/>
                </a:lnTo>
                <a:lnTo>
                  <a:pt x="639063" y="169672"/>
                </a:lnTo>
                <a:lnTo>
                  <a:pt x="614461" y="133211"/>
                </a:lnTo>
                <a:lnTo>
                  <a:pt x="585501" y="100298"/>
                </a:lnTo>
                <a:lnTo>
                  <a:pt x="552588" y="71338"/>
                </a:lnTo>
                <a:lnTo>
                  <a:pt x="516127" y="46735"/>
                </a:lnTo>
                <a:lnTo>
                  <a:pt x="476523" y="26896"/>
                </a:lnTo>
                <a:lnTo>
                  <a:pt x="434181" y="12223"/>
                </a:lnTo>
                <a:lnTo>
                  <a:pt x="389505" y="3123"/>
                </a:lnTo>
                <a:lnTo>
                  <a:pt x="342900" y="0"/>
                </a:lnTo>
              </a:path>
            </a:pathLst>
          </a:custGeom>
          <a:ln w="9525">
            <a:solidFill>
              <a:srgbClr val="000000"/>
            </a:solidFill>
          </a:ln>
        </p:spPr>
        <p:txBody>
          <a:bodyPr wrap="square" lIns="0" tIns="0" rIns="0" bIns="0" rtlCol="0"/>
          <a:lstStyle/>
          <a:p>
            <a:endParaRPr sz="1354"/>
          </a:p>
        </p:txBody>
      </p:sp>
      <p:grpSp>
        <p:nvGrpSpPr>
          <p:cNvPr id="53" name="object 53"/>
          <p:cNvGrpSpPr/>
          <p:nvPr/>
        </p:nvGrpSpPr>
        <p:grpSpPr>
          <a:xfrm>
            <a:off x="5200109" y="3991346"/>
            <a:ext cx="1518694" cy="259324"/>
            <a:chOff x="5394452" y="5307012"/>
            <a:chExt cx="2019300" cy="344805"/>
          </a:xfrm>
        </p:grpSpPr>
        <p:sp>
          <p:nvSpPr>
            <p:cNvPr id="54" name="object 54"/>
            <p:cNvSpPr/>
            <p:nvPr/>
          </p:nvSpPr>
          <p:spPr>
            <a:xfrm>
              <a:off x="6235700" y="5386069"/>
              <a:ext cx="609600" cy="163830"/>
            </a:xfrm>
            <a:custGeom>
              <a:avLst/>
              <a:gdLst/>
              <a:ahLst/>
              <a:cxnLst/>
              <a:rect l="l" t="t" r="r" b="b"/>
              <a:pathLst>
                <a:path w="609600" h="163829">
                  <a:moveTo>
                    <a:pt x="609600" y="163829"/>
                  </a:moveTo>
                  <a:lnTo>
                    <a:pt x="609600" y="0"/>
                  </a:lnTo>
                  <a:lnTo>
                    <a:pt x="0" y="0"/>
                  </a:lnTo>
                  <a:lnTo>
                    <a:pt x="0" y="163829"/>
                  </a:lnTo>
                  <a:lnTo>
                    <a:pt x="609600" y="163829"/>
                  </a:lnTo>
                  <a:close/>
                </a:path>
              </a:pathLst>
            </a:custGeom>
            <a:solidFill>
              <a:srgbClr val="00CC99"/>
            </a:solidFill>
          </p:spPr>
          <p:txBody>
            <a:bodyPr wrap="square" lIns="0" tIns="0" rIns="0" bIns="0" rtlCol="0"/>
            <a:lstStyle/>
            <a:p>
              <a:endParaRPr sz="1354"/>
            </a:p>
          </p:txBody>
        </p:sp>
        <p:sp>
          <p:nvSpPr>
            <p:cNvPr id="55" name="object 55"/>
            <p:cNvSpPr/>
            <p:nvPr/>
          </p:nvSpPr>
          <p:spPr>
            <a:xfrm>
              <a:off x="6235700" y="5386069"/>
              <a:ext cx="609600" cy="163830"/>
            </a:xfrm>
            <a:custGeom>
              <a:avLst/>
              <a:gdLst/>
              <a:ahLst/>
              <a:cxnLst/>
              <a:rect l="l" t="t" r="r" b="b"/>
              <a:pathLst>
                <a:path w="609600" h="163829">
                  <a:moveTo>
                    <a:pt x="0" y="0"/>
                  </a:moveTo>
                  <a:lnTo>
                    <a:pt x="0" y="163829"/>
                  </a:lnTo>
                  <a:lnTo>
                    <a:pt x="609600" y="163829"/>
                  </a:lnTo>
                  <a:lnTo>
                    <a:pt x="609600" y="0"/>
                  </a:lnTo>
                  <a:lnTo>
                    <a:pt x="0" y="0"/>
                  </a:lnTo>
                  <a:close/>
                </a:path>
              </a:pathLst>
            </a:custGeom>
            <a:ln w="9525">
              <a:solidFill>
                <a:srgbClr val="000000"/>
              </a:solidFill>
            </a:ln>
          </p:spPr>
          <p:txBody>
            <a:bodyPr wrap="square" lIns="0" tIns="0" rIns="0" bIns="0" rtlCol="0"/>
            <a:lstStyle/>
            <a:p>
              <a:endParaRPr sz="1354"/>
            </a:p>
          </p:txBody>
        </p:sp>
        <p:sp>
          <p:nvSpPr>
            <p:cNvPr id="56" name="object 56"/>
            <p:cNvSpPr/>
            <p:nvPr/>
          </p:nvSpPr>
          <p:spPr>
            <a:xfrm>
              <a:off x="5413502" y="5485129"/>
              <a:ext cx="1981200" cy="0"/>
            </a:xfrm>
            <a:custGeom>
              <a:avLst/>
              <a:gdLst/>
              <a:ahLst/>
              <a:cxnLst/>
              <a:rect l="l" t="t" r="r" b="b"/>
              <a:pathLst>
                <a:path w="1981200">
                  <a:moveTo>
                    <a:pt x="0" y="0"/>
                  </a:moveTo>
                  <a:lnTo>
                    <a:pt x="1981199" y="0"/>
                  </a:lnTo>
                </a:path>
              </a:pathLst>
            </a:custGeom>
            <a:ln w="38100">
              <a:solidFill>
                <a:srgbClr val="000000"/>
              </a:solidFill>
            </a:ln>
          </p:spPr>
          <p:txBody>
            <a:bodyPr wrap="square" lIns="0" tIns="0" rIns="0" bIns="0" rtlCol="0"/>
            <a:lstStyle/>
            <a:p>
              <a:endParaRPr sz="1354"/>
            </a:p>
          </p:txBody>
        </p:sp>
        <p:sp>
          <p:nvSpPr>
            <p:cNvPr id="57" name="object 57"/>
            <p:cNvSpPr/>
            <p:nvPr/>
          </p:nvSpPr>
          <p:spPr>
            <a:xfrm>
              <a:off x="6556502" y="5321300"/>
              <a:ext cx="533400" cy="316230"/>
            </a:xfrm>
            <a:custGeom>
              <a:avLst/>
              <a:gdLst/>
              <a:ahLst/>
              <a:cxnLst/>
              <a:rect l="l" t="t" r="r" b="b"/>
              <a:pathLst>
                <a:path w="533400" h="316229">
                  <a:moveTo>
                    <a:pt x="152400" y="11429"/>
                  </a:moveTo>
                  <a:lnTo>
                    <a:pt x="152400" y="316229"/>
                  </a:lnTo>
                </a:path>
                <a:path w="533400" h="316229">
                  <a:moveTo>
                    <a:pt x="228600" y="11429"/>
                  </a:moveTo>
                  <a:lnTo>
                    <a:pt x="228600" y="316229"/>
                  </a:lnTo>
                </a:path>
                <a:path w="533400" h="316229">
                  <a:moveTo>
                    <a:pt x="381000" y="11429"/>
                  </a:moveTo>
                  <a:lnTo>
                    <a:pt x="381000" y="316229"/>
                  </a:lnTo>
                </a:path>
                <a:path w="533400" h="316229">
                  <a:moveTo>
                    <a:pt x="457200" y="11429"/>
                  </a:moveTo>
                  <a:lnTo>
                    <a:pt x="457200" y="316229"/>
                  </a:lnTo>
                </a:path>
                <a:path w="533400" h="316229">
                  <a:moveTo>
                    <a:pt x="76200" y="11429"/>
                  </a:moveTo>
                  <a:lnTo>
                    <a:pt x="76200" y="316229"/>
                  </a:lnTo>
                </a:path>
                <a:path w="533400" h="316229">
                  <a:moveTo>
                    <a:pt x="0" y="11429"/>
                  </a:moveTo>
                  <a:lnTo>
                    <a:pt x="0" y="316229"/>
                  </a:lnTo>
                </a:path>
                <a:path w="533400" h="316229">
                  <a:moveTo>
                    <a:pt x="533400" y="0"/>
                  </a:moveTo>
                  <a:lnTo>
                    <a:pt x="533400" y="304800"/>
                  </a:lnTo>
                </a:path>
              </a:pathLst>
            </a:custGeom>
            <a:ln w="28575">
              <a:solidFill>
                <a:srgbClr val="FF0000"/>
              </a:solidFill>
            </a:ln>
          </p:spPr>
          <p:txBody>
            <a:bodyPr wrap="square" lIns="0" tIns="0" rIns="0" bIns="0" rtlCol="0"/>
            <a:lstStyle/>
            <a:p>
              <a:endParaRPr sz="1354"/>
            </a:p>
          </p:txBody>
        </p:sp>
        <p:sp>
          <p:nvSpPr>
            <p:cNvPr id="58" name="object 58"/>
            <p:cNvSpPr/>
            <p:nvPr/>
          </p:nvSpPr>
          <p:spPr>
            <a:xfrm>
              <a:off x="6611937" y="5392737"/>
              <a:ext cx="161925" cy="161925"/>
            </a:xfrm>
            <a:prstGeom prst="rect">
              <a:avLst/>
            </a:prstGeom>
            <a:blipFill>
              <a:blip r:embed="rId3" cstate="print"/>
              <a:stretch>
                <a:fillRect/>
              </a:stretch>
            </a:blipFill>
          </p:spPr>
          <p:txBody>
            <a:bodyPr wrap="square" lIns="0" tIns="0" rIns="0" bIns="0" rtlCol="0"/>
            <a:lstStyle/>
            <a:p>
              <a:endParaRPr sz="1354"/>
            </a:p>
          </p:txBody>
        </p:sp>
      </p:grpSp>
      <p:sp>
        <p:nvSpPr>
          <p:cNvPr id="59" name="object 59"/>
          <p:cNvSpPr txBox="1"/>
          <p:nvPr/>
        </p:nvSpPr>
        <p:spPr>
          <a:xfrm>
            <a:off x="5147575" y="4211462"/>
            <a:ext cx="171928"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0</a:t>
            </a:r>
            <a:endParaRPr sz="2407">
              <a:latin typeface="Times New Roman"/>
              <a:cs typeface="Times New Roman"/>
            </a:endParaRPr>
          </a:p>
        </p:txBody>
      </p:sp>
      <p:sp>
        <p:nvSpPr>
          <p:cNvPr id="60" name="object 60"/>
          <p:cNvSpPr txBox="1"/>
          <p:nvPr/>
        </p:nvSpPr>
        <p:spPr>
          <a:xfrm>
            <a:off x="6674898" y="4211462"/>
            <a:ext cx="171928"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1</a:t>
            </a:r>
            <a:endParaRPr sz="2407">
              <a:latin typeface="Times New Roman"/>
              <a:cs typeface="Times New Roman"/>
            </a:endParaRPr>
          </a:p>
        </p:txBody>
      </p:sp>
      <p:sp>
        <p:nvSpPr>
          <p:cNvPr id="61" name="object 61"/>
          <p:cNvSpPr txBox="1"/>
          <p:nvPr/>
        </p:nvSpPr>
        <p:spPr>
          <a:xfrm>
            <a:off x="7313289" y="3859010"/>
            <a:ext cx="171928"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6</a:t>
            </a:r>
            <a:endParaRPr sz="2407">
              <a:latin typeface="Times New Roman"/>
              <a:cs typeface="Times New Roman"/>
            </a:endParaRPr>
          </a:p>
        </p:txBody>
      </p:sp>
      <p:sp>
        <p:nvSpPr>
          <p:cNvPr id="62" name="object 62"/>
          <p:cNvSpPr/>
          <p:nvPr/>
        </p:nvSpPr>
        <p:spPr>
          <a:xfrm>
            <a:off x="7150914" y="3830164"/>
            <a:ext cx="515783" cy="515783"/>
          </a:xfrm>
          <a:custGeom>
            <a:avLst/>
            <a:gdLst/>
            <a:ahLst/>
            <a:cxnLst/>
            <a:rect l="l" t="t" r="r" b="b"/>
            <a:pathLst>
              <a:path w="685800" h="685800">
                <a:moveTo>
                  <a:pt x="342900" y="0"/>
                </a:moveTo>
                <a:lnTo>
                  <a:pt x="296294" y="3123"/>
                </a:lnTo>
                <a:lnTo>
                  <a:pt x="251618" y="12223"/>
                </a:lnTo>
                <a:lnTo>
                  <a:pt x="209276" y="26896"/>
                </a:lnTo>
                <a:lnTo>
                  <a:pt x="169672" y="46736"/>
                </a:lnTo>
                <a:lnTo>
                  <a:pt x="133211" y="71338"/>
                </a:lnTo>
                <a:lnTo>
                  <a:pt x="100298" y="100298"/>
                </a:lnTo>
                <a:lnTo>
                  <a:pt x="71338" y="133211"/>
                </a:lnTo>
                <a:lnTo>
                  <a:pt x="46735" y="169672"/>
                </a:lnTo>
                <a:lnTo>
                  <a:pt x="26896" y="209276"/>
                </a:lnTo>
                <a:lnTo>
                  <a:pt x="12223" y="251618"/>
                </a:lnTo>
                <a:lnTo>
                  <a:pt x="3123" y="296294"/>
                </a:lnTo>
                <a:lnTo>
                  <a:pt x="0" y="342900"/>
                </a:lnTo>
                <a:lnTo>
                  <a:pt x="3123" y="389505"/>
                </a:lnTo>
                <a:lnTo>
                  <a:pt x="12223" y="434181"/>
                </a:lnTo>
                <a:lnTo>
                  <a:pt x="26896" y="476523"/>
                </a:lnTo>
                <a:lnTo>
                  <a:pt x="46736" y="516128"/>
                </a:lnTo>
                <a:lnTo>
                  <a:pt x="71338" y="552588"/>
                </a:lnTo>
                <a:lnTo>
                  <a:pt x="100298" y="585501"/>
                </a:lnTo>
                <a:lnTo>
                  <a:pt x="133211" y="614461"/>
                </a:lnTo>
                <a:lnTo>
                  <a:pt x="169672" y="639064"/>
                </a:lnTo>
                <a:lnTo>
                  <a:pt x="209276" y="658903"/>
                </a:lnTo>
                <a:lnTo>
                  <a:pt x="251618" y="673576"/>
                </a:lnTo>
                <a:lnTo>
                  <a:pt x="296294" y="682676"/>
                </a:lnTo>
                <a:lnTo>
                  <a:pt x="342900" y="685800"/>
                </a:lnTo>
                <a:lnTo>
                  <a:pt x="389505" y="682676"/>
                </a:lnTo>
                <a:lnTo>
                  <a:pt x="434181" y="673576"/>
                </a:lnTo>
                <a:lnTo>
                  <a:pt x="476523" y="658903"/>
                </a:lnTo>
                <a:lnTo>
                  <a:pt x="516127" y="639063"/>
                </a:lnTo>
                <a:lnTo>
                  <a:pt x="552588" y="614461"/>
                </a:lnTo>
                <a:lnTo>
                  <a:pt x="585501" y="585501"/>
                </a:lnTo>
                <a:lnTo>
                  <a:pt x="614461" y="552588"/>
                </a:lnTo>
                <a:lnTo>
                  <a:pt x="639064" y="516127"/>
                </a:lnTo>
                <a:lnTo>
                  <a:pt x="658903" y="476523"/>
                </a:lnTo>
                <a:lnTo>
                  <a:pt x="673576" y="434181"/>
                </a:lnTo>
                <a:lnTo>
                  <a:pt x="682676" y="389505"/>
                </a:lnTo>
                <a:lnTo>
                  <a:pt x="685800" y="342900"/>
                </a:lnTo>
                <a:lnTo>
                  <a:pt x="682676" y="296294"/>
                </a:lnTo>
                <a:lnTo>
                  <a:pt x="673576" y="251618"/>
                </a:lnTo>
                <a:lnTo>
                  <a:pt x="658903" y="209276"/>
                </a:lnTo>
                <a:lnTo>
                  <a:pt x="639063" y="169671"/>
                </a:lnTo>
                <a:lnTo>
                  <a:pt x="614461" y="133211"/>
                </a:lnTo>
                <a:lnTo>
                  <a:pt x="585501" y="100298"/>
                </a:lnTo>
                <a:lnTo>
                  <a:pt x="552588" y="71338"/>
                </a:lnTo>
                <a:lnTo>
                  <a:pt x="516127" y="46735"/>
                </a:lnTo>
                <a:lnTo>
                  <a:pt x="476523" y="26896"/>
                </a:lnTo>
                <a:lnTo>
                  <a:pt x="434181" y="12223"/>
                </a:lnTo>
                <a:lnTo>
                  <a:pt x="389505" y="3123"/>
                </a:lnTo>
                <a:lnTo>
                  <a:pt x="342900" y="0"/>
                </a:lnTo>
                <a:close/>
              </a:path>
            </a:pathLst>
          </a:custGeom>
          <a:ln w="9525">
            <a:solidFill>
              <a:srgbClr val="000000"/>
            </a:solidFill>
          </a:ln>
        </p:spPr>
        <p:txBody>
          <a:bodyPr wrap="square" lIns="0" tIns="0" rIns="0" bIns="0" rtlCol="0"/>
          <a:lstStyle/>
          <a:p>
            <a:endParaRPr sz="1354"/>
          </a:p>
        </p:txBody>
      </p:sp>
      <p:sp>
        <p:nvSpPr>
          <p:cNvPr id="63" name="object 63"/>
          <p:cNvSpPr txBox="1"/>
          <p:nvPr/>
        </p:nvSpPr>
        <p:spPr>
          <a:xfrm>
            <a:off x="5376813" y="3217721"/>
            <a:ext cx="2173451" cy="634816"/>
          </a:xfrm>
          <a:prstGeom prst="rect">
            <a:avLst/>
          </a:prstGeom>
        </p:spPr>
        <p:txBody>
          <a:bodyPr vert="horz" wrap="square" lIns="0" tIns="9552" rIns="0" bIns="0" rtlCol="0">
            <a:spAutoFit/>
          </a:bodyPr>
          <a:lstStyle/>
          <a:p>
            <a:pPr marL="9552" marR="3821">
              <a:spcBef>
                <a:spcPts val="75"/>
              </a:spcBef>
            </a:pPr>
            <a:r>
              <a:rPr sz="1354" dirty="0">
                <a:solidFill>
                  <a:srgbClr val="3333CC"/>
                </a:solidFill>
                <a:latin typeface="Times New Roman"/>
                <a:cs typeface="Times New Roman"/>
              </a:rPr>
              <a:t>Center of </a:t>
            </a:r>
            <a:r>
              <a:rPr sz="1354" spc="-4" dirty="0">
                <a:solidFill>
                  <a:srgbClr val="3333CC"/>
                </a:solidFill>
                <a:latin typeface="Times New Roman"/>
                <a:cs typeface="Times New Roman"/>
              </a:rPr>
              <a:t>mass </a:t>
            </a:r>
            <a:r>
              <a:rPr sz="1354" dirty="0">
                <a:solidFill>
                  <a:srgbClr val="3333CC"/>
                </a:solidFill>
                <a:latin typeface="Times New Roman"/>
                <a:cs typeface="Times New Roman"/>
              </a:rPr>
              <a:t>of pixels</a:t>
            </a:r>
            <a:r>
              <a:rPr sz="1354" spc="-56" dirty="0">
                <a:solidFill>
                  <a:srgbClr val="3333CC"/>
                </a:solidFill>
                <a:latin typeface="Times New Roman"/>
                <a:cs typeface="Times New Roman"/>
              </a:rPr>
              <a:t> </a:t>
            </a:r>
            <a:r>
              <a:rPr sz="1354" dirty="0">
                <a:solidFill>
                  <a:srgbClr val="3333CC"/>
                </a:solidFill>
                <a:latin typeface="Times New Roman"/>
                <a:cs typeface="Times New Roman"/>
              </a:rPr>
              <a:t>within  </a:t>
            </a:r>
            <a:r>
              <a:rPr sz="1354" spc="-4" dirty="0">
                <a:solidFill>
                  <a:srgbClr val="3333CC"/>
                </a:solidFill>
                <a:latin typeface="Times New Roman"/>
                <a:cs typeface="Times New Roman"/>
              </a:rPr>
              <a:t>both </a:t>
            </a:r>
            <a:r>
              <a:rPr sz="1354" dirty="0">
                <a:solidFill>
                  <a:srgbClr val="3333CC"/>
                </a:solidFill>
                <a:latin typeface="Times New Roman"/>
                <a:cs typeface="Times New Roman"/>
              </a:rPr>
              <a:t>image and </a:t>
            </a:r>
            <a:r>
              <a:rPr sz="1354" spc="-4" dirty="0">
                <a:solidFill>
                  <a:srgbClr val="3333CC"/>
                </a:solidFill>
                <a:latin typeface="Times New Roman"/>
                <a:cs typeface="Times New Roman"/>
              </a:rPr>
              <a:t>range domain  windows</a:t>
            </a:r>
            <a:endParaRPr sz="1354">
              <a:latin typeface="Times New Roman"/>
              <a:cs typeface="Times New Roman"/>
            </a:endParaRPr>
          </a:p>
        </p:txBody>
      </p:sp>
      <p:sp>
        <p:nvSpPr>
          <p:cNvPr id="64" name="object 64"/>
          <p:cNvSpPr/>
          <p:nvPr/>
        </p:nvSpPr>
        <p:spPr>
          <a:xfrm>
            <a:off x="6148003" y="3654798"/>
            <a:ext cx="57309" cy="404985"/>
          </a:xfrm>
          <a:custGeom>
            <a:avLst/>
            <a:gdLst/>
            <a:ahLst/>
            <a:cxnLst/>
            <a:rect l="l" t="t" r="r" b="b"/>
            <a:pathLst>
              <a:path w="76200" h="538479">
                <a:moveTo>
                  <a:pt x="76200" y="461772"/>
                </a:moveTo>
                <a:lnTo>
                  <a:pt x="0" y="461772"/>
                </a:lnTo>
                <a:lnTo>
                  <a:pt x="33527" y="528827"/>
                </a:lnTo>
                <a:lnTo>
                  <a:pt x="33527" y="474725"/>
                </a:lnTo>
                <a:lnTo>
                  <a:pt x="35051" y="477774"/>
                </a:lnTo>
                <a:lnTo>
                  <a:pt x="38100" y="479298"/>
                </a:lnTo>
                <a:lnTo>
                  <a:pt x="41148" y="477774"/>
                </a:lnTo>
                <a:lnTo>
                  <a:pt x="42672" y="474725"/>
                </a:lnTo>
                <a:lnTo>
                  <a:pt x="42672" y="528827"/>
                </a:lnTo>
                <a:lnTo>
                  <a:pt x="76200" y="461772"/>
                </a:lnTo>
                <a:close/>
              </a:path>
              <a:path w="76200" h="538479">
                <a:moveTo>
                  <a:pt x="42672" y="461772"/>
                </a:moveTo>
                <a:lnTo>
                  <a:pt x="42672" y="4572"/>
                </a:lnTo>
                <a:lnTo>
                  <a:pt x="41148" y="1524"/>
                </a:lnTo>
                <a:lnTo>
                  <a:pt x="38100" y="0"/>
                </a:lnTo>
                <a:lnTo>
                  <a:pt x="35051" y="1524"/>
                </a:lnTo>
                <a:lnTo>
                  <a:pt x="33527" y="4572"/>
                </a:lnTo>
                <a:lnTo>
                  <a:pt x="33527" y="461772"/>
                </a:lnTo>
                <a:lnTo>
                  <a:pt x="42672" y="461772"/>
                </a:lnTo>
                <a:close/>
              </a:path>
              <a:path w="76200" h="538479">
                <a:moveTo>
                  <a:pt x="42672" y="528827"/>
                </a:moveTo>
                <a:lnTo>
                  <a:pt x="42672" y="474725"/>
                </a:lnTo>
                <a:lnTo>
                  <a:pt x="41148" y="477774"/>
                </a:lnTo>
                <a:lnTo>
                  <a:pt x="38100" y="479298"/>
                </a:lnTo>
                <a:lnTo>
                  <a:pt x="35051" y="477774"/>
                </a:lnTo>
                <a:lnTo>
                  <a:pt x="33527" y="474725"/>
                </a:lnTo>
                <a:lnTo>
                  <a:pt x="33527" y="528827"/>
                </a:lnTo>
                <a:lnTo>
                  <a:pt x="38100" y="537972"/>
                </a:lnTo>
                <a:lnTo>
                  <a:pt x="42672" y="528827"/>
                </a:lnTo>
                <a:close/>
              </a:path>
            </a:pathLst>
          </a:custGeom>
          <a:solidFill>
            <a:srgbClr val="3333CC"/>
          </a:solidFill>
        </p:spPr>
        <p:txBody>
          <a:bodyPr wrap="square" lIns="0" tIns="0" rIns="0" bIns="0" rtlCol="0"/>
          <a:lstStyle/>
          <a:p>
            <a:endParaRPr sz="1354"/>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8200" y="192941"/>
            <a:ext cx="6688460" cy="843079"/>
          </a:xfrm>
          <a:prstGeom prst="rect">
            <a:avLst/>
          </a:prstGeom>
        </p:spPr>
        <p:txBody>
          <a:bodyPr vert="horz" wrap="square" lIns="0" tIns="9552" rIns="0" bIns="0" rtlCol="0">
            <a:spAutoFit/>
          </a:bodyPr>
          <a:lstStyle/>
          <a:p>
            <a:pPr marL="9552">
              <a:spcBef>
                <a:spcPts val="75"/>
              </a:spcBef>
            </a:pPr>
            <a:r>
              <a:rPr sz="2708" spc="-4" dirty="0"/>
              <a:t>Mean Shift color&amp;spatial </a:t>
            </a:r>
            <a:r>
              <a:rPr sz="2708" dirty="0"/>
              <a:t>Segmentation</a:t>
            </a:r>
            <a:r>
              <a:rPr sz="2708" spc="19" dirty="0"/>
              <a:t> </a:t>
            </a:r>
            <a:r>
              <a:rPr sz="2708" dirty="0"/>
              <a:t>Results:</a:t>
            </a:r>
            <a:endParaRPr sz="2708"/>
          </a:p>
        </p:txBody>
      </p:sp>
      <p:sp>
        <p:nvSpPr>
          <p:cNvPr id="3" name="object 3"/>
          <p:cNvSpPr/>
          <p:nvPr/>
        </p:nvSpPr>
        <p:spPr>
          <a:xfrm>
            <a:off x="4512399" y="853525"/>
            <a:ext cx="2808150" cy="1805240"/>
          </a:xfrm>
          <a:prstGeom prst="rect">
            <a:avLst/>
          </a:prstGeom>
          <a:blipFill>
            <a:blip r:embed="rId2" cstate="print"/>
            <a:stretch>
              <a:fillRect/>
            </a:stretch>
          </a:blipFill>
        </p:spPr>
        <p:txBody>
          <a:bodyPr wrap="square" lIns="0" tIns="0" rIns="0" bIns="0" rtlCol="0"/>
          <a:lstStyle/>
          <a:p>
            <a:endParaRPr sz="1354"/>
          </a:p>
        </p:txBody>
      </p:sp>
      <p:sp>
        <p:nvSpPr>
          <p:cNvPr id="4" name="object 4"/>
          <p:cNvSpPr/>
          <p:nvPr/>
        </p:nvSpPr>
        <p:spPr>
          <a:xfrm>
            <a:off x="1366124" y="879887"/>
            <a:ext cx="2808150" cy="1805240"/>
          </a:xfrm>
          <a:prstGeom prst="rect">
            <a:avLst/>
          </a:prstGeom>
          <a:blipFill>
            <a:blip r:embed="rId3" cstate="print"/>
            <a:stretch>
              <a:fillRect/>
            </a:stretch>
          </a:blipFill>
        </p:spPr>
        <p:txBody>
          <a:bodyPr wrap="square" lIns="0" tIns="0" rIns="0" bIns="0" rtlCol="0"/>
          <a:lstStyle/>
          <a:p>
            <a:endParaRPr sz="1354"/>
          </a:p>
        </p:txBody>
      </p:sp>
      <p:sp>
        <p:nvSpPr>
          <p:cNvPr id="5" name="object 5"/>
          <p:cNvSpPr/>
          <p:nvPr/>
        </p:nvSpPr>
        <p:spPr>
          <a:xfrm>
            <a:off x="4524433" y="2816364"/>
            <a:ext cx="2803565" cy="1916419"/>
          </a:xfrm>
          <a:prstGeom prst="rect">
            <a:avLst/>
          </a:prstGeom>
          <a:blipFill>
            <a:blip r:embed="rId4" cstate="print"/>
            <a:stretch>
              <a:fillRect/>
            </a:stretch>
          </a:blipFill>
        </p:spPr>
        <p:txBody>
          <a:bodyPr wrap="square" lIns="0" tIns="0" rIns="0" bIns="0" rtlCol="0"/>
          <a:lstStyle/>
          <a:p>
            <a:endParaRPr sz="1354"/>
          </a:p>
        </p:txBody>
      </p:sp>
      <p:sp>
        <p:nvSpPr>
          <p:cNvPr id="6" name="object 6"/>
          <p:cNvSpPr/>
          <p:nvPr/>
        </p:nvSpPr>
        <p:spPr>
          <a:xfrm>
            <a:off x="1377012" y="2816364"/>
            <a:ext cx="2804712" cy="1916419"/>
          </a:xfrm>
          <a:prstGeom prst="rect">
            <a:avLst/>
          </a:prstGeom>
          <a:blipFill>
            <a:blip r:embed="rId5" cstate="print"/>
            <a:stretch>
              <a:fillRect/>
            </a:stretch>
          </a:blipFill>
        </p:spPr>
        <p:txBody>
          <a:bodyPr wrap="square" lIns="0" tIns="0" rIns="0" bIns="0" rtlCol="0"/>
          <a:lstStyle/>
          <a:p>
            <a:endParaRPr sz="1354"/>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72818" y="506232"/>
            <a:ext cx="5845349" cy="2425897"/>
          </a:xfrm>
          <a:prstGeom prst="rect">
            <a:avLst/>
          </a:prstGeom>
          <a:blipFill>
            <a:blip r:embed="rId2" cstate="print"/>
            <a:stretch>
              <a:fillRect/>
            </a:stretch>
          </a:blipFill>
        </p:spPr>
        <p:txBody>
          <a:bodyPr wrap="square" lIns="0" tIns="0" rIns="0" bIns="0" rtlCol="0"/>
          <a:lstStyle/>
          <a:p>
            <a:endParaRPr sz="1354"/>
          </a:p>
        </p:txBody>
      </p:sp>
      <p:sp>
        <p:nvSpPr>
          <p:cNvPr id="3" name="object 3"/>
          <p:cNvSpPr/>
          <p:nvPr/>
        </p:nvSpPr>
        <p:spPr>
          <a:xfrm>
            <a:off x="1685051" y="2970526"/>
            <a:ext cx="5638075" cy="2168198"/>
          </a:xfrm>
          <a:prstGeom prst="rect">
            <a:avLst/>
          </a:prstGeom>
          <a:blipFill>
            <a:blip r:embed="rId3" cstate="print"/>
            <a:stretch>
              <a:fillRect/>
            </a:stretch>
          </a:blipFill>
        </p:spPr>
        <p:txBody>
          <a:bodyPr wrap="square" lIns="0" tIns="0" rIns="0" bIns="0" rtlCol="0"/>
          <a:lstStyle/>
          <a:p>
            <a:endParaRPr sz="1354"/>
          </a:p>
        </p:txBody>
      </p:sp>
      <p:sp>
        <p:nvSpPr>
          <p:cNvPr id="4" name="object 4"/>
          <p:cNvSpPr txBox="1">
            <a:spLocks noGrp="1"/>
          </p:cNvSpPr>
          <p:nvPr>
            <p:ph type="title"/>
          </p:nvPr>
        </p:nvSpPr>
        <p:spPr>
          <a:xfrm>
            <a:off x="152400" y="21014"/>
            <a:ext cx="7764260" cy="426362"/>
          </a:xfrm>
          <a:prstGeom prst="rect">
            <a:avLst/>
          </a:prstGeom>
        </p:spPr>
        <p:txBody>
          <a:bodyPr vert="horz" wrap="square" lIns="0" tIns="9552" rIns="0" bIns="0" rtlCol="0">
            <a:spAutoFit/>
          </a:bodyPr>
          <a:lstStyle/>
          <a:p>
            <a:pPr marL="9552">
              <a:spcBef>
                <a:spcPts val="75"/>
              </a:spcBef>
            </a:pPr>
            <a:r>
              <a:rPr sz="2708" spc="-4" dirty="0"/>
              <a:t>Mean Shift color&amp;spatial </a:t>
            </a:r>
            <a:r>
              <a:rPr sz="2708" dirty="0"/>
              <a:t>Segmentation</a:t>
            </a:r>
            <a:r>
              <a:rPr sz="2708" spc="19" dirty="0"/>
              <a:t> </a:t>
            </a:r>
            <a:r>
              <a:rPr sz="2708" dirty="0"/>
              <a:t>Results: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609600" y="228600"/>
            <a:ext cx="6781800" cy="747826"/>
          </a:xfrm>
          <a:prstGeom prst="rect">
            <a:avLst/>
          </a:prstGeom>
        </p:spPr>
        <p:txBody>
          <a:bodyPr vert="horz" wrap="square" lIns="0" tIns="9074" rIns="0" bIns="0" rtlCol="0">
            <a:spAutoFit/>
          </a:bodyPr>
          <a:lstStyle/>
          <a:p>
            <a:pPr marL="10029">
              <a:spcBef>
                <a:spcPts val="71"/>
              </a:spcBef>
            </a:pPr>
            <a:r>
              <a:rPr spc="-4" dirty="0"/>
              <a:t>Segmentation</a:t>
            </a:r>
            <a:r>
              <a:rPr spc="-19" dirty="0"/>
              <a:t> </a:t>
            </a:r>
            <a:r>
              <a:rPr spc="-4" dirty="0"/>
              <a:t>methods</a:t>
            </a:r>
          </a:p>
        </p:txBody>
      </p:sp>
      <p:sp>
        <p:nvSpPr>
          <p:cNvPr id="3" name="object 3"/>
          <p:cNvSpPr txBox="1"/>
          <p:nvPr/>
        </p:nvSpPr>
        <p:spPr>
          <a:xfrm>
            <a:off x="1709023" y="1422003"/>
            <a:ext cx="4970617" cy="1795465"/>
          </a:xfrm>
          <a:prstGeom prst="rect">
            <a:avLst/>
          </a:prstGeom>
        </p:spPr>
        <p:txBody>
          <a:bodyPr vert="horz" wrap="square" lIns="0" tIns="82143" rIns="0" bIns="0" rtlCol="0">
            <a:spAutoFit/>
          </a:bodyPr>
          <a:lstStyle/>
          <a:p>
            <a:pPr marL="266969" indent="-257895">
              <a:spcBef>
                <a:spcPts val="647"/>
              </a:spcBef>
              <a:buChar char="•"/>
              <a:tabLst>
                <a:tab pos="266969" algn="l"/>
                <a:tab pos="267447" algn="l"/>
              </a:tabLst>
            </a:pPr>
            <a:r>
              <a:rPr sz="2407" spc="-4" dirty="0">
                <a:solidFill>
                  <a:srgbClr val="B2B2B2"/>
                </a:solidFill>
                <a:latin typeface="Times New Roman"/>
                <a:cs typeface="Times New Roman"/>
              </a:rPr>
              <a:t>Segment foreground from</a:t>
            </a:r>
            <a:r>
              <a:rPr sz="2407" spc="8" dirty="0">
                <a:solidFill>
                  <a:srgbClr val="B2B2B2"/>
                </a:solidFill>
                <a:latin typeface="Times New Roman"/>
                <a:cs typeface="Times New Roman"/>
              </a:rPr>
              <a:t> </a:t>
            </a:r>
            <a:r>
              <a:rPr sz="2407" spc="-4" dirty="0">
                <a:solidFill>
                  <a:srgbClr val="B2B2B2"/>
                </a:solidFill>
                <a:latin typeface="Times New Roman"/>
                <a:cs typeface="Times New Roman"/>
              </a:rPr>
              <a:t>background</a:t>
            </a:r>
            <a:endParaRPr sz="2407">
              <a:latin typeface="Times New Roman"/>
              <a:cs typeface="Times New Roman"/>
            </a:endParaRPr>
          </a:p>
          <a:p>
            <a:pPr marL="266969" indent="-257895">
              <a:spcBef>
                <a:spcPts val="575"/>
              </a:spcBef>
              <a:buChar char="•"/>
              <a:tabLst>
                <a:tab pos="266969" algn="l"/>
                <a:tab pos="267447" algn="l"/>
              </a:tabLst>
            </a:pPr>
            <a:r>
              <a:rPr sz="2407" spc="-4" dirty="0">
                <a:solidFill>
                  <a:srgbClr val="B2B2B2"/>
                </a:solidFill>
                <a:latin typeface="Times New Roman"/>
                <a:cs typeface="Times New Roman"/>
              </a:rPr>
              <a:t>K-means clustering</a:t>
            </a:r>
            <a:endParaRPr sz="2407">
              <a:latin typeface="Times New Roman"/>
              <a:cs typeface="Times New Roman"/>
            </a:endParaRPr>
          </a:p>
          <a:p>
            <a:pPr marL="267447" indent="-258373">
              <a:spcBef>
                <a:spcPts val="568"/>
              </a:spcBef>
              <a:buChar char="•"/>
              <a:tabLst>
                <a:tab pos="266969" algn="l"/>
                <a:tab pos="267924" algn="l"/>
              </a:tabLst>
            </a:pPr>
            <a:r>
              <a:rPr sz="2407" spc="-4" dirty="0">
                <a:solidFill>
                  <a:srgbClr val="B2B2B2"/>
                </a:solidFill>
                <a:latin typeface="Times New Roman"/>
                <a:cs typeface="Times New Roman"/>
              </a:rPr>
              <a:t>Mean-shift</a:t>
            </a:r>
            <a:r>
              <a:rPr sz="2407" dirty="0">
                <a:solidFill>
                  <a:srgbClr val="B2B2B2"/>
                </a:solidFill>
                <a:latin typeface="Times New Roman"/>
                <a:cs typeface="Times New Roman"/>
              </a:rPr>
              <a:t> </a:t>
            </a:r>
            <a:r>
              <a:rPr sz="2407" spc="-4" dirty="0">
                <a:solidFill>
                  <a:srgbClr val="B2B2B2"/>
                </a:solidFill>
                <a:latin typeface="Times New Roman"/>
                <a:cs typeface="Times New Roman"/>
              </a:rPr>
              <a:t>segmentation</a:t>
            </a:r>
            <a:endParaRPr sz="2407">
              <a:latin typeface="Times New Roman"/>
              <a:cs typeface="Times New Roman"/>
            </a:endParaRPr>
          </a:p>
          <a:p>
            <a:pPr marL="266969" indent="-257895">
              <a:spcBef>
                <a:spcPts val="572"/>
              </a:spcBef>
              <a:buChar char="•"/>
              <a:tabLst>
                <a:tab pos="266969" algn="l"/>
                <a:tab pos="267447" algn="l"/>
              </a:tabLst>
            </a:pPr>
            <a:r>
              <a:rPr sz="2407" spc="-4" dirty="0">
                <a:latin typeface="Times New Roman"/>
                <a:cs typeface="Times New Roman"/>
              </a:rPr>
              <a:t>Normalized</a:t>
            </a:r>
            <a:r>
              <a:rPr sz="2407" dirty="0">
                <a:latin typeface="Times New Roman"/>
                <a:cs typeface="Times New Roman"/>
              </a:rPr>
              <a:t> </a:t>
            </a:r>
            <a:r>
              <a:rPr sz="2407" spc="-4" dirty="0">
                <a:latin typeface="Times New Roman"/>
                <a:cs typeface="Times New Roman"/>
              </a:rPr>
              <a:t>cuts</a:t>
            </a:r>
            <a:endParaRPr sz="2407">
              <a:latin typeface="Times New Roman"/>
              <a:cs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778"/>
            <a:ext cx="8610600" cy="472529"/>
          </a:xfrm>
          <a:prstGeom prst="rect">
            <a:avLst/>
          </a:prstGeom>
        </p:spPr>
        <p:txBody>
          <a:bodyPr vert="horz" wrap="square" lIns="0" tIns="9552" rIns="0" bIns="0" rtlCol="0">
            <a:spAutoFit/>
          </a:bodyPr>
          <a:lstStyle/>
          <a:p>
            <a:pPr marL="9552">
              <a:spcBef>
                <a:spcPts val="75"/>
              </a:spcBef>
            </a:pPr>
            <a:r>
              <a:rPr sz="3008" spc="-4" dirty="0"/>
              <a:t>Graph-Theoretic Image</a:t>
            </a:r>
            <a:r>
              <a:rPr sz="3008" spc="-41" dirty="0"/>
              <a:t> </a:t>
            </a:r>
            <a:r>
              <a:rPr sz="3008" spc="-4" dirty="0"/>
              <a:t>Segmentation</a:t>
            </a:r>
            <a:endParaRPr sz="3008" dirty="0"/>
          </a:p>
        </p:txBody>
      </p:sp>
      <p:grpSp>
        <p:nvGrpSpPr>
          <p:cNvPr id="3" name="object 3"/>
          <p:cNvGrpSpPr/>
          <p:nvPr/>
        </p:nvGrpSpPr>
        <p:grpSpPr>
          <a:xfrm>
            <a:off x="1419994" y="1498826"/>
            <a:ext cx="3553170" cy="2500114"/>
            <a:chOff x="368300" y="1992883"/>
            <a:chExt cx="4724400" cy="3324225"/>
          </a:xfrm>
        </p:grpSpPr>
        <p:sp>
          <p:nvSpPr>
            <p:cNvPr id="4" name="object 4"/>
            <p:cNvSpPr/>
            <p:nvPr/>
          </p:nvSpPr>
          <p:spPr>
            <a:xfrm>
              <a:off x="368300" y="1992883"/>
              <a:ext cx="4724400" cy="3323844"/>
            </a:xfrm>
            <a:prstGeom prst="rect">
              <a:avLst/>
            </a:prstGeom>
            <a:blipFill>
              <a:blip r:embed="rId2" cstate="print"/>
              <a:stretch>
                <a:fillRect/>
              </a:stretch>
            </a:blipFill>
          </p:spPr>
          <p:txBody>
            <a:bodyPr wrap="square" lIns="0" tIns="0" rIns="0" bIns="0" rtlCol="0"/>
            <a:lstStyle/>
            <a:p>
              <a:endParaRPr sz="1354"/>
            </a:p>
          </p:txBody>
        </p:sp>
        <p:sp>
          <p:nvSpPr>
            <p:cNvPr id="5" name="object 5"/>
            <p:cNvSpPr/>
            <p:nvPr/>
          </p:nvSpPr>
          <p:spPr>
            <a:xfrm>
              <a:off x="3395535" y="2568765"/>
              <a:ext cx="151256" cy="155066"/>
            </a:xfrm>
            <a:prstGeom prst="rect">
              <a:avLst/>
            </a:prstGeom>
            <a:blipFill>
              <a:blip r:embed="rId3" cstate="print"/>
              <a:stretch>
                <a:fillRect/>
              </a:stretch>
            </a:blipFill>
          </p:spPr>
          <p:txBody>
            <a:bodyPr wrap="square" lIns="0" tIns="0" rIns="0" bIns="0" rtlCol="0"/>
            <a:lstStyle/>
            <a:p>
              <a:endParaRPr sz="1354"/>
            </a:p>
          </p:txBody>
        </p:sp>
        <p:sp>
          <p:nvSpPr>
            <p:cNvPr id="6" name="object 6"/>
            <p:cNvSpPr/>
            <p:nvPr/>
          </p:nvSpPr>
          <p:spPr>
            <a:xfrm>
              <a:off x="3748341" y="2423985"/>
              <a:ext cx="150495" cy="154304"/>
            </a:xfrm>
            <a:prstGeom prst="rect">
              <a:avLst/>
            </a:prstGeom>
            <a:blipFill>
              <a:blip r:embed="rId4" cstate="print"/>
              <a:stretch>
                <a:fillRect/>
              </a:stretch>
            </a:blipFill>
          </p:spPr>
          <p:txBody>
            <a:bodyPr wrap="square" lIns="0" tIns="0" rIns="0" bIns="0" rtlCol="0"/>
            <a:lstStyle/>
            <a:p>
              <a:endParaRPr sz="1354"/>
            </a:p>
          </p:txBody>
        </p:sp>
        <p:sp>
          <p:nvSpPr>
            <p:cNvPr id="7" name="object 7"/>
            <p:cNvSpPr/>
            <p:nvPr/>
          </p:nvSpPr>
          <p:spPr>
            <a:xfrm>
              <a:off x="2971863" y="2641917"/>
              <a:ext cx="150495" cy="155067"/>
            </a:xfrm>
            <a:prstGeom prst="rect">
              <a:avLst/>
            </a:prstGeom>
            <a:blipFill>
              <a:blip r:embed="rId5" cstate="print"/>
              <a:stretch>
                <a:fillRect/>
              </a:stretch>
            </a:blipFill>
          </p:spPr>
          <p:txBody>
            <a:bodyPr wrap="square" lIns="0" tIns="0" rIns="0" bIns="0" rtlCol="0"/>
            <a:lstStyle/>
            <a:p>
              <a:endParaRPr sz="1354"/>
            </a:p>
          </p:txBody>
        </p:sp>
        <p:sp>
          <p:nvSpPr>
            <p:cNvPr id="8" name="object 8"/>
            <p:cNvSpPr/>
            <p:nvPr/>
          </p:nvSpPr>
          <p:spPr>
            <a:xfrm>
              <a:off x="3537267" y="3224085"/>
              <a:ext cx="150495" cy="154304"/>
            </a:xfrm>
            <a:prstGeom prst="rect">
              <a:avLst/>
            </a:prstGeom>
            <a:blipFill>
              <a:blip r:embed="rId6" cstate="print"/>
              <a:stretch>
                <a:fillRect/>
              </a:stretch>
            </a:blipFill>
          </p:spPr>
          <p:txBody>
            <a:bodyPr wrap="square" lIns="0" tIns="0" rIns="0" bIns="0" rtlCol="0"/>
            <a:lstStyle/>
            <a:p>
              <a:endParaRPr sz="1354"/>
            </a:p>
          </p:txBody>
        </p:sp>
        <p:sp>
          <p:nvSpPr>
            <p:cNvPr id="9" name="object 9"/>
            <p:cNvSpPr/>
            <p:nvPr/>
          </p:nvSpPr>
          <p:spPr>
            <a:xfrm>
              <a:off x="4453191" y="2787459"/>
              <a:ext cx="150495" cy="155828"/>
            </a:xfrm>
            <a:prstGeom prst="rect">
              <a:avLst/>
            </a:prstGeom>
            <a:blipFill>
              <a:blip r:embed="rId7" cstate="print"/>
              <a:stretch>
                <a:fillRect/>
              </a:stretch>
            </a:blipFill>
          </p:spPr>
          <p:txBody>
            <a:bodyPr wrap="square" lIns="0" tIns="0" rIns="0" bIns="0" rtlCol="0"/>
            <a:lstStyle/>
            <a:p>
              <a:endParaRPr sz="1354"/>
            </a:p>
          </p:txBody>
        </p:sp>
        <p:sp>
          <p:nvSpPr>
            <p:cNvPr id="10" name="object 10"/>
            <p:cNvSpPr/>
            <p:nvPr/>
          </p:nvSpPr>
          <p:spPr>
            <a:xfrm>
              <a:off x="3048254" y="2501900"/>
              <a:ext cx="774700" cy="217170"/>
            </a:xfrm>
            <a:custGeom>
              <a:avLst/>
              <a:gdLst/>
              <a:ahLst/>
              <a:cxnLst/>
              <a:rect l="l" t="t" r="r" b="b"/>
              <a:pathLst>
                <a:path w="774700" h="217169">
                  <a:moveTo>
                    <a:pt x="0" y="217169"/>
                  </a:moveTo>
                  <a:lnTo>
                    <a:pt x="422148" y="144779"/>
                  </a:lnTo>
                  <a:lnTo>
                    <a:pt x="774192" y="0"/>
                  </a:lnTo>
                </a:path>
              </a:pathLst>
            </a:custGeom>
            <a:ln w="76200">
              <a:solidFill>
                <a:srgbClr val="FFFF00"/>
              </a:solidFill>
            </a:ln>
          </p:spPr>
          <p:txBody>
            <a:bodyPr wrap="square" lIns="0" tIns="0" rIns="0" bIns="0" rtlCol="0"/>
            <a:lstStyle/>
            <a:p>
              <a:endParaRPr sz="1354"/>
            </a:p>
          </p:txBody>
        </p:sp>
        <p:sp>
          <p:nvSpPr>
            <p:cNvPr id="11" name="object 11"/>
            <p:cNvSpPr/>
            <p:nvPr/>
          </p:nvSpPr>
          <p:spPr>
            <a:xfrm>
              <a:off x="3470401" y="2501900"/>
              <a:ext cx="1058545" cy="871855"/>
            </a:xfrm>
            <a:custGeom>
              <a:avLst/>
              <a:gdLst/>
              <a:ahLst/>
              <a:cxnLst/>
              <a:rect l="l" t="t" r="r" b="b"/>
              <a:pathLst>
                <a:path w="1058545" h="871854">
                  <a:moveTo>
                    <a:pt x="0" y="144779"/>
                  </a:moveTo>
                  <a:lnTo>
                    <a:pt x="140970" y="871727"/>
                  </a:lnTo>
                </a:path>
                <a:path w="1058545" h="871854">
                  <a:moveTo>
                    <a:pt x="352044" y="0"/>
                  </a:moveTo>
                  <a:lnTo>
                    <a:pt x="1058418" y="363474"/>
                  </a:lnTo>
                </a:path>
              </a:pathLst>
            </a:custGeom>
            <a:ln w="19050">
              <a:solidFill>
                <a:srgbClr val="FFFF00"/>
              </a:solidFill>
            </a:ln>
          </p:spPr>
          <p:txBody>
            <a:bodyPr wrap="square" lIns="0" tIns="0" rIns="0" bIns="0" rtlCol="0"/>
            <a:lstStyle/>
            <a:p>
              <a:endParaRPr sz="1354"/>
            </a:p>
          </p:txBody>
        </p:sp>
        <p:sp>
          <p:nvSpPr>
            <p:cNvPr id="12" name="object 12"/>
            <p:cNvSpPr/>
            <p:nvPr/>
          </p:nvSpPr>
          <p:spPr>
            <a:xfrm>
              <a:off x="2971863" y="3150933"/>
              <a:ext cx="150495" cy="155828"/>
            </a:xfrm>
            <a:prstGeom prst="rect">
              <a:avLst/>
            </a:prstGeom>
            <a:blipFill>
              <a:blip r:embed="rId8" cstate="print"/>
              <a:stretch>
                <a:fillRect/>
              </a:stretch>
            </a:blipFill>
          </p:spPr>
          <p:txBody>
            <a:bodyPr wrap="square" lIns="0" tIns="0" rIns="0" bIns="0" rtlCol="0"/>
            <a:lstStyle/>
            <a:p>
              <a:endParaRPr sz="1354"/>
            </a:p>
          </p:txBody>
        </p:sp>
        <p:sp>
          <p:nvSpPr>
            <p:cNvPr id="13" name="object 13"/>
            <p:cNvSpPr/>
            <p:nvPr/>
          </p:nvSpPr>
          <p:spPr>
            <a:xfrm>
              <a:off x="3048254" y="2719069"/>
              <a:ext cx="0" cy="509905"/>
            </a:xfrm>
            <a:custGeom>
              <a:avLst/>
              <a:gdLst/>
              <a:ahLst/>
              <a:cxnLst/>
              <a:rect l="l" t="t" r="r" b="b"/>
              <a:pathLst>
                <a:path h="509905">
                  <a:moveTo>
                    <a:pt x="0" y="0"/>
                  </a:moveTo>
                  <a:lnTo>
                    <a:pt x="0" y="509778"/>
                  </a:lnTo>
                </a:path>
              </a:pathLst>
            </a:custGeom>
            <a:ln w="76200">
              <a:solidFill>
                <a:srgbClr val="FFFF00"/>
              </a:solidFill>
            </a:ln>
          </p:spPr>
          <p:txBody>
            <a:bodyPr wrap="square" lIns="0" tIns="0" rIns="0" bIns="0" rtlCol="0"/>
            <a:lstStyle/>
            <a:p>
              <a:endParaRPr sz="1354"/>
            </a:p>
          </p:txBody>
        </p:sp>
      </p:grpSp>
      <p:sp>
        <p:nvSpPr>
          <p:cNvPr id="14" name="object 14"/>
          <p:cNvSpPr txBox="1"/>
          <p:nvPr/>
        </p:nvSpPr>
        <p:spPr>
          <a:xfrm>
            <a:off x="2209333" y="1038824"/>
            <a:ext cx="5627285" cy="1664970"/>
          </a:xfrm>
          <a:prstGeom prst="rect">
            <a:avLst/>
          </a:prstGeom>
        </p:spPr>
        <p:txBody>
          <a:bodyPr vert="horz" wrap="square" lIns="0" tIns="9552" rIns="0" bIns="0" rtlCol="0">
            <a:spAutoFit/>
          </a:bodyPr>
          <a:lstStyle/>
          <a:p>
            <a:pPr marL="9552">
              <a:spcBef>
                <a:spcPts val="75"/>
              </a:spcBef>
            </a:pPr>
            <a:r>
              <a:rPr sz="2106" spc="-4" dirty="0">
                <a:latin typeface="Times New Roman"/>
                <a:cs typeface="Times New Roman"/>
              </a:rPr>
              <a:t>Build </a:t>
            </a:r>
            <a:r>
              <a:rPr sz="2106" dirty="0">
                <a:latin typeface="Times New Roman"/>
                <a:cs typeface="Times New Roman"/>
              </a:rPr>
              <a:t>a </a:t>
            </a:r>
            <a:r>
              <a:rPr sz="2106" spc="-4" dirty="0">
                <a:latin typeface="Times New Roman"/>
                <a:cs typeface="Times New Roman"/>
              </a:rPr>
              <a:t>weighted graph G=(V,E) from</a:t>
            </a:r>
            <a:r>
              <a:rPr sz="2106" spc="-19" dirty="0">
                <a:latin typeface="Times New Roman"/>
                <a:cs typeface="Times New Roman"/>
              </a:rPr>
              <a:t> </a:t>
            </a:r>
            <a:r>
              <a:rPr sz="2106" spc="-4" dirty="0">
                <a:latin typeface="Times New Roman"/>
                <a:cs typeface="Times New Roman"/>
              </a:rPr>
              <a:t>image</a:t>
            </a:r>
            <a:endParaRPr sz="2106">
              <a:latin typeface="Times New Roman"/>
              <a:cs typeface="Times New Roman"/>
            </a:endParaRPr>
          </a:p>
          <a:p>
            <a:pPr marL="3004955">
              <a:spcBef>
                <a:spcPts val="1534"/>
              </a:spcBef>
            </a:pPr>
            <a:r>
              <a:rPr sz="2106" spc="-4" dirty="0">
                <a:latin typeface="Times New Roman"/>
                <a:cs typeface="Times New Roman"/>
              </a:rPr>
              <a:t>V: image</a:t>
            </a:r>
            <a:r>
              <a:rPr sz="2106" spc="-248" dirty="0">
                <a:latin typeface="Times New Roman"/>
                <a:cs typeface="Times New Roman"/>
              </a:rPr>
              <a:t> </a:t>
            </a:r>
            <a:r>
              <a:rPr sz="2106" spc="-4" dirty="0">
                <a:latin typeface="Times New Roman"/>
                <a:cs typeface="Times New Roman"/>
              </a:rPr>
              <a:t>pixels</a:t>
            </a:r>
            <a:endParaRPr sz="2106">
              <a:latin typeface="Times New Roman"/>
              <a:cs typeface="Times New Roman"/>
            </a:endParaRPr>
          </a:p>
          <a:p>
            <a:pPr marL="3309176" marR="3821" indent="-304698">
              <a:spcBef>
                <a:spcPts val="1270"/>
              </a:spcBef>
            </a:pPr>
            <a:r>
              <a:rPr sz="2106" spc="-4" dirty="0">
                <a:latin typeface="Times New Roman"/>
                <a:cs typeface="Times New Roman"/>
              </a:rPr>
              <a:t>E: connections between  pairs of nearby</a:t>
            </a:r>
            <a:r>
              <a:rPr sz="2106" spc="-56" dirty="0">
                <a:latin typeface="Times New Roman"/>
                <a:cs typeface="Times New Roman"/>
              </a:rPr>
              <a:t> </a:t>
            </a:r>
            <a:r>
              <a:rPr sz="2106" spc="-4" dirty="0">
                <a:latin typeface="Times New Roman"/>
                <a:cs typeface="Times New Roman"/>
              </a:rPr>
              <a:t>pixels</a:t>
            </a:r>
            <a:endParaRPr sz="2106">
              <a:latin typeface="Times New Roman"/>
              <a:cs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65" y="66775"/>
            <a:ext cx="7929335" cy="747826"/>
          </a:xfrm>
          <a:prstGeom prst="rect">
            <a:avLst/>
          </a:prstGeom>
        </p:spPr>
        <p:txBody>
          <a:bodyPr vert="horz" wrap="square" lIns="0" tIns="9074" rIns="0" bIns="0" rtlCol="0">
            <a:spAutoFit/>
          </a:bodyPr>
          <a:lstStyle/>
          <a:p>
            <a:pPr marL="9552">
              <a:spcBef>
                <a:spcPts val="71"/>
              </a:spcBef>
            </a:pPr>
            <a:r>
              <a:rPr spc="-4" dirty="0"/>
              <a:t>Graphs</a:t>
            </a:r>
            <a:r>
              <a:rPr spc="-15" dirty="0"/>
              <a:t> </a:t>
            </a:r>
            <a:r>
              <a:rPr spc="-4" dirty="0"/>
              <a:t>Representations</a:t>
            </a:r>
          </a:p>
        </p:txBody>
      </p:sp>
      <p:sp>
        <p:nvSpPr>
          <p:cNvPr id="3" name="object 3"/>
          <p:cNvSpPr txBox="1"/>
          <p:nvPr/>
        </p:nvSpPr>
        <p:spPr>
          <a:xfrm>
            <a:off x="6846792" y="2671381"/>
            <a:ext cx="107932" cy="289342"/>
          </a:xfrm>
          <a:prstGeom prst="rect">
            <a:avLst/>
          </a:prstGeom>
        </p:spPr>
        <p:txBody>
          <a:bodyPr vert="horz" wrap="square" lIns="0" tIns="11462" rIns="0" bIns="0" rtlCol="0">
            <a:spAutoFit/>
          </a:bodyPr>
          <a:lstStyle/>
          <a:p>
            <a:pPr marL="9552">
              <a:spcBef>
                <a:spcPts val="90"/>
              </a:spcBef>
            </a:pPr>
            <a:r>
              <a:rPr sz="1805" spc="-105" dirty="0">
                <a:latin typeface="Symbol"/>
                <a:cs typeface="Symbol"/>
              </a:rPr>
              <a:t>⎥</a:t>
            </a:r>
            <a:endParaRPr sz="1805">
              <a:latin typeface="Symbol"/>
              <a:cs typeface="Symbol"/>
            </a:endParaRPr>
          </a:p>
        </p:txBody>
      </p:sp>
      <p:sp>
        <p:nvSpPr>
          <p:cNvPr id="4" name="object 4"/>
          <p:cNvSpPr txBox="1"/>
          <p:nvPr/>
        </p:nvSpPr>
        <p:spPr>
          <a:xfrm>
            <a:off x="5451895" y="2671400"/>
            <a:ext cx="107932" cy="289342"/>
          </a:xfrm>
          <a:prstGeom prst="rect">
            <a:avLst/>
          </a:prstGeom>
        </p:spPr>
        <p:txBody>
          <a:bodyPr vert="horz" wrap="square" lIns="0" tIns="11462" rIns="0" bIns="0" rtlCol="0">
            <a:spAutoFit/>
          </a:bodyPr>
          <a:lstStyle/>
          <a:p>
            <a:pPr marL="9552">
              <a:spcBef>
                <a:spcPts val="90"/>
              </a:spcBef>
            </a:pPr>
            <a:r>
              <a:rPr sz="1805" spc="-105" dirty="0">
                <a:latin typeface="Symbol"/>
                <a:cs typeface="Symbol"/>
              </a:rPr>
              <a:t>⎢</a:t>
            </a:r>
            <a:endParaRPr sz="1805">
              <a:latin typeface="Symbol"/>
              <a:cs typeface="Symbol"/>
            </a:endParaRPr>
          </a:p>
        </p:txBody>
      </p:sp>
      <p:sp>
        <p:nvSpPr>
          <p:cNvPr id="5" name="object 5"/>
          <p:cNvSpPr txBox="1"/>
          <p:nvPr/>
        </p:nvSpPr>
        <p:spPr>
          <a:xfrm>
            <a:off x="6718750" y="2007181"/>
            <a:ext cx="255026" cy="567175"/>
          </a:xfrm>
          <a:prstGeom prst="rect">
            <a:avLst/>
          </a:prstGeom>
        </p:spPr>
        <p:txBody>
          <a:bodyPr vert="horz" wrap="square" lIns="0" tIns="11462" rIns="0" bIns="0" rtlCol="0">
            <a:spAutoFit/>
          </a:bodyPr>
          <a:lstStyle/>
          <a:p>
            <a:pPr marL="28655">
              <a:spcBef>
                <a:spcPts val="90"/>
              </a:spcBef>
            </a:pPr>
            <a:r>
              <a:rPr sz="2708" spc="-113" baseline="-26620" dirty="0">
                <a:latin typeface="Times New Roman"/>
                <a:cs typeface="Times New Roman"/>
              </a:rPr>
              <a:t>0</a:t>
            </a:r>
            <a:r>
              <a:rPr sz="1805" spc="-75" dirty="0">
                <a:latin typeface="Symbol"/>
                <a:cs typeface="Symbol"/>
              </a:rPr>
              <a:t>⎥</a:t>
            </a:r>
            <a:endParaRPr sz="1805">
              <a:latin typeface="Symbol"/>
              <a:cs typeface="Symbol"/>
            </a:endParaRPr>
          </a:p>
        </p:txBody>
      </p:sp>
      <p:sp>
        <p:nvSpPr>
          <p:cNvPr id="6" name="object 6"/>
          <p:cNvSpPr txBox="1"/>
          <p:nvPr/>
        </p:nvSpPr>
        <p:spPr>
          <a:xfrm>
            <a:off x="5432791" y="2007200"/>
            <a:ext cx="254071" cy="567175"/>
          </a:xfrm>
          <a:prstGeom prst="rect">
            <a:avLst/>
          </a:prstGeom>
        </p:spPr>
        <p:txBody>
          <a:bodyPr vert="horz" wrap="square" lIns="0" tIns="11462" rIns="0" bIns="0" rtlCol="0">
            <a:spAutoFit/>
          </a:bodyPr>
          <a:lstStyle/>
          <a:p>
            <a:pPr marL="28655">
              <a:spcBef>
                <a:spcPts val="90"/>
              </a:spcBef>
            </a:pPr>
            <a:r>
              <a:rPr sz="1805" spc="-83" dirty="0">
                <a:latin typeface="Symbol"/>
                <a:cs typeface="Symbol"/>
              </a:rPr>
              <a:t>⎢</a:t>
            </a:r>
            <a:r>
              <a:rPr sz="2708" spc="-124" baseline="-26620" dirty="0">
                <a:latin typeface="Times New Roman"/>
                <a:cs typeface="Times New Roman"/>
              </a:rPr>
              <a:t>1</a:t>
            </a:r>
            <a:endParaRPr sz="2708" baseline="-26620">
              <a:latin typeface="Times New Roman"/>
              <a:cs typeface="Times New Roman"/>
            </a:endParaRPr>
          </a:p>
        </p:txBody>
      </p:sp>
      <p:sp>
        <p:nvSpPr>
          <p:cNvPr id="7" name="object 7"/>
          <p:cNvSpPr txBox="1"/>
          <p:nvPr/>
        </p:nvSpPr>
        <p:spPr>
          <a:xfrm>
            <a:off x="5413689" y="1699450"/>
            <a:ext cx="1639520" cy="1778438"/>
          </a:xfrm>
          <a:prstGeom prst="rect">
            <a:avLst/>
          </a:prstGeom>
        </p:spPr>
        <p:txBody>
          <a:bodyPr vert="horz" wrap="square" lIns="0" tIns="80710" rIns="0" bIns="0" rtlCol="0">
            <a:spAutoFit/>
          </a:bodyPr>
          <a:lstStyle/>
          <a:p>
            <a:pPr marL="47758">
              <a:spcBef>
                <a:spcPts val="635"/>
              </a:spcBef>
              <a:tabLst>
                <a:tab pos="428870" algn="l"/>
                <a:tab pos="731657" algn="l"/>
                <a:tab pos="1032536" algn="l"/>
                <a:tab pos="1331503" algn="l"/>
              </a:tabLst>
            </a:pPr>
            <a:r>
              <a:rPr sz="2708" spc="-113" baseline="-3472" dirty="0">
                <a:latin typeface="Symbol"/>
                <a:cs typeface="Symbol"/>
              </a:rPr>
              <a:t>⎡</a:t>
            </a:r>
            <a:r>
              <a:rPr sz="1805" spc="-75" dirty="0">
                <a:latin typeface="Times New Roman"/>
                <a:cs typeface="Times New Roman"/>
              </a:rPr>
              <a:t>0	</a:t>
            </a:r>
            <a:r>
              <a:rPr sz="1805" spc="8" dirty="0">
                <a:latin typeface="Times New Roman"/>
                <a:cs typeface="Times New Roman"/>
              </a:rPr>
              <a:t>1	0	0	</a:t>
            </a:r>
            <a:r>
              <a:rPr sz="1805" spc="-71" dirty="0">
                <a:latin typeface="Times New Roman"/>
                <a:cs typeface="Times New Roman"/>
              </a:rPr>
              <a:t>1</a:t>
            </a:r>
            <a:r>
              <a:rPr sz="2708" spc="-107" baseline="-3472" dirty="0">
                <a:latin typeface="Symbol"/>
                <a:cs typeface="Symbol"/>
              </a:rPr>
              <a:t>⎤</a:t>
            </a:r>
            <a:endParaRPr sz="2708" baseline="-3472">
              <a:latin typeface="Symbol"/>
              <a:cs typeface="Symbol"/>
            </a:endParaRPr>
          </a:p>
          <a:p>
            <a:pPr marL="47758">
              <a:spcBef>
                <a:spcPts val="564"/>
              </a:spcBef>
              <a:tabLst>
                <a:tab pos="430780" algn="l"/>
                <a:tab pos="731657" algn="l"/>
                <a:tab pos="1032536" algn="l"/>
                <a:tab pos="1442302" algn="l"/>
              </a:tabLst>
            </a:pPr>
            <a:r>
              <a:rPr sz="2708" spc="-157" baseline="-27777" dirty="0">
                <a:latin typeface="Symbol"/>
                <a:cs typeface="Symbol"/>
              </a:rPr>
              <a:t>⎢</a:t>
            </a:r>
            <a:r>
              <a:rPr sz="2708" spc="-157" baseline="-27777" dirty="0">
                <a:latin typeface="Times New Roman"/>
                <a:cs typeface="Times New Roman"/>
              </a:rPr>
              <a:t>	</a:t>
            </a:r>
            <a:r>
              <a:rPr sz="1805" spc="8" dirty="0">
                <a:latin typeface="Times New Roman"/>
                <a:cs typeface="Times New Roman"/>
              </a:rPr>
              <a:t>0	0	0	</a:t>
            </a:r>
            <a:r>
              <a:rPr sz="2708" spc="-157" baseline="-27777" dirty="0">
                <a:latin typeface="Symbol"/>
                <a:cs typeface="Symbol"/>
              </a:rPr>
              <a:t>⎥</a:t>
            </a:r>
            <a:endParaRPr sz="2708" baseline="-27777">
              <a:latin typeface="Symbol"/>
              <a:cs typeface="Symbol"/>
            </a:endParaRPr>
          </a:p>
          <a:p>
            <a:pPr marL="47758">
              <a:spcBef>
                <a:spcPts val="564"/>
              </a:spcBef>
              <a:tabLst>
                <a:tab pos="430780" algn="l"/>
                <a:tab pos="731657" algn="l"/>
                <a:tab pos="1032536" algn="l"/>
                <a:tab pos="1331980" algn="l"/>
              </a:tabLst>
            </a:pPr>
            <a:r>
              <a:rPr sz="2708" spc="-113" baseline="3472" dirty="0">
                <a:latin typeface="Symbol"/>
                <a:cs typeface="Symbol"/>
              </a:rPr>
              <a:t>⎢</a:t>
            </a:r>
            <a:r>
              <a:rPr sz="1805" spc="-75" dirty="0">
                <a:latin typeface="Times New Roman"/>
                <a:cs typeface="Times New Roman"/>
              </a:rPr>
              <a:t>0	</a:t>
            </a:r>
            <a:r>
              <a:rPr sz="1805" spc="8" dirty="0">
                <a:latin typeface="Times New Roman"/>
                <a:cs typeface="Times New Roman"/>
              </a:rPr>
              <a:t>0	0	0	</a:t>
            </a:r>
            <a:r>
              <a:rPr sz="1805" spc="-71" dirty="0">
                <a:latin typeface="Times New Roman"/>
                <a:cs typeface="Times New Roman"/>
              </a:rPr>
              <a:t>1</a:t>
            </a:r>
            <a:r>
              <a:rPr sz="2708" spc="-107" baseline="3472" dirty="0">
                <a:latin typeface="Symbol"/>
                <a:cs typeface="Symbol"/>
              </a:rPr>
              <a:t>⎥</a:t>
            </a:r>
            <a:endParaRPr sz="2708" baseline="3472">
              <a:latin typeface="Symbol"/>
              <a:cs typeface="Symbol"/>
            </a:endParaRPr>
          </a:p>
          <a:p>
            <a:pPr marL="47758">
              <a:spcBef>
                <a:spcPts val="564"/>
              </a:spcBef>
              <a:tabLst>
                <a:tab pos="430780" algn="l"/>
                <a:tab pos="731657" algn="l"/>
                <a:tab pos="1032536" algn="l"/>
                <a:tab pos="1331980" algn="l"/>
              </a:tabLst>
            </a:pPr>
            <a:r>
              <a:rPr sz="2708" spc="-113" baseline="-20833" dirty="0">
                <a:latin typeface="Symbol"/>
                <a:cs typeface="Symbol"/>
              </a:rPr>
              <a:t>⎢</a:t>
            </a:r>
            <a:r>
              <a:rPr sz="1805" spc="-75" dirty="0">
                <a:latin typeface="Times New Roman"/>
                <a:cs typeface="Times New Roman"/>
              </a:rPr>
              <a:t>0	</a:t>
            </a:r>
            <a:r>
              <a:rPr sz="1805" spc="8" dirty="0">
                <a:latin typeface="Times New Roman"/>
                <a:cs typeface="Times New Roman"/>
              </a:rPr>
              <a:t>0	0	0	</a:t>
            </a:r>
            <a:r>
              <a:rPr sz="1805" spc="-71" dirty="0">
                <a:latin typeface="Times New Roman"/>
                <a:cs typeface="Times New Roman"/>
              </a:rPr>
              <a:t>1</a:t>
            </a:r>
            <a:r>
              <a:rPr sz="2708" spc="-107" baseline="-20833" dirty="0">
                <a:latin typeface="Symbol"/>
                <a:cs typeface="Symbol"/>
              </a:rPr>
              <a:t>⎥</a:t>
            </a:r>
            <a:endParaRPr sz="2708" baseline="-20833">
              <a:latin typeface="Symbol"/>
              <a:cs typeface="Symbol"/>
            </a:endParaRPr>
          </a:p>
          <a:p>
            <a:pPr marL="47758">
              <a:spcBef>
                <a:spcPts val="564"/>
              </a:spcBef>
              <a:tabLst>
                <a:tab pos="430780" algn="l"/>
                <a:tab pos="730225" algn="l"/>
                <a:tab pos="1031103" algn="l"/>
                <a:tab pos="1333413" algn="l"/>
              </a:tabLst>
            </a:pPr>
            <a:r>
              <a:rPr sz="2708" spc="-484" baseline="10416" dirty="0">
                <a:latin typeface="Symbol"/>
                <a:cs typeface="Symbol"/>
              </a:rPr>
              <a:t>⎢</a:t>
            </a:r>
            <a:r>
              <a:rPr sz="2708" spc="-484" baseline="-13888" dirty="0">
                <a:latin typeface="Symbol"/>
                <a:cs typeface="Symbol"/>
              </a:rPr>
              <a:t>⎣</a:t>
            </a:r>
            <a:r>
              <a:rPr sz="1805" spc="-323" dirty="0">
                <a:latin typeface="Times New Roman"/>
                <a:cs typeface="Times New Roman"/>
              </a:rPr>
              <a:t>1	</a:t>
            </a:r>
            <a:r>
              <a:rPr sz="1805" spc="8" dirty="0">
                <a:latin typeface="Times New Roman"/>
                <a:cs typeface="Times New Roman"/>
              </a:rPr>
              <a:t>0	1	1	</a:t>
            </a:r>
            <a:r>
              <a:rPr sz="1805" spc="-553" dirty="0">
                <a:latin typeface="Times New Roman"/>
                <a:cs typeface="Times New Roman"/>
              </a:rPr>
              <a:t>0</a:t>
            </a:r>
            <a:r>
              <a:rPr sz="2708" spc="-829" baseline="-13888" dirty="0">
                <a:latin typeface="Symbol"/>
                <a:cs typeface="Symbol"/>
              </a:rPr>
              <a:t>⎦</a:t>
            </a:r>
            <a:r>
              <a:rPr sz="2708" spc="-829" baseline="10416" dirty="0">
                <a:latin typeface="Symbol"/>
                <a:cs typeface="Symbol"/>
              </a:rPr>
              <a:t>⎥</a:t>
            </a:r>
            <a:endParaRPr sz="2708" baseline="10416">
              <a:latin typeface="Symbol"/>
              <a:cs typeface="Symbol"/>
            </a:endParaRPr>
          </a:p>
        </p:txBody>
      </p:sp>
      <p:sp>
        <p:nvSpPr>
          <p:cNvPr id="8" name="object 8"/>
          <p:cNvSpPr txBox="1"/>
          <p:nvPr/>
        </p:nvSpPr>
        <p:spPr>
          <a:xfrm>
            <a:off x="2250023" y="1913936"/>
            <a:ext cx="121304" cy="287414"/>
          </a:xfrm>
          <a:prstGeom prst="rect">
            <a:avLst/>
          </a:prstGeom>
        </p:spPr>
        <p:txBody>
          <a:bodyPr vert="horz" wrap="square" lIns="0" tIns="9552" rIns="0" bIns="0" rtlCol="0">
            <a:spAutoFit/>
          </a:bodyPr>
          <a:lstStyle/>
          <a:p>
            <a:pPr marL="9552">
              <a:spcBef>
                <a:spcPts val="75"/>
              </a:spcBef>
            </a:pPr>
            <a:r>
              <a:rPr sz="1805" dirty="0">
                <a:latin typeface="Times New Roman"/>
                <a:cs typeface="Times New Roman"/>
              </a:rPr>
              <a:t>a</a:t>
            </a:r>
            <a:endParaRPr sz="1805">
              <a:latin typeface="Times New Roman"/>
              <a:cs typeface="Times New Roman"/>
            </a:endParaRPr>
          </a:p>
        </p:txBody>
      </p:sp>
      <p:sp>
        <p:nvSpPr>
          <p:cNvPr id="9" name="object 9"/>
          <p:cNvSpPr txBox="1"/>
          <p:nvPr/>
        </p:nvSpPr>
        <p:spPr>
          <a:xfrm>
            <a:off x="2263202" y="3303684"/>
            <a:ext cx="133721" cy="287414"/>
          </a:xfrm>
          <a:prstGeom prst="rect">
            <a:avLst/>
          </a:prstGeom>
        </p:spPr>
        <p:txBody>
          <a:bodyPr vert="horz" wrap="square" lIns="0" tIns="9552" rIns="0" bIns="0" rtlCol="0">
            <a:spAutoFit/>
          </a:bodyPr>
          <a:lstStyle/>
          <a:p>
            <a:pPr marL="9552">
              <a:spcBef>
                <a:spcPts val="75"/>
              </a:spcBef>
            </a:pPr>
            <a:r>
              <a:rPr sz="1805" dirty="0">
                <a:latin typeface="Times New Roman"/>
                <a:cs typeface="Times New Roman"/>
              </a:rPr>
              <a:t>d</a:t>
            </a:r>
            <a:endParaRPr sz="1805">
              <a:latin typeface="Times New Roman"/>
              <a:cs typeface="Times New Roman"/>
            </a:endParaRPr>
          </a:p>
        </p:txBody>
      </p:sp>
      <p:sp>
        <p:nvSpPr>
          <p:cNvPr id="10" name="object 10"/>
          <p:cNvSpPr txBox="1"/>
          <p:nvPr/>
        </p:nvSpPr>
        <p:spPr>
          <a:xfrm>
            <a:off x="3350360" y="2112227"/>
            <a:ext cx="133721" cy="287414"/>
          </a:xfrm>
          <a:prstGeom prst="rect">
            <a:avLst/>
          </a:prstGeom>
        </p:spPr>
        <p:txBody>
          <a:bodyPr vert="horz" wrap="square" lIns="0" tIns="9552" rIns="0" bIns="0" rtlCol="0">
            <a:spAutoFit/>
          </a:bodyPr>
          <a:lstStyle/>
          <a:p>
            <a:pPr marL="9552">
              <a:spcBef>
                <a:spcPts val="75"/>
              </a:spcBef>
            </a:pPr>
            <a:r>
              <a:rPr sz="1805" dirty="0">
                <a:latin typeface="Times New Roman"/>
                <a:cs typeface="Times New Roman"/>
              </a:rPr>
              <a:t>b</a:t>
            </a:r>
            <a:endParaRPr sz="1805">
              <a:latin typeface="Times New Roman"/>
              <a:cs typeface="Times New Roman"/>
            </a:endParaRPr>
          </a:p>
        </p:txBody>
      </p:sp>
      <p:grpSp>
        <p:nvGrpSpPr>
          <p:cNvPr id="11" name="object 11"/>
          <p:cNvGrpSpPr/>
          <p:nvPr/>
        </p:nvGrpSpPr>
        <p:grpSpPr>
          <a:xfrm>
            <a:off x="2374049" y="2074068"/>
            <a:ext cx="1002911" cy="1282293"/>
            <a:chOff x="1636839" y="2757741"/>
            <a:chExt cx="1333500" cy="1704975"/>
          </a:xfrm>
        </p:grpSpPr>
        <p:sp>
          <p:nvSpPr>
            <p:cNvPr id="12" name="object 12"/>
            <p:cNvSpPr/>
            <p:nvPr/>
          </p:nvSpPr>
          <p:spPr>
            <a:xfrm>
              <a:off x="2741929" y="3100070"/>
              <a:ext cx="193675" cy="257810"/>
            </a:xfrm>
            <a:custGeom>
              <a:avLst/>
              <a:gdLst/>
              <a:ahLst/>
              <a:cxnLst/>
              <a:rect l="l" t="t" r="r" b="b"/>
              <a:pathLst>
                <a:path w="193675" h="257810">
                  <a:moveTo>
                    <a:pt x="193547" y="128777"/>
                  </a:moveTo>
                  <a:lnTo>
                    <a:pt x="185927" y="78759"/>
                  </a:lnTo>
                  <a:lnTo>
                    <a:pt x="165163" y="37814"/>
                  </a:lnTo>
                  <a:lnTo>
                    <a:pt x="134397" y="10156"/>
                  </a:lnTo>
                  <a:lnTo>
                    <a:pt x="96773" y="0"/>
                  </a:lnTo>
                  <a:lnTo>
                    <a:pt x="58828" y="10156"/>
                  </a:lnTo>
                  <a:lnTo>
                    <a:pt x="28098" y="37814"/>
                  </a:lnTo>
                  <a:lnTo>
                    <a:pt x="7512" y="78759"/>
                  </a:lnTo>
                  <a:lnTo>
                    <a:pt x="0" y="128777"/>
                  </a:lnTo>
                  <a:lnTo>
                    <a:pt x="7512" y="178796"/>
                  </a:lnTo>
                  <a:lnTo>
                    <a:pt x="28098" y="219741"/>
                  </a:lnTo>
                  <a:lnTo>
                    <a:pt x="58828" y="247399"/>
                  </a:lnTo>
                  <a:lnTo>
                    <a:pt x="96773" y="257555"/>
                  </a:lnTo>
                  <a:lnTo>
                    <a:pt x="134397" y="247399"/>
                  </a:lnTo>
                  <a:lnTo>
                    <a:pt x="165163" y="219741"/>
                  </a:lnTo>
                  <a:lnTo>
                    <a:pt x="185927" y="178796"/>
                  </a:lnTo>
                  <a:lnTo>
                    <a:pt x="193547" y="128777"/>
                  </a:lnTo>
                  <a:close/>
                </a:path>
              </a:pathLst>
            </a:custGeom>
            <a:solidFill>
              <a:srgbClr val="3333FF"/>
            </a:solidFill>
          </p:spPr>
          <p:txBody>
            <a:bodyPr wrap="square" lIns="0" tIns="0" rIns="0" bIns="0" rtlCol="0"/>
            <a:lstStyle/>
            <a:p>
              <a:endParaRPr sz="1354"/>
            </a:p>
          </p:txBody>
        </p:sp>
        <p:sp>
          <p:nvSpPr>
            <p:cNvPr id="13" name="object 13"/>
            <p:cNvSpPr/>
            <p:nvPr/>
          </p:nvSpPr>
          <p:spPr>
            <a:xfrm>
              <a:off x="2741929" y="3100070"/>
              <a:ext cx="193675" cy="257810"/>
            </a:xfrm>
            <a:custGeom>
              <a:avLst/>
              <a:gdLst/>
              <a:ahLst/>
              <a:cxnLst/>
              <a:rect l="l" t="t" r="r" b="b"/>
              <a:pathLst>
                <a:path w="193675" h="257810">
                  <a:moveTo>
                    <a:pt x="96773" y="0"/>
                  </a:moveTo>
                  <a:lnTo>
                    <a:pt x="58828" y="10156"/>
                  </a:lnTo>
                  <a:lnTo>
                    <a:pt x="28098" y="37814"/>
                  </a:lnTo>
                  <a:lnTo>
                    <a:pt x="7512" y="78759"/>
                  </a:lnTo>
                  <a:lnTo>
                    <a:pt x="0" y="128777"/>
                  </a:lnTo>
                  <a:lnTo>
                    <a:pt x="7512" y="178796"/>
                  </a:lnTo>
                  <a:lnTo>
                    <a:pt x="28098" y="219741"/>
                  </a:lnTo>
                  <a:lnTo>
                    <a:pt x="58828" y="247399"/>
                  </a:lnTo>
                  <a:lnTo>
                    <a:pt x="96773" y="257555"/>
                  </a:lnTo>
                  <a:lnTo>
                    <a:pt x="134397" y="247399"/>
                  </a:lnTo>
                  <a:lnTo>
                    <a:pt x="165163" y="219741"/>
                  </a:lnTo>
                  <a:lnTo>
                    <a:pt x="185927" y="178796"/>
                  </a:lnTo>
                  <a:lnTo>
                    <a:pt x="193547" y="128777"/>
                  </a:lnTo>
                  <a:lnTo>
                    <a:pt x="185927" y="78759"/>
                  </a:lnTo>
                  <a:lnTo>
                    <a:pt x="165163" y="37814"/>
                  </a:lnTo>
                  <a:lnTo>
                    <a:pt x="134397" y="10156"/>
                  </a:lnTo>
                  <a:lnTo>
                    <a:pt x="96773" y="0"/>
                  </a:lnTo>
                  <a:close/>
                </a:path>
              </a:pathLst>
            </a:custGeom>
            <a:ln w="9525">
              <a:solidFill>
                <a:srgbClr val="FF0000"/>
              </a:solidFill>
            </a:ln>
          </p:spPr>
          <p:txBody>
            <a:bodyPr wrap="square" lIns="0" tIns="0" rIns="0" bIns="0" rtlCol="0"/>
            <a:lstStyle/>
            <a:p>
              <a:endParaRPr sz="1354"/>
            </a:p>
          </p:txBody>
        </p:sp>
        <p:sp>
          <p:nvSpPr>
            <p:cNvPr id="14" name="object 14"/>
            <p:cNvSpPr/>
            <p:nvPr/>
          </p:nvSpPr>
          <p:spPr>
            <a:xfrm>
              <a:off x="1660651" y="2762504"/>
              <a:ext cx="192405" cy="257175"/>
            </a:xfrm>
            <a:custGeom>
              <a:avLst/>
              <a:gdLst/>
              <a:ahLst/>
              <a:cxnLst/>
              <a:rect l="l" t="t" r="r" b="b"/>
              <a:pathLst>
                <a:path w="192405" h="257175">
                  <a:moveTo>
                    <a:pt x="192024" y="128016"/>
                  </a:moveTo>
                  <a:lnTo>
                    <a:pt x="184415" y="78116"/>
                  </a:lnTo>
                  <a:lnTo>
                    <a:pt x="163734" y="37433"/>
                  </a:lnTo>
                  <a:lnTo>
                    <a:pt x="133195" y="10036"/>
                  </a:lnTo>
                  <a:lnTo>
                    <a:pt x="96012" y="0"/>
                  </a:lnTo>
                  <a:lnTo>
                    <a:pt x="58507" y="10036"/>
                  </a:lnTo>
                  <a:lnTo>
                    <a:pt x="28003" y="37433"/>
                  </a:lnTo>
                  <a:lnTo>
                    <a:pt x="7500" y="78116"/>
                  </a:lnTo>
                  <a:lnTo>
                    <a:pt x="0" y="128016"/>
                  </a:lnTo>
                  <a:lnTo>
                    <a:pt x="7500" y="178355"/>
                  </a:lnTo>
                  <a:lnTo>
                    <a:pt x="28003" y="219265"/>
                  </a:lnTo>
                  <a:lnTo>
                    <a:pt x="58507" y="246745"/>
                  </a:lnTo>
                  <a:lnTo>
                    <a:pt x="96012" y="256794"/>
                  </a:lnTo>
                  <a:lnTo>
                    <a:pt x="133195" y="246745"/>
                  </a:lnTo>
                  <a:lnTo>
                    <a:pt x="163734" y="219265"/>
                  </a:lnTo>
                  <a:lnTo>
                    <a:pt x="184415" y="178355"/>
                  </a:lnTo>
                  <a:lnTo>
                    <a:pt x="192024" y="128016"/>
                  </a:lnTo>
                  <a:close/>
                </a:path>
              </a:pathLst>
            </a:custGeom>
            <a:solidFill>
              <a:srgbClr val="0000FF"/>
            </a:solidFill>
          </p:spPr>
          <p:txBody>
            <a:bodyPr wrap="square" lIns="0" tIns="0" rIns="0" bIns="0" rtlCol="0"/>
            <a:lstStyle/>
            <a:p>
              <a:endParaRPr sz="1354"/>
            </a:p>
          </p:txBody>
        </p:sp>
        <p:sp>
          <p:nvSpPr>
            <p:cNvPr id="15" name="object 15"/>
            <p:cNvSpPr/>
            <p:nvPr/>
          </p:nvSpPr>
          <p:spPr>
            <a:xfrm>
              <a:off x="1660651" y="2762504"/>
              <a:ext cx="1085850" cy="393700"/>
            </a:xfrm>
            <a:custGeom>
              <a:avLst/>
              <a:gdLst/>
              <a:ahLst/>
              <a:cxnLst/>
              <a:rect l="l" t="t" r="r" b="b"/>
              <a:pathLst>
                <a:path w="1085850" h="393700">
                  <a:moveTo>
                    <a:pt x="96012" y="0"/>
                  </a:moveTo>
                  <a:lnTo>
                    <a:pt x="58507" y="10036"/>
                  </a:lnTo>
                  <a:lnTo>
                    <a:pt x="28003" y="37433"/>
                  </a:lnTo>
                  <a:lnTo>
                    <a:pt x="7500" y="78116"/>
                  </a:lnTo>
                  <a:lnTo>
                    <a:pt x="0" y="128016"/>
                  </a:lnTo>
                  <a:lnTo>
                    <a:pt x="7500" y="178355"/>
                  </a:lnTo>
                  <a:lnTo>
                    <a:pt x="28003" y="219265"/>
                  </a:lnTo>
                  <a:lnTo>
                    <a:pt x="58507" y="246745"/>
                  </a:lnTo>
                  <a:lnTo>
                    <a:pt x="96012" y="256794"/>
                  </a:lnTo>
                  <a:lnTo>
                    <a:pt x="133195" y="246745"/>
                  </a:lnTo>
                  <a:lnTo>
                    <a:pt x="163734" y="219265"/>
                  </a:lnTo>
                  <a:lnTo>
                    <a:pt x="184415" y="178355"/>
                  </a:lnTo>
                  <a:lnTo>
                    <a:pt x="192024" y="128016"/>
                  </a:lnTo>
                  <a:lnTo>
                    <a:pt x="184415" y="78116"/>
                  </a:lnTo>
                  <a:lnTo>
                    <a:pt x="163734" y="37433"/>
                  </a:lnTo>
                  <a:lnTo>
                    <a:pt x="133195" y="10036"/>
                  </a:lnTo>
                  <a:lnTo>
                    <a:pt x="96012" y="0"/>
                  </a:lnTo>
                  <a:close/>
                </a:path>
                <a:path w="1085850" h="393700">
                  <a:moveTo>
                    <a:pt x="180594" y="136398"/>
                  </a:moveTo>
                  <a:lnTo>
                    <a:pt x="1085850" y="393192"/>
                  </a:lnTo>
                </a:path>
              </a:pathLst>
            </a:custGeom>
            <a:ln w="9525">
              <a:solidFill>
                <a:srgbClr val="FF0000"/>
              </a:solidFill>
            </a:ln>
          </p:spPr>
          <p:txBody>
            <a:bodyPr wrap="square" lIns="0" tIns="0" rIns="0" bIns="0" rtlCol="0"/>
            <a:lstStyle/>
            <a:p>
              <a:endParaRPr sz="1354"/>
            </a:p>
          </p:txBody>
        </p:sp>
        <p:sp>
          <p:nvSpPr>
            <p:cNvPr id="16" name="object 16"/>
            <p:cNvSpPr/>
            <p:nvPr/>
          </p:nvSpPr>
          <p:spPr>
            <a:xfrm>
              <a:off x="2773171" y="3860546"/>
              <a:ext cx="192405" cy="257810"/>
            </a:xfrm>
            <a:custGeom>
              <a:avLst/>
              <a:gdLst/>
              <a:ahLst/>
              <a:cxnLst/>
              <a:rect l="l" t="t" r="r" b="b"/>
              <a:pathLst>
                <a:path w="192405" h="257810">
                  <a:moveTo>
                    <a:pt x="192023" y="128777"/>
                  </a:moveTo>
                  <a:lnTo>
                    <a:pt x="184523" y="78759"/>
                  </a:lnTo>
                  <a:lnTo>
                    <a:pt x="164020" y="37814"/>
                  </a:lnTo>
                  <a:lnTo>
                    <a:pt x="133516" y="10156"/>
                  </a:lnTo>
                  <a:lnTo>
                    <a:pt x="96011" y="0"/>
                  </a:lnTo>
                  <a:lnTo>
                    <a:pt x="58828" y="10156"/>
                  </a:lnTo>
                  <a:lnTo>
                    <a:pt x="28289" y="37814"/>
                  </a:lnTo>
                  <a:lnTo>
                    <a:pt x="7608" y="78759"/>
                  </a:lnTo>
                  <a:lnTo>
                    <a:pt x="0" y="128777"/>
                  </a:lnTo>
                  <a:lnTo>
                    <a:pt x="7608" y="178796"/>
                  </a:lnTo>
                  <a:lnTo>
                    <a:pt x="28289" y="219741"/>
                  </a:lnTo>
                  <a:lnTo>
                    <a:pt x="58828" y="247399"/>
                  </a:lnTo>
                  <a:lnTo>
                    <a:pt x="96011" y="257555"/>
                  </a:lnTo>
                  <a:lnTo>
                    <a:pt x="133516" y="247399"/>
                  </a:lnTo>
                  <a:lnTo>
                    <a:pt x="164020" y="219741"/>
                  </a:lnTo>
                  <a:lnTo>
                    <a:pt x="184523" y="178796"/>
                  </a:lnTo>
                  <a:lnTo>
                    <a:pt x="192023" y="128777"/>
                  </a:lnTo>
                  <a:close/>
                </a:path>
              </a:pathLst>
            </a:custGeom>
            <a:solidFill>
              <a:srgbClr val="3333FF"/>
            </a:solidFill>
          </p:spPr>
          <p:txBody>
            <a:bodyPr wrap="square" lIns="0" tIns="0" rIns="0" bIns="0" rtlCol="0"/>
            <a:lstStyle/>
            <a:p>
              <a:endParaRPr sz="1354"/>
            </a:p>
          </p:txBody>
        </p:sp>
        <p:sp>
          <p:nvSpPr>
            <p:cNvPr id="17" name="object 17"/>
            <p:cNvSpPr/>
            <p:nvPr/>
          </p:nvSpPr>
          <p:spPr>
            <a:xfrm>
              <a:off x="2773171" y="3860546"/>
              <a:ext cx="192405" cy="257810"/>
            </a:xfrm>
            <a:custGeom>
              <a:avLst/>
              <a:gdLst/>
              <a:ahLst/>
              <a:cxnLst/>
              <a:rect l="l" t="t" r="r" b="b"/>
              <a:pathLst>
                <a:path w="192405" h="257810">
                  <a:moveTo>
                    <a:pt x="96011" y="0"/>
                  </a:moveTo>
                  <a:lnTo>
                    <a:pt x="58828" y="10156"/>
                  </a:lnTo>
                  <a:lnTo>
                    <a:pt x="28289" y="37814"/>
                  </a:lnTo>
                  <a:lnTo>
                    <a:pt x="7608" y="78759"/>
                  </a:lnTo>
                  <a:lnTo>
                    <a:pt x="0" y="128777"/>
                  </a:lnTo>
                  <a:lnTo>
                    <a:pt x="7608" y="178796"/>
                  </a:lnTo>
                  <a:lnTo>
                    <a:pt x="28289" y="219741"/>
                  </a:lnTo>
                  <a:lnTo>
                    <a:pt x="58828" y="247399"/>
                  </a:lnTo>
                  <a:lnTo>
                    <a:pt x="96011" y="257555"/>
                  </a:lnTo>
                  <a:lnTo>
                    <a:pt x="133516" y="247399"/>
                  </a:lnTo>
                  <a:lnTo>
                    <a:pt x="164020" y="219741"/>
                  </a:lnTo>
                  <a:lnTo>
                    <a:pt x="184523" y="178796"/>
                  </a:lnTo>
                  <a:lnTo>
                    <a:pt x="192023" y="128777"/>
                  </a:lnTo>
                  <a:lnTo>
                    <a:pt x="184523" y="78759"/>
                  </a:lnTo>
                  <a:lnTo>
                    <a:pt x="164020" y="37814"/>
                  </a:lnTo>
                  <a:lnTo>
                    <a:pt x="133516" y="10156"/>
                  </a:lnTo>
                  <a:lnTo>
                    <a:pt x="96011" y="0"/>
                  </a:lnTo>
                  <a:close/>
                </a:path>
              </a:pathLst>
            </a:custGeom>
            <a:ln w="9525">
              <a:solidFill>
                <a:srgbClr val="FF0000"/>
              </a:solidFill>
            </a:ln>
          </p:spPr>
          <p:txBody>
            <a:bodyPr wrap="square" lIns="0" tIns="0" rIns="0" bIns="0" rtlCol="0"/>
            <a:lstStyle/>
            <a:p>
              <a:endParaRPr sz="1354"/>
            </a:p>
          </p:txBody>
        </p:sp>
        <p:sp>
          <p:nvSpPr>
            <p:cNvPr id="18" name="object 18"/>
            <p:cNvSpPr/>
            <p:nvPr/>
          </p:nvSpPr>
          <p:spPr>
            <a:xfrm>
              <a:off x="1647697" y="3508502"/>
              <a:ext cx="192405" cy="255270"/>
            </a:xfrm>
            <a:custGeom>
              <a:avLst/>
              <a:gdLst/>
              <a:ahLst/>
              <a:cxnLst/>
              <a:rect l="l" t="t" r="r" b="b"/>
              <a:pathLst>
                <a:path w="192405" h="255270">
                  <a:moveTo>
                    <a:pt x="192024" y="128015"/>
                  </a:moveTo>
                  <a:lnTo>
                    <a:pt x="184523" y="78116"/>
                  </a:lnTo>
                  <a:lnTo>
                    <a:pt x="164020" y="37433"/>
                  </a:lnTo>
                  <a:lnTo>
                    <a:pt x="133516" y="10036"/>
                  </a:lnTo>
                  <a:lnTo>
                    <a:pt x="96012" y="0"/>
                  </a:lnTo>
                  <a:lnTo>
                    <a:pt x="58828" y="10036"/>
                  </a:lnTo>
                  <a:lnTo>
                    <a:pt x="28289" y="37433"/>
                  </a:lnTo>
                  <a:lnTo>
                    <a:pt x="7608" y="78116"/>
                  </a:lnTo>
                  <a:lnTo>
                    <a:pt x="0" y="128015"/>
                  </a:lnTo>
                  <a:lnTo>
                    <a:pt x="7608" y="177474"/>
                  </a:lnTo>
                  <a:lnTo>
                    <a:pt x="28289" y="217932"/>
                  </a:lnTo>
                  <a:lnTo>
                    <a:pt x="58828" y="245244"/>
                  </a:lnTo>
                  <a:lnTo>
                    <a:pt x="96012" y="255270"/>
                  </a:lnTo>
                  <a:lnTo>
                    <a:pt x="133516" y="245244"/>
                  </a:lnTo>
                  <a:lnTo>
                    <a:pt x="164020" y="217932"/>
                  </a:lnTo>
                  <a:lnTo>
                    <a:pt x="184523" y="177474"/>
                  </a:lnTo>
                  <a:lnTo>
                    <a:pt x="192024" y="128015"/>
                  </a:lnTo>
                  <a:close/>
                </a:path>
              </a:pathLst>
            </a:custGeom>
            <a:solidFill>
              <a:srgbClr val="0000FF"/>
            </a:solidFill>
          </p:spPr>
          <p:txBody>
            <a:bodyPr wrap="square" lIns="0" tIns="0" rIns="0" bIns="0" rtlCol="0"/>
            <a:lstStyle/>
            <a:p>
              <a:endParaRPr sz="1354"/>
            </a:p>
          </p:txBody>
        </p:sp>
        <p:sp>
          <p:nvSpPr>
            <p:cNvPr id="19" name="object 19"/>
            <p:cNvSpPr/>
            <p:nvPr/>
          </p:nvSpPr>
          <p:spPr>
            <a:xfrm>
              <a:off x="1647697" y="2919476"/>
              <a:ext cx="1144905" cy="1077595"/>
            </a:xfrm>
            <a:custGeom>
              <a:avLst/>
              <a:gdLst/>
              <a:ahLst/>
              <a:cxnLst/>
              <a:rect l="l" t="t" r="r" b="b"/>
              <a:pathLst>
                <a:path w="1144905" h="1077595">
                  <a:moveTo>
                    <a:pt x="96012" y="589026"/>
                  </a:moveTo>
                  <a:lnTo>
                    <a:pt x="58828" y="599062"/>
                  </a:lnTo>
                  <a:lnTo>
                    <a:pt x="28289" y="626459"/>
                  </a:lnTo>
                  <a:lnTo>
                    <a:pt x="7608" y="667142"/>
                  </a:lnTo>
                  <a:lnTo>
                    <a:pt x="0" y="717041"/>
                  </a:lnTo>
                  <a:lnTo>
                    <a:pt x="7608" y="766500"/>
                  </a:lnTo>
                  <a:lnTo>
                    <a:pt x="28289" y="806958"/>
                  </a:lnTo>
                  <a:lnTo>
                    <a:pt x="58828" y="834270"/>
                  </a:lnTo>
                  <a:lnTo>
                    <a:pt x="96012" y="844296"/>
                  </a:lnTo>
                  <a:lnTo>
                    <a:pt x="133516" y="834270"/>
                  </a:lnTo>
                  <a:lnTo>
                    <a:pt x="164020" y="806958"/>
                  </a:lnTo>
                  <a:lnTo>
                    <a:pt x="184523" y="766500"/>
                  </a:lnTo>
                  <a:lnTo>
                    <a:pt x="192024" y="717041"/>
                  </a:lnTo>
                  <a:lnTo>
                    <a:pt x="184523" y="667142"/>
                  </a:lnTo>
                  <a:lnTo>
                    <a:pt x="164020" y="626459"/>
                  </a:lnTo>
                  <a:lnTo>
                    <a:pt x="133516" y="599062"/>
                  </a:lnTo>
                  <a:lnTo>
                    <a:pt x="96012" y="589026"/>
                  </a:lnTo>
                  <a:close/>
                </a:path>
                <a:path w="1144905" h="1077595">
                  <a:moveTo>
                    <a:pt x="187451" y="0"/>
                  </a:moveTo>
                  <a:lnTo>
                    <a:pt x="1123950" y="1037844"/>
                  </a:lnTo>
                </a:path>
                <a:path w="1144905" h="1077595">
                  <a:moveTo>
                    <a:pt x="217931" y="771144"/>
                  </a:moveTo>
                  <a:lnTo>
                    <a:pt x="1144523" y="1077468"/>
                  </a:lnTo>
                </a:path>
              </a:pathLst>
            </a:custGeom>
            <a:ln w="9525">
              <a:solidFill>
                <a:srgbClr val="FF0000"/>
              </a:solidFill>
            </a:ln>
          </p:spPr>
          <p:txBody>
            <a:bodyPr wrap="square" lIns="0" tIns="0" rIns="0" bIns="0" rtlCol="0"/>
            <a:lstStyle/>
            <a:p>
              <a:endParaRPr sz="1354"/>
            </a:p>
          </p:txBody>
        </p:sp>
        <p:sp>
          <p:nvSpPr>
            <p:cNvPr id="20" name="object 20"/>
            <p:cNvSpPr/>
            <p:nvPr/>
          </p:nvSpPr>
          <p:spPr>
            <a:xfrm>
              <a:off x="1641601" y="4200398"/>
              <a:ext cx="192405" cy="257810"/>
            </a:xfrm>
            <a:custGeom>
              <a:avLst/>
              <a:gdLst/>
              <a:ahLst/>
              <a:cxnLst/>
              <a:rect l="l" t="t" r="r" b="b"/>
              <a:pathLst>
                <a:path w="192405" h="257810">
                  <a:moveTo>
                    <a:pt x="192024" y="128777"/>
                  </a:moveTo>
                  <a:lnTo>
                    <a:pt x="184415" y="78759"/>
                  </a:lnTo>
                  <a:lnTo>
                    <a:pt x="163734" y="37814"/>
                  </a:lnTo>
                  <a:lnTo>
                    <a:pt x="133195" y="10156"/>
                  </a:lnTo>
                  <a:lnTo>
                    <a:pt x="96012" y="0"/>
                  </a:lnTo>
                  <a:lnTo>
                    <a:pt x="58507" y="10156"/>
                  </a:lnTo>
                  <a:lnTo>
                    <a:pt x="28003" y="37814"/>
                  </a:lnTo>
                  <a:lnTo>
                    <a:pt x="7500" y="78759"/>
                  </a:lnTo>
                  <a:lnTo>
                    <a:pt x="0" y="128777"/>
                  </a:lnTo>
                  <a:lnTo>
                    <a:pt x="7500" y="178796"/>
                  </a:lnTo>
                  <a:lnTo>
                    <a:pt x="28003" y="219741"/>
                  </a:lnTo>
                  <a:lnTo>
                    <a:pt x="58507" y="247399"/>
                  </a:lnTo>
                  <a:lnTo>
                    <a:pt x="96012" y="257555"/>
                  </a:lnTo>
                  <a:lnTo>
                    <a:pt x="133195" y="247399"/>
                  </a:lnTo>
                  <a:lnTo>
                    <a:pt x="163734" y="219741"/>
                  </a:lnTo>
                  <a:lnTo>
                    <a:pt x="184415" y="178796"/>
                  </a:lnTo>
                  <a:lnTo>
                    <a:pt x="192024" y="128777"/>
                  </a:lnTo>
                  <a:close/>
                </a:path>
              </a:pathLst>
            </a:custGeom>
            <a:solidFill>
              <a:srgbClr val="0000FF"/>
            </a:solidFill>
          </p:spPr>
          <p:txBody>
            <a:bodyPr wrap="square" lIns="0" tIns="0" rIns="0" bIns="0" rtlCol="0"/>
            <a:lstStyle/>
            <a:p>
              <a:endParaRPr sz="1354"/>
            </a:p>
          </p:txBody>
        </p:sp>
        <p:sp>
          <p:nvSpPr>
            <p:cNvPr id="21" name="object 21"/>
            <p:cNvSpPr/>
            <p:nvPr/>
          </p:nvSpPr>
          <p:spPr>
            <a:xfrm>
              <a:off x="1641601" y="4035044"/>
              <a:ext cx="1143000" cy="422909"/>
            </a:xfrm>
            <a:custGeom>
              <a:avLst/>
              <a:gdLst/>
              <a:ahLst/>
              <a:cxnLst/>
              <a:rect l="l" t="t" r="r" b="b"/>
              <a:pathLst>
                <a:path w="1143000" h="422910">
                  <a:moveTo>
                    <a:pt x="96012" y="165353"/>
                  </a:moveTo>
                  <a:lnTo>
                    <a:pt x="58507" y="175510"/>
                  </a:lnTo>
                  <a:lnTo>
                    <a:pt x="28003" y="203168"/>
                  </a:lnTo>
                  <a:lnTo>
                    <a:pt x="7500" y="244113"/>
                  </a:lnTo>
                  <a:lnTo>
                    <a:pt x="0" y="294131"/>
                  </a:lnTo>
                  <a:lnTo>
                    <a:pt x="7500" y="344150"/>
                  </a:lnTo>
                  <a:lnTo>
                    <a:pt x="28003" y="385095"/>
                  </a:lnTo>
                  <a:lnTo>
                    <a:pt x="58507" y="412753"/>
                  </a:lnTo>
                  <a:lnTo>
                    <a:pt x="96012" y="422909"/>
                  </a:lnTo>
                  <a:lnTo>
                    <a:pt x="133195" y="412753"/>
                  </a:lnTo>
                  <a:lnTo>
                    <a:pt x="163734" y="385095"/>
                  </a:lnTo>
                  <a:lnTo>
                    <a:pt x="184415" y="344150"/>
                  </a:lnTo>
                  <a:lnTo>
                    <a:pt x="192024" y="294131"/>
                  </a:lnTo>
                  <a:lnTo>
                    <a:pt x="184415" y="244113"/>
                  </a:lnTo>
                  <a:lnTo>
                    <a:pt x="163734" y="203168"/>
                  </a:lnTo>
                  <a:lnTo>
                    <a:pt x="133195" y="175510"/>
                  </a:lnTo>
                  <a:lnTo>
                    <a:pt x="96012" y="165353"/>
                  </a:lnTo>
                  <a:close/>
                </a:path>
                <a:path w="1143000" h="422910">
                  <a:moveTo>
                    <a:pt x="199644" y="288035"/>
                  </a:moveTo>
                  <a:lnTo>
                    <a:pt x="1142999" y="0"/>
                  </a:lnTo>
                </a:path>
              </a:pathLst>
            </a:custGeom>
            <a:ln w="9525">
              <a:solidFill>
                <a:srgbClr val="FF0000"/>
              </a:solidFill>
            </a:ln>
          </p:spPr>
          <p:txBody>
            <a:bodyPr wrap="square" lIns="0" tIns="0" rIns="0" bIns="0" rtlCol="0"/>
            <a:lstStyle/>
            <a:p>
              <a:endParaRPr sz="1354"/>
            </a:p>
          </p:txBody>
        </p:sp>
      </p:grpSp>
      <p:sp>
        <p:nvSpPr>
          <p:cNvPr id="22" name="object 22"/>
          <p:cNvSpPr txBox="1"/>
          <p:nvPr/>
        </p:nvSpPr>
        <p:spPr>
          <a:xfrm>
            <a:off x="2217357" y="2613681"/>
            <a:ext cx="121304" cy="287414"/>
          </a:xfrm>
          <a:prstGeom prst="rect">
            <a:avLst/>
          </a:prstGeom>
        </p:spPr>
        <p:txBody>
          <a:bodyPr vert="horz" wrap="square" lIns="0" tIns="9552" rIns="0" bIns="0" rtlCol="0">
            <a:spAutoFit/>
          </a:bodyPr>
          <a:lstStyle/>
          <a:p>
            <a:pPr marL="9552">
              <a:spcBef>
                <a:spcPts val="75"/>
              </a:spcBef>
            </a:pPr>
            <a:r>
              <a:rPr sz="1805" dirty="0">
                <a:latin typeface="Times New Roman"/>
                <a:cs typeface="Times New Roman"/>
              </a:rPr>
              <a:t>c</a:t>
            </a:r>
            <a:endParaRPr sz="1805">
              <a:latin typeface="Times New Roman"/>
              <a:cs typeface="Times New Roman"/>
            </a:endParaRPr>
          </a:p>
        </p:txBody>
      </p:sp>
      <p:sp>
        <p:nvSpPr>
          <p:cNvPr id="23" name="object 23"/>
          <p:cNvSpPr txBox="1"/>
          <p:nvPr/>
        </p:nvSpPr>
        <p:spPr>
          <a:xfrm>
            <a:off x="3505667" y="2866415"/>
            <a:ext cx="121304" cy="287414"/>
          </a:xfrm>
          <a:prstGeom prst="rect">
            <a:avLst/>
          </a:prstGeom>
        </p:spPr>
        <p:txBody>
          <a:bodyPr vert="horz" wrap="square" lIns="0" tIns="9552" rIns="0" bIns="0" rtlCol="0">
            <a:spAutoFit/>
          </a:bodyPr>
          <a:lstStyle/>
          <a:p>
            <a:pPr marL="9552">
              <a:spcBef>
                <a:spcPts val="75"/>
              </a:spcBef>
            </a:pPr>
            <a:r>
              <a:rPr sz="1805" dirty="0">
                <a:latin typeface="Times New Roman"/>
                <a:cs typeface="Times New Roman"/>
              </a:rPr>
              <a:t>e</a:t>
            </a:r>
            <a:endParaRPr sz="1805">
              <a:latin typeface="Times New Roman"/>
              <a:cs typeface="Times New Roman"/>
            </a:endParaRPr>
          </a:p>
        </p:txBody>
      </p:sp>
      <p:sp>
        <p:nvSpPr>
          <p:cNvPr id="24" name="object 24"/>
          <p:cNvSpPr txBox="1"/>
          <p:nvPr/>
        </p:nvSpPr>
        <p:spPr>
          <a:xfrm>
            <a:off x="5384836" y="3735795"/>
            <a:ext cx="1678682" cy="287414"/>
          </a:xfrm>
          <a:prstGeom prst="rect">
            <a:avLst/>
          </a:prstGeom>
        </p:spPr>
        <p:txBody>
          <a:bodyPr vert="horz" wrap="square" lIns="0" tIns="9552" rIns="0" bIns="0" rtlCol="0">
            <a:spAutoFit/>
          </a:bodyPr>
          <a:lstStyle/>
          <a:p>
            <a:pPr marL="9552">
              <a:spcBef>
                <a:spcPts val="75"/>
              </a:spcBef>
            </a:pPr>
            <a:r>
              <a:rPr sz="1805" spc="-4" dirty="0">
                <a:latin typeface="Times New Roman"/>
                <a:cs typeface="Times New Roman"/>
              </a:rPr>
              <a:t>Adjacency</a:t>
            </a:r>
            <a:r>
              <a:rPr sz="1805" spc="-64" dirty="0">
                <a:latin typeface="Times New Roman"/>
                <a:cs typeface="Times New Roman"/>
              </a:rPr>
              <a:t> </a:t>
            </a:r>
            <a:r>
              <a:rPr sz="1805" spc="-4" dirty="0">
                <a:latin typeface="Times New Roman"/>
                <a:cs typeface="Times New Roman"/>
              </a:rPr>
              <a:t>Matrix</a:t>
            </a:r>
            <a:endParaRPr sz="1805">
              <a:latin typeface="Times New Roman"/>
              <a:cs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4137"/>
            <a:ext cx="8915400" cy="1486490"/>
          </a:xfrm>
          <a:prstGeom prst="rect">
            <a:avLst/>
          </a:prstGeom>
        </p:spPr>
        <p:txBody>
          <a:bodyPr vert="horz" wrap="square" lIns="0" tIns="9074" rIns="0" bIns="0" rtlCol="0">
            <a:spAutoFit/>
          </a:bodyPr>
          <a:lstStyle/>
          <a:p>
            <a:pPr marL="1006268" marR="3821" indent="-997194">
              <a:spcBef>
                <a:spcPts val="71"/>
              </a:spcBef>
            </a:pPr>
            <a:r>
              <a:rPr spc="-4" dirty="0"/>
              <a:t>Weighted Graphs and Their  Representations</a:t>
            </a:r>
          </a:p>
        </p:txBody>
      </p:sp>
      <p:sp>
        <p:nvSpPr>
          <p:cNvPr id="3" name="object 3"/>
          <p:cNvSpPr txBox="1"/>
          <p:nvPr/>
        </p:nvSpPr>
        <p:spPr>
          <a:xfrm>
            <a:off x="5346430" y="2228407"/>
            <a:ext cx="107932" cy="949075"/>
          </a:xfrm>
          <a:prstGeom prst="rect">
            <a:avLst/>
          </a:prstGeom>
        </p:spPr>
        <p:txBody>
          <a:bodyPr vert="horz" wrap="square" lIns="0" tIns="11462" rIns="0" bIns="0" rtlCol="0">
            <a:spAutoFit/>
          </a:bodyPr>
          <a:lstStyle/>
          <a:p>
            <a:pPr marL="9552">
              <a:spcBef>
                <a:spcPts val="90"/>
              </a:spcBef>
            </a:pPr>
            <a:r>
              <a:rPr sz="1805" spc="-105" dirty="0">
                <a:latin typeface="Symbol"/>
                <a:cs typeface="Symbol"/>
              </a:rPr>
              <a:t>⎢</a:t>
            </a:r>
            <a:endParaRPr sz="1805">
              <a:latin typeface="Symbol"/>
              <a:cs typeface="Symbol"/>
            </a:endParaRPr>
          </a:p>
          <a:p>
            <a:pPr>
              <a:spcBef>
                <a:spcPts val="26"/>
              </a:spcBef>
            </a:pPr>
            <a:endParaRPr sz="2482">
              <a:latin typeface="Symbol"/>
              <a:cs typeface="Symbol"/>
            </a:endParaRPr>
          </a:p>
          <a:p>
            <a:pPr marL="9552"/>
            <a:r>
              <a:rPr sz="1805" spc="-105" dirty="0">
                <a:latin typeface="Symbol"/>
                <a:cs typeface="Symbol"/>
              </a:rPr>
              <a:t>⎢</a:t>
            </a:r>
            <a:endParaRPr sz="1805">
              <a:latin typeface="Symbol"/>
              <a:cs typeface="Symbol"/>
            </a:endParaRPr>
          </a:p>
        </p:txBody>
      </p:sp>
      <p:sp>
        <p:nvSpPr>
          <p:cNvPr id="4" name="object 4"/>
          <p:cNvSpPr/>
          <p:nvPr/>
        </p:nvSpPr>
        <p:spPr>
          <a:xfrm>
            <a:off x="2161575" y="1886236"/>
            <a:ext cx="2134767" cy="2027598"/>
          </a:xfrm>
          <a:prstGeom prst="rect">
            <a:avLst/>
          </a:prstGeom>
          <a:blipFill>
            <a:blip r:embed="rId2" cstate="print"/>
            <a:stretch>
              <a:fillRect/>
            </a:stretch>
          </a:blipFill>
        </p:spPr>
        <p:txBody>
          <a:bodyPr wrap="square" lIns="0" tIns="0" rIns="0" bIns="0" rtlCol="0"/>
          <a:lstStyle/>
          <a:p>
            <a:endParaRPr sz="1354"/>
          </a:p>
        </p:txBody>
      </p:sp>
      <p:sp>
        <p:nvSpPr>
          <p:cNvPr id="5" name="object 5"/>
          <p:cNvSpPr txBox="1"/>
          <p:nvPr/>
        </p:nvSpPr>
        <p:spPr>
          <a:xfrm>
            <a:off x="2924553" y="3652125"/>
            <a:ext cx="133721" cy="287414"/>
          </a:xfrm>
          <a:prstGeom prst="rect">
            <a:avLst/>
          </a:prstGeom>
        </p:spPr>
        <p:txBody>
          <a:bodyPr vert="horz" wrap="square" lIns="0" tIns="9552" rIns="0" bIns="0" rtlCol="0">
            <a:spAutoFit/>
          </a:bodyPr>
          <a:lstStyle/>
          <a:p>
            <a:pPr marL="9552">
              <a:spcBef>
                <a:spcPts val="75"/>
              </a:spcBef>
            </a:pPr>
            <a:r>
              <a:rPr sz="1805" dirty="0">
                <a:latin typeface="Times New Roman"/>
                <a:cs typeface="Times New Roman"/>
              </a:rPr>
              <a:t>d</a:t>
            </a:r>
            <a:endParaRPr sz="1805">
              <a:latin typeface="Times New Roman"/>
              <a:cs typeface="Times New Roman"/>
            </a:endParaRPr>
          </a:p>
        </p:txBody>
      </p:sp>
      <p:graphicFrame>
        <p:nvGraphicFramePr>
          <p:cNvPr id="6" name="object 6"/>
          <p:cNvGraphicFramePr>
            <a:graphicFrameLocks noGrp="1"/>
          </p:cNvGraphicFramePr>
          <p:nvPr/>
        </p:nvGraphicFramePr>
        <p:xfrm>
          <a:off x="2020786" y="1777104"/>
          <a:ext cx="5044638" cy="3638494"/>
        </p:xfrm>
        <a:graphic>
          <a:graphicData uri="http://schemas.openxmlformats.org/drawingml/2006/table">
            <a:tbl>
              <a:tblPr firstRow="1" bandRow="1">
                <a:tableStyleId>{2D5ABB26-0587-4C30-8999-92F81FD0307C}</a:tableStyleId>
              </a:tblPr>
              <a:tblGrid>
                <a:gridCol w="331438">
                  <a:extLst>
                    <a:ext uri="{9D8B030D-6E8A-4147-A177-3AD203B41FA5}">
                      <a16:colId xmlns:a16="http://schemas.microsoft.com/office/drawing/2014/main" val="20000"/>
                    </a:ext>
                  </a:extLst>
                </a:gridCol>
                <a:gridCol w="709201">
                  <a:extLst>
                    <a:ext uri="{9D8B030D-6E8A-4147-A177-3AD203B41FA5}">
                      <a16:colId xmlns:a16="http://schemas.microsoft.com/office/drawing/2014/main" val="20001"/>
                    </a:ext>
                  </a:extLst>
                </a:gridCol>
                <a:gridCol w="590285">
                  <a:extLst>
                    <a:ext uri="{9D8B030D-6E8A-4147-A177-3AD203B41FA5}">
                      <a16:colId xmlns:a16="http://schemas.microsoft.com/office/drawing/2014/main" val="20002"/>
                    </a:ext>
                  </a:extLst>
                </a:gridCol>
                <a:gridCol w="991449">
                  <a:extLst>
                    <a:ext uri="{9D8B030D-6E8A-4147-A177-3AD203B41FA5}">
                      <a16:colId xmlns:a16="http://schemas.microsoft.com/office/drawing/2014/main" val="20003"/>
                    </a:ext>
                  </a:extLst>
                </a:gridCol>
                <a:gridCol w="1053056">
                  <a:extLst>
                    <a:ext uri="{9D8B030D-6E8A-4147-A177-3AD203B41FA5}">
                      <a16:colId xmlns:a16="http://schemas.microsoft.com/office/drawing/2014/main" val="20004"/>
                    </a:ext>
                  </a:extLst>
                </a:gridCol>
                <a:gridCol w="350540">
                  <a:extLst>
                    <a:ext uri="{9D8B030D-6E8A-4147-A177-3AD203B41FA5}">
                      <a16:colId xmlns:a16="http://schemas.microsoft.com/office/drawing/2014/main" val="20005"/>
                    </a:ext>
                  </a:extLst>
                </a:gridCol>
                <a:gridCol w="304693">
                  <a:extLst>
                    <a:ext uri="{9D8B030D-6E8A-4147-A177-3AD203B41FA5}">
                      <a16:colId xmlns:a16="http://schemas.microsoft.com/office/drawing/2014/main" val="20006"/>
                    </a:ext>
                  </a:extLst>
                </a:gridCol>
                <a:gridCol w="350063">
                  <a:extLst>
                    <a:ext uri="{9D8B030D-6E8A-4147-A177-3AD203B41FA5}">
                      <a16:colId xmlns:a16="http://schemas.microsoft.com/office/drawing/2014/main" val="20007"/>
                    </a:ext>
                  </a:extLst>
                </a:gridCol>
                <a:gridCol w="363913">
                  <a:extLst>
                    <a:ext uri="{9D8B030D-6E8A-4147-A177-3AD203B41FA5}">
                      <a16:colId xmlns:a16="http://schemas.microsoft.com/office/drawing/2014/main" val="20008"/>
                    </a:ext>
                  </a:extLst>
                </a:gridCol>
              </a:tblGrid>
              <a:tr h="929364">
                <a:tc>
                  <a:txBody>
                    <a:bodyPr/>
                    <a:lstStyle/>
                    <a:p>
                      <a:pPr marL="31750">
                        <a:lnSpc>
                          <a:spcPct val="100000"/>
                        </a:lnSpc>
                        <a:spcBef>
                          <a:spcPts val="1614"/>
                        </a:spcBef>
                      </a:pPr>
                      <a:r>
                        <a:rPr sz="1800" dirty="0">
                          <a:latin typeface="Times New Roman"/>
                          <a:cs typeface="Times New Roman"/>
                        </a:rPr>
                        <a:t>a</a:t>
                      </a:r>
                      <a:endParaRPr sz="1800">
                        <a:latin typeface="Times New Roman"/>
                        <a:cs typeface="Times New Roman"/>
                      </a:endParaRPr>
                    </a:p>
                  </a:txBody>
                  <a:tcPr marL="0" marR="0" marT="154256" marB="0"/>
                </a:tc>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spcBef>
                          <a:spcPts val="40"/>
                        </a:spcBef>
                      </a:pPr>
                      <a:endParaRPr sz="2300">
                        <a:latin typeface="Times New Roman"/>
                        <a:cs typeface="Times New Roman"/>
                      </a:endParaRPr>
                    </a:p>
                    <a:p>
                      <a:pPr marL="396875">
                        <a:lnSpc>
                          <a:spcPct val="100000"/>
                        </a:lnSpc>
                      </a:pPr>
                      <a:r>
                        <a:rPr sz="1800" dirty="0">
                          <a:latin typeface="Times New Roman"/>
                          <a:cs typeface="Times New Roman"/>
                        </a:rPr>
                        <a:t>b</a:t>
                      </a:r>
                      <a:endParaRPr sz="1800">
                        <a:latin typeface="Times New Roman"/>
                        <a:cs typeface="Times New Roman"/>
                      </a:endParaRPr>
                    </a:p>
                  </a:txBody>
                  <a:tcPr marL="0" marR="0" marT="3821" marB="0"/>
                </a:tc>
                <a:tc>
                  <a:txBody>
                    <a:bodyPr/>
                    <a:lstStyle/>
                    <a:p>
                      <a:pPr>
                        <a:lnSpc>
                          <a:spcPct val="100000"/>
                        </a:lnSpc>
                      </a:pPr>
                      <a:endParaRPr sz="1800">
                        <a:latin typeface="Times New Roman"/>
                        <a:cs typeface="Times New Roman"/>
                      </a:endParaRPr>
                    </a:p>
                  </a:txBody>
                  <a:tcPr marL="0" marR="0" marT="0" marB="0"/>
                </a:tc>
                <a:tc>
                  <a:txBody>
                    <a:bodyPr/>
                    <a:lstStyle/>
                    <a:p>
                      <a:pPr marL="948055">
                        <a:lnSpc>
                          <a:spcPts val="2690"/>
                        </a:lnSpc>
                        <a:spcBef>
                          <a:spcPts val="30"/>
                        </a:spcBef>
                      </a:pPr>
                      <a:r>
                        <a:rPr sz="2700" spc="44" baseline="-3472" dirty="0">
                          <a:latin typeface="Symbol"/>
                          <a:cs typeface="Symbol"/>
                        </a:rPr>
                        <a:t>⎡</a:t>
                      </a:r>
                      <a:r>
                        <a:rPr sz="1800" spc="30" dirty="0">
                          <a:latin typeface="Times New Roman"/>
                          <a:cs typeface="Times New Roman"/>
                        </a:rPr>
                        <a:t>0</a:t>
                      </a:r>
                      <a:endParaRPr sz="1800">
                        <a:latin typeface="Times New Roman"/>
                        <a:cs typeface="Times New Roman"/>
                      </a:endParaRPr>
                    </a:p>
                    <a:p>
                      <a:pPr marL="948055">
                        <a:lnSpc>
                          <a:spcPts val="2690"/>
                        </a:lnSpc>
                      </a:pPr>
                      <a:r>
                        <a:rPr sz="1800" spc="20" dirty="0">
                          <a:latin typeface="Symbol"/>
                          <a:cs typeface="Symbol"/>
                        </a:rPr>
                        <a:t>⎢</a:t>
                      </a:r>
                      <a:r>
                        <a:rPr sz="2700" spc="30" baseline="-26620" dirty="0">
                          <a:latin typeface="Times New Roman"/>
                          <a:cs typeface="Times New Roman"/>
                        </a:rPr>
                        <a:t>1</a:t>
                      </a:r>
                      <a:endParaRPr sz="2700" baseline="-26620">
                        <a:latin typeface="Times New Roman"/>
                        <a:cs typeface="Times New Roman"/>
                      </a:endParaRPr>
                    </a:p>
                  </a:txBody>
                  <a:tcPr marL="0" marR="0" marT="2865" marB="0"/>
                </a:tc>
                <a:tc>
                  <a:txBody>
                    <a:bodyPr/>
                    <a:lstStyle/>
                    <a:p>
                      <a:pPr algn="ctr">
                        <a:lnSpc>
                          <a:spcPct val="100000"/>
                        </a:lnSpc>
                        <a:spcBef>
                          <a:spcPts val="30"/>
                        </a:spcBef>
                      </a:pPr>
                      <a:r>
                        <a:rPr sz="1800" dirty="0">
                          <a:latin typeface="Times New Roman"/>
                          <a:cs typeface="Times New Roman"/>
                        </a:rPr>
                        <a:t>1</a:t>
                      </a:r>
                      <a:endParaRPr sz="1800">
                        <a:latin typeface="Times New Roman"/>
                        <a:cs typeface="Times New Roman"/>
                      </a:endParaRPr>
                    </a:p>
                    <a:p>
                      <a:pPr marL="1270" algn="ctr">
                        <a:lnSpc>
                          <a:spcPct val="100000"/>
                        </a:lnSpc>
                        <a:spcBef>
                          <a:spcPts val="750"/>
                        </a:spcBef>
                      </a:pPr>
                      <a:r>
                        <a:rPr sz="1800" dirty="0">
                          <a:latin typeface="Times New Roman"/>
                          <a:cs typeface="Times New Roman"/>
                        </a:rPr>
                        <a:t>0</a:t>
                      </a:r>
                      <a:endParaRPr sz="1800">
                        <a:latin typeface="Times New Roman"/>
                        <a:cs typeface="Times New Roman"/>
                      </a:endParaRPr>
                    </a:p>
                  </a:txBody>
                  <a:tcPr marL="0" marR="0" marT="2865" marB="0"/>
                </a:tc>
                <a:tc>
                  <a:txBody>
                    <a:bodyPr/>
                    <a:lstStyle/>
                    <a:p>
                      <a:pPr marL="127635">
                        <a:lnSpc>
                          <a:spcPct val="100000"/>
                        </a:lnSpc>
                        <a:spcBef>
                          <a:spcPts val="30"/>
                        </a:spcBef>
                      </a:pPr>
                      <a:r>
                        <a:rPr sz="1800" dirty="0">
                          <a:latin typeface="Times New Roman"/>
                          <a:cs typeface="Times New Roman"/>
                        </a:rPr>
                        <a:t>3</a:t>
                      </a:r>
                      <a:endParaRPr sz="1800">
                        <a:latin typeface="Times New Roman"/>
                        <a:cs typeface="Times New Roman"/>
                      </a:endParaRPr>
                    </a:p>
                    <a:p>
                      <a:pPr marL="127635">
                        <a:lnSpc>
                          <a:spcPct val="100000"/>
                        </a:lnSpc>
                        <a:spcBef>
                          <a:spcPts val="750"/>
                        </a:spcBef>
                      </a:pPr>
                      <a:r>
                        <a:rPr sz="1800" dirty="0">
                          <a:latin typeface="Times New Roman"/>
                          <a:cs typeface="Times New Roman"/>
                        </a:rPr>
                        <a:t>4</a:t>
                      </a:r>
                      <a:endParaRPr sz="1800">
                        <a:latin typeface="Times New Roman"/>
                        <a:cs typeface="Times New Roman"/>
                      </a:endParaRPr>
                    </a:p>
                  </a:txBody>
                  <a:tcPr marL="0" marR="0" marT="2865" marB="0"/>
                </a:tc>
                <a:tc>
                  <a:txBody>
                    <a:bodyPr/>
                    <a:lstStyle/>
                    <a:p>
                      <a:pPr marL="122555">
                        <a:lnSpc>
                          <a:spcPct val="100000"/>
                        </a:lnSpc>
                        <a:spcBef>
                          <a:spcPts val="30"/>
                        </a:spcBef>
                      </a:pPr>
                      <a:r>
                        <a:rPr sz="1800" dirty="0">
                          <a:latin typeface="Symbol"/>
                          <a:cs typeface="Symbol"/>
                        </a:rPr>
                        <a:t></a:t>
                      </a:r>
                      <a:endParaRPr sz="1800">
                        <a:latin typeface="Symbol"/>
                        <a:cs typeface="Symbol"/>
                      </a:endParaRPr>
                    </a:p>
                    <a:p>
                      <a:pPr marL="122555">
                        <a:lnSpc>
                          <a:spcPct val="100000"/>
                        </a:lnSpc>
                        <a:spcBef>
                          <a:spcPts val="750"/>
                        </a:spcBef>
                      </a:pPr>
                      <a:r>
                        <a:rPr sz="1800" dirty="0">
                          <a:latin typeface="Symbol"/>
                          <a:cs typeface="Symbol"/>
                        </a:rPr>
                        <a:t></a:t>
                      </a:r>
                      <a:endParaRPr sz="1800">
                        <a:latin typeface="Symbol"/>
                        <a:cs typeface="Symbol"/>
                      </a:endParaRPr>
                    </a:p>
                  </a:txBody>
                  <a:tcPr marL="0" marR="0" marT="2865" marB="0"/>
                </a:tc>
                <a:tc>
                  <a:txBody>
                    <a:bodyPr/>
                    <a:lstStyle/>
                    <a:p>
                      <a:pPr marR="24130" algn="r">
                        <a:lnSpc>
                          <a:spcPts val="2690"/>
                        </a:lnSpc>
                        <a:spcBef>
                          <a:spcPts val="30"/>
                        </a:spcBef>
                      </a:pPr>
                      <a:r>
                        <a:rPr sz="1800" spc="-65" dirty="0">
                          <a:latin typeface="Symbol"/>
                          <a:cs typeface="Symbol"/>
                        </a:rPr>
                        <a:t></a:t>
                      </a:r>
                      <a:r>
                        <a:rPr sz="2700" baseline="-3472" dirty="0">
                          <a:latin typeface="Symbol"/>
                          <a:cs typeface="Symbol"/>
                        </a:rPr>
                        <a:t>⎤</a:t>
                      </a:r>
                      <a:endParaRPr sz="2700" baseline="-3472">
                        <a:latin typeface="Symbol"/>
                        <a:cs typeface="Symbol"/>
                      </a:endParaRPr>
                    </a:p>
                    <a:p>
                      <a:pPr marL="158115">
                        <a:lnSpc>
                          <a:spcPts val="2405"/>
                        </a:lnSpc>
                      </a:pPr>
                      <a:r>
                        <a:rPr sz="2700" spc="30" baseline="-26620" dirty="0">
                          <a:latin typeface="Times New Roman"/>
                          <a:cs typeface="Times New Roman"/>
                        </a:rPr>
                        <a:t>2</a:t>
                      </a:r>
                      <a:r>
                        <a:rPr sz="1800" spc="20" dirty="0">
                          <a:latin typeface="Symbol"/>
                          <a:cs typeface="Symbol"/>
                        </a:rPr>
                        <a:t>⎥</a:t>
                      </a:r>
                      <a:endParaRPr sz="1800">
                        <a:latin typeface="Symbol"/>
                        <a:cs typeface="Symbol"/>
                      </a:endParaRPr>
                    </a:p>
                    <a:p>
                      <a:pPr marR="24130" algn="r">
                        <a:lnSpc>
                          <a:spcPts val="2230"/>
                        </a:lnSpc>
                      </a:pPr>
                      <a:r>
                        <a:rPr sz="1800" dirty="0">
                          <a:latin typeface="Symbol"/>
                          <a:cs typeface="Symbol"/>
                        </a:rPr>
                        <a:t>⎥</a:t>
                      </a:r>
                      <a:endParaRPr sz="1800">
                        <a:latin typeface="Symbol"/>
                        <a:cs typeface="Symbol"/>
                      </a:endParaRPr>
                    </a:p>
                  </a:txBody>
                  <a:tcPr marL="0" marR="0" marT="2865" marB="0"/>
                </a:tc>
                <a:extLst>
                  <a:ext uri="{0D108BD9-81ED-4DB2-BD59-A6C34878D82A}">
                    <a16:rowId xmlns:a16="http://schemas.microsoft.com/office/drawing/2014/main" val="10000"/>
                  </a:ext>
                </a:extLst>
              </a:tr>
              <a:tr h="1595106">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p>
                      <a:pPr marL="273050">
                        <a:lnSpc>
                          <a:spcPct val="100000"/>
                        </a:lnSpc>
                      </a:pPr>
                      <a:r>
                        <a:rPr sz="1800" dirty="0">
                          <a:latin typeface="Times New Roman"/>
                          <a:cs typeface="Times New Roman"/>
                        </a:rPr>
                        <a:t>c</a:t>
                      </a:r>
                      <a:endParaRPr sz="1800">
                        <a:latin typeface="Times New Roman"/>
                        <a:cs typeface="Times New Roman"/>
                      </a:endParaRPr>
                    </a:p>
                    <a:p>
                      <a:pPr marL="392430">
                        <a:lnSpc>
                          <a:spcPct val="100000"/>
                        </a:lnSpc>
                        <a:spcBef>
                          <a:spcPts val="869"/>
                        </a:spcBef>
                      </a:pPr>
                      <a:r>
                        <a:rPr sz="1800" dirty="0">
                          <a:latin typeface="Times New Roman"/>
                          <a:cs typeface="Times New Roman"/>
                        </a:rPr>
                        <a:t>6</a:t>
                      </a:r>
                      <a:endParaRPr sz="1800">
                        <a:latin typeface="Times New Roman"/>
                        <a:cs typeface="Times New Roman"/>
                      </a:endParaRPr>
                    </a:p>
                  </a:txBody>
                  <a:tcPr marL="0" marR="0" marT="0" marB="0"/>
                </a:tc>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p>
                      <a:pPr marL="234950">
                        <a:lnSpc>
                          <a:spcPct val="100000"/>
                        </a:lnSpc>
                        <a:spcBef>
                          <a:spcPts val="2280"/>
                        </a:spcBef>
                      </a:pPr>
                      <a:r>
                        <a:rPr sz="1800" dirty="0">
                          <a:latin typeface="Times New Roman"/>
                          <a:cs typeface="Times New Roman"/>
                        </a:rPr>
                        <a:t>e</a:t>
                      </a:r>
                      <a:endParaRPr sz="1800">
                        <a:latin typeface="Times New Roman"/>
                        <a:cs typeface="Times New Roman"/>
                      </a:endParaRPr>
                    </a:p>
                  </a:txBody>
                  <a:tcPr marL="0" marR="0" marT="0" marB="0"/>
                </a:tc>
                <a:tc>
                  <a:txBody>
                    <a:bodyPr/>
                    <a:lstStyle/>
                    <a:p>
                      <a:pPr marL="948055">
                        <a:lnSpc>
                          <a:spcPts val="2310"/>
                        </a:lnSpc>
                      </a:pPr>
                      <a:r>
                        <a:rPr sz="1800" spc="40" dirty="0">
                          <a:latin typeface="Symbol"/>
                          <a:cs typeface="Symbol"/>
                        </a:rPr>
                        <a:t>⎢</a:t>
                      </a:r>
                      <a:r>
                        <a:rPr sz="2700" spc="60" baseline="-3472" dirty="0">
                          <a:latin typeface="Times New Roman"/>
                          <a:cs typeface="Times New Roman"/>
                        </a:rPr>
                        <a:t>3</a:t>
                      </a:r>
                      <a:endParaRPr sz="2700" baseline="-3472">
                        <a:latin typeface="Times New Roman"/>
                        <a:cs typeface="Times New Roman"/>
                      </a:endParaRPr>
                    </a:p>
                    <a:p>
                      <a:pPr marL="948055">
                        <a:lnSpc>
                          <a:spcPts val="2600"/>
                        </a:lnSpc>
                      </a:pPr>
                      <a:r>
                        <a:rPr sz="1800" spc="-95" dirty="0">
                          <a:latin typeface="Symbol"/>
                          <a:cs typeface="Symbol"/>
                        </a:rPr>
                        <a:t>⎢</a:t>
                      </a:r>
                      <a:r>
                        <a:rPr sz="2700" spc="-142" baseline="-33564" dirty="0">
                          <a:latin typeface="Symbol"/>
                          <a:cs typeface="Symbol"/>
                        </a:rPr>
                        <a:t></a:t>
                      </a:r>
                      <a:endParaRPr sz="2700" baseline="-33564">
                        <a:latin typeface="Symbol"/>
                        <a:cs typeface="Symbol"/>
                      </a:endParaRPr>
                    </a:p>
                    <a:p>
                      <a:pPr marL="948055">
                        <a:lnSpc>
                          <a:spcPct val="100000"/>
                        </a:lnSpc>
                        <a:spcBef>
                          <a:spcPts val="1755"/>
                        </a:spcBef>
                      </a:pPr>
                      <a:r>
                        <a:rPr sz="1800" spc="-420" dirty="0">
                          <a:latin typeface="Symbol"/>
                          <a:cs typeface="Symbol"/>
                        </a:rPr>
                        <a:t>⎢</a:t>
                      </a:r>
                      <a:r>
                        <a:rPr sz="2700" spc="-630" baseline="-23148" dirty="0">
                          <a:latin typeface="Symbol"/>
                          <a:cs typeface="Symbol"/>
                        </a:rPr>
                        <a:t>⎣</a:t>
                      </a:r>
                      <a:r>
                        <a:rPr sz="2700" spc="-630" baseline="-10416" dirty="0">
                          <a:latin typeface="Symbol"/>
                          <a:cs typeface="Symbol"/>
                        </a:rPr>
                        <a:t></a:t>
                      </a:r>
                      <a:endParaRPr sz="2700" baseline="-10416">
                        <a:latin typeface="Symbol"/>
                        <a:cs typeface="Symbol"/>
                      </a:endParaRPr>
                    </a:p>
                  </a:txBody>
                  <a:tcPr marL="0" marR="0" marT="0" marB="0"/>
                </a:tc>
                <a:tc>
                  <a:txBody>
                    <a:bodyPr/>
                    <a:lstStyle/>
                    <a:p>
                      <a:pPr marL="158750">
                        <a:lnSpc>
                          <a:spcPts val="2720"/>
                        </a:lnSpc>
                      </a:pPr>
                      <a:r>
                        <a:rPr sz="1800" dirty="0">
                          <a:latin typeface="Times New Roman"/>
                          <a:cs typeface="Times New Roman"/>
                        </a:rPr>
                        <a:t>4</a:t>
                      </a:r>
                      <a:endParaRPr sz="1800">
                        <a:latin typeface="Times New Roman"/>
                        <a:cs typeface="Times New Roman"/>
                      </a:endParaRPr>
                    </a:p>
                    <a:p>
                      <a:pPr marL="123189">
                        <a:lnSpc>
                          <a:spcPct val="100000"/>
                        </a:lnSpc>
                        <a:spcBef>
                          <a:spcPts val="750"/>
                        </a:spcBef>
                      </a:pPr>
                      <a:r>
                        <a:rPr sz="1800" dirty="0">
                          <a:latin typeface="Symbol"/>
                          <a:cs typeface="Symbol"/>
                        </a:rPr>
                        <a:t></a:t>
                      </a:r>
                      <a:endParaRPr sz="1800">
                        <a:latin typeface="Symbol"/>
                        <a:cs typeface="Symbol"/>
                      </a:endParaRPr>
                    </a:p>
                    <a:p>
                      <a:pPr marL="158750">
                        <a:lnSpc>
                          <a:spcPct val="100000"/>
                        </a:lnSpc>
                        <a:spcBef>
                          <a:spcPts val="750"/>
                        </a:spcBef>
                      </a:pPr>
                      <a:r>
                        <a:rPr sz="1800" dirty="0">
                          <a:latin typeface="Times New Roman"/>
                          <a:cs typeface="Times New Roman"/>
                        </a:rPr>
                        <a:t>2</a:t>
                      </a:r>
                      <a:endParaRPr sz="1800">
                        <a:latin typeface="Times New Roman"/>
                        <a:cs typeface="Times New Roman"/>
                      </a:endParaRPr>
                    </a:p>
                  </a:txBody>
                  <a:tcPr marL="0" marR="0" marT="0" marB="0"/>
                </a:tc>
                <a:tc>
                  <a:txBody>
                    <a:bodyPr/>
                    <a:lstStyle/>
                    <a:p>
                      <a:pPr marL="125730">
                        <a:lnSpc>
                          <a:spcPts val="2720"/>
                        </a:lnSpc>
                      </a:pPr>
                      <a:r>
                        <a:rPr sz="1800" dirty="0">
                          <a:latin typeface="Times New Roman"/>
                          <a:cs typeface="Times New Roman"/>
                        </a:rPr>
                        <a:t>0</a:t>
                      </a:r>
                      <a:endParaRPr sz="1800">
                        <a:latin typeface="Times New Roman"/>
                        <a:cs typeface="Times New Roman"/>
                      </a:endParaRPr>
                    </a:p>
                    <a:p>
                      <a:pPr marL="125730">
                        <a:lnSpc>
                          <a:spcPct val="100000"/>
                        </a:lnSpc>
                        <a:spcBef>
                          <a:spcPts val="750"/>
                        </a:spcBef>
                      </a:pPr>
                      <a:r>
                        <a:rPr sz="1800" dirty="0">
                          <a:latin typeface="Times New Roman"/>
                          <a:cs typeface="Times New Roman"/>
                        </a:rPr>
                        <a:t>6</a:t>
                      </a:r>
                      <a:endParaRPr sz="1800">
                        <a:latin typeface="Times New Roman"/>
                        <a:cs typeface="Times New Roman"/>
                      </a:endParaRPr>
                    </a:p>
                    <a:p>
                      <a:pPr marL="123189">
                        <a:lnSpc>
                          <a:spcPct val="100000"/>
                        </a:lnSpc>
                        <a:spcBef>
                          <a:spcPts val="750"/>
                        </a:spcBef>
                      </a:pPr>
                      <a:r>
                        <a:rPr sz="1800" dirty="0">
                          <a:latin typeface="Times New Roman"/>
                          <a:cs typeface="Times New Roman"/>
                        </a:rPr>
                        <a:t>7</a:t>
                      </a:r>
                      <a:endParaRPr sz="1800">
                        <a:latin typeface="Times New Roman"/>
                        <a:cs typeface="Times New Roman"/>
                      </a:endParaRPr>
                    </a:p>
                  </a:txBody>
                  <a:tcPr marL="0" marR="0" marT="0" marB="0"/>
                </a:tc>
                <a:tc>
                  <a:txBody>
                    <a:bodyPr/>
                    <a:lstStyle/>
                    <a:p>
                      <a:pPr algn="ctr">
                        <a:lnSpc>
                          <a:spcPts val="2720"/>
                        </a:lnSpc>
                      </a:pPr>
                      <a:r>
                        <a:rPr sz="1800" dirty="0">
                          <a:latin typeface="Times New Roman"/>
                          <a:cs typeface="Times New Roman"/>
                        </a:rPr>
                        <a:t>6</a:t>
                      </a:r>
                      <a:endParaRPr sz="1800">
                        <a:latin typeface="Times New Roman"/>
                        <a:cs typeface="Times New Roman"/>
                      </a:endParaRPr>
                    </a:p>
                    <a:p>
                      <a:pPr algn="ctr">
                        <a:lnSpc>
                          <a:spcPct val="100000"/>
                        </a:lnSpc>
                        <a:spcBef>
                          <a:spcPts val="750"/>
                        </a:spcBef>
                      </a:pPr>
                      <a:r>
                        <a:rPr sz="1800" dirty="0">
                          <a:latin typeface="Times New Roman"/>
                          <a:cs typeface="Times New Roman"/>
                        </a:rPr>
                        <a:t>0</a:t>
                      </a:r>
                      <a:endParaRPr sz="1800">
                        <a:latin typeface="Times New Roman"/>
                        <a:cs typeface="Times New Roman"/>
                      </a:endParaRPr>
                    </a:p>
                    <a:p>
                      <a:pPr algn="ctr">
                        <a:lnSpc>
                          <a:spcPct val="100000"/>
                        </a:lnSpc>
                        <a:spcBef>
                          <a:spcPts val="750"/>
                        </a:spcBef>
                      </a:pPr>
                      <a:r>
                        <a:rPr sz="1800" dirty="0">
                          <a:latin typeface="Times New Roman"/>
                          <a:cs typeface="Times New Roman"/>
                        </a:rPr>
                        <a:t>1</a:t>
                      </a:r>
                      <a:endParaRPr sz="1800">
                        <a:latin typeface="Times New Roman"/>
                        <a:cs typeface="Times New Roman"/>
                      </a:endParaRPr>
                    </a:p>
                  </a:txBody>
                  <a:tcPr marL="0" marR="0" marT="0" marB="0"/>
                </a:tc>
                <a:tc>
                  <a:txBody>
                    <a:bodyPr/>
                    <a:lstStyle/>
                    <a:p>
                      <a:pPr marL="154305">
                        <a:lnSpc>
                          <a:spcPts val="2310"/>
                        </a:lnSpc>
                      </a:pPr>
                      <a:r>
                        <a:rPr sz="2700" spc="52" baseline="-3472" dirty="0">
                          <a:latin typeface="Times New Roman"/>
                          <a:cs typeface="Times New Roman"/>
                        </a:rPr>
                        <a:t>7</a:t>
                      </a:r>
                      <a:r>
                        <a:rPr sz="1800" spc="35" dirty="0">
                          <a:latin typeface="Symbol"/>
                          <a:cs typeface="Symbol"/>
                        </a:rPr>
                        <a:t>⎥</a:t>
                      </a:r>
                      <a:endParaRPr sz="1800" dirty="0">
                        <a:latin typeface="Symbol"/>
                        <a:cs typeface="Symbol"/>
                      </a:endParaRPr>
                    </a:p>
                    <a:p>
                      <a:pPr marL="154305">
                        <a:lnSpc>
                          <a:spcPts val="2320"/>
                        </a:lnSpc>
                      </a:pPr>
                      <a:r>
                        <a:rPr sz="2700" spc="52" baseline="-33564" dirty="0">
                          <a:latin typeface="Times New Roman"/>
                          <a:cs typeface="Times New Roman"/>
                        </a:rPr>
                        <a:t>1</a:t>
                      </a:r>
                      <a:r>
                        <a:rPr sz="1800" spc="35" dirty="0">
                          <a:latin typeface="Symbol"/>
                          <a:cs typeface="Symbol"/>
                        </a:rPr>
                        <a:t>⎥</a:t>
                      </a:r>
                      <a:endParaRPr sz="1800" dirty="0">
                        <a:latin typeface="Symbol"/>
                        <a:cs typeface="Symbol"/>
                      </a:endParaRPr>
                    </a:p>
                    <a:p>
                      <a:pPr marL="334010">
                        <a:lnSpc>
                          <a:spcPts val="2320"/>
                        </a:lnSpc>
                      </a:pPr>
                      <a:r>
                        <a:rPr sz="1800" dirty="0">
                          <a:latin typeface="Symbol"/>
                          <a:cs typeface="Symbol"/>
                        </a:rPr>
                        <a:t>⎥</a:t>
                      </a:r>
                    </a:p>
                    <a:p>
                      <a:pPr marL="156210">
                        <a:lnSpc>
                          <a:spcPts val="2600"/>
                        </a:lnSpc>
                      </a:pPr>
                      <a:r>
                        <a:rPr sz="2700" spc="-509" baseline="-10416" dirty="0">
                          <a:latin typeface="Times New Roman"/>
                          <a:cs typeface="Times New Roman"/>
                        </a:rPr>
                        <a:t>0</a:t>
                      </a:r>
                      <a:r>
                        <a:rPr sz="1800" spc="-340" dirty="0">
                          <a:latin typeface="Symbol"/>
                          <a:cs typeface="Symbol"/>
                        </a:rPr>
                        <a:t>⎥</a:t>
                      </a:r>
                      <a:r>
                        <a:rPr sz="2700" spc="-509" baseline="-23148" dirty="0">
                          <a:latin typeface="Symbol"/>
                          <a:cs typeface="Symbol"/>
                        </a:rPr>
                        <a:t>⎦</a:t>
                      </a:r>
                      <a:endParaRPr sz="2700" baseline="-23148" dirty="0">
                        <a:latin typeface="Symbol"/>
                        <a:cs typeface="Symbol"/>
                      </a:endParaRPr>
                    </a:p>
                  </a:txBody>
                  <a:tcPr marL="0" marR="0" marT="0" marB="0"/>
                </a:tc>
                <a:extLst>
                  <a:ext uri="{0D108BD9-81ED-4DB2-BD59-A6C34878D82A}">
                    <a16:rowId xmlns:a16="http://schemas.microsoft.com/office/drawing/2014/main" val="10001"/>
                  </a:ext>
                </a:extLst>
              </a:tr>
            </a:tbl>
          </a:graphicData>
        </a:graphic>
      </p:graphicFrame>
      <p:sp>
        <p:nvSpPr>
          <p:cNvPr id="7" name="object 7"/>
          <p:cNvSpPr txBox="1"/>
          <p:nvPr/>
        </p:nvSpPr>
        <p:spPr>
          <a:xfrm>
            <a:off x="5384836" y="3735795"/>
            <a:ext cx="1374465" cy="287414"/>
          </a:xfrm>
          <a:prstGeom prst="rect">
            <a:avLst/>
          </a:prstGeom>
        </p:spPr>
        <p:txBody>
          <a:bodyPr vert="horz" wrap="square" lIns="0" tIns="9552" rIns="0" bIns="0" rtlCol="0">
            <a:spAutoFit/>
          </a:bodyPr>
          <a:lstStyle/>
          <a:p>
            <a:pPr marL="9552">
              <a:spcBef>
                <a:spcPts val="75"/>
              </a:spcBef>
            </a:pPr>
            <a:r>
              <a:rPr sz="1805" spc="-4" dirty="0">
                <a:latin typeface="Times New Roman"/>
                <a:cs typeface="Times New Roman"/>
              </a:rPr>
              <a:t>Weight</a:t>
            </a:r>
            <a:r>
              <a:rPr sz="1805" spc="-64" dirty="0">
                <a:latin typeface="Times New Roman"/>
                <a:cs typeface="Times New Roman"/>
              </a:rPr>
              <a:t> </a:t>
            </a:r>
            <a:r>
              <a:rPr sz="1805" spc="-4" dirty="0">
                <a:latin typeface="Times New Roman"/>
                <a:cs typeface="Times New Roman"/>
              </a:rPr>
              <a:t>Matrix</a:t>
            </a:r>
            <a:endParaRPr sz="1805">
              <a:latin typeface="Times New Roman"/>
              <a:cs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228600"/>
            <a:ext cx="8991600" cy="935412"/>
          </a:xfrm>
          <a:prstGeom prst="rect">
            <a:avLst/>
          </a:prstGeom>
        </p:spPr>
        <p:txBody>
          <a:bodyPr vert="horz" wrap="square" lIns="0" tIns="9552" rIns="0" bIns="0" rtlCol="0">
            <a:spAutoFit/>
          </a:bodyPr>
          <a:lstStyle/>
          <a:p>
            <a:pPr marL="911229" marR="3821" indent="-902155">
              <a:spcBef>
                <a:spcPts val="75"/>
              </a:spcBef>
            </a:pPr>
            <a:r>
              <a:rPr sz="3008" spc="-4" dirty="0"/>
              <a:t>Boundaries of </a:t>
            </a:r>
            <a:r>
              <a:rPr sz="3008" dirty="0"/>
              <a:t>image </a:t>
            </a:r>
            <a:r>
              <a:rPr sz="3008" spc="-4" dirty="0"/>
              <a:t>regions defined  </a:t>
            </a:r>
            <a:r>
              <a:rPr sz="3008" dirty="0"/>
              <a:t>by a number of</a:t>
            </a:r>
            <a:r>
              <a:rPr sz="3008" spc="-19" dirty="0"/>
              <a:t> </a:t>
            </a:r>
            <a:r>
              <a:rPr sz="3008" dirty="0"/>
              <a:t>attributes</a:t>
            </a:r>
          </a:p>
        </p:txBody>
      </p:sp>
      <p:sp>
        <p:nvSpPr>
          <p:cNvPr id="3" name="object 3"/>
          <p:cNvSpPr/>
          <p:nvPr/>
        </p:nvSpPr>
        <p:spPr>
          <a:xfrm>
            <a:off x="4902674" y="1423178"/>
            <a:ext cx="2089492" cy="3056299"/>
          </a:xfrm>
          <a:prstGeom prst="rect">
            <a:avLst/>
          </a:prstGeom>
          <a:blipFill>
            <a:blip r:embed="rId2" cstate="print"/>
            <a:stretch>
              <a:fillRect/>
            </a:stretch>
          </a:blipFill>
        </p:spPr>
        <p:txBody>
          <a:bodyPr wrap="square" lIns="0" tIns="0" rIns="0" bIns="0" rtlCol="0"/>
          <a:lstStyle/>
          <a:p>
            <a:endParaRPr sz="1354"/>
          </a:p>
        </p:txBody>
      </p:sp>
      <p:sp>
        <p:nvSpPr>
          <p:cNvPr id="4" name="object 4"/>
          <p:cNvSpPr txBox="1"/>
          <p:nvPr/>
        </p:nvSpPr>
        <p:spPr>
          <a:xfrm>
            <a:off x="2052879" y="1442855"/>
            <a:ext cx="2300009" cy="1658646"/>
          </a:xfrm>
          <a:prstGeom prst="rect">
            <a:avLst/>
          </a:prstGeom>
        </p:spPr>
        <p:txBody>
          <a:bodyPr vert="horz" wrap="square" lIns="0" tIns="63995" rIns="0" bIns="0" rtlCol="0">
            <a:spAutoFit/>
          </a:bodyPr>
          <a:lstStyle/>
          <a:p>
            <a:pPr marL="224464" indent="-214913">
              <a:spcBef>
                <a:spcPts val="504"/>
              </a:spcBef>
              <a:buChar char="–"/>
              <a:tabLst>
                <a:tab pos="223987" algn="l"/>
                <a:tab pos="224464" algn="l"/>
              </a:tabLst>
            </a:pPr>
            <a:r>
              <a:rPr sz="1805" spc="-4" dirty="0">
                <a:latin typeface="Times New Roman"/>
                <a:cs typeface="Times New Roman"/>
              </a:rPr>
              <a:t>Brightness/color</a:t>
            </a:r>
            <a:endParaRPr sz="1805">
              <a:latin typeface="Times New Roman"/>
              <a:cs typeface="Times New Roman"/>
            </a:endParaRPr>
          </a:p>
          <a:p>
            <a:pPr marL="224464" indent="-214913">
              <a:spcBef>
                <a:spcPts val="429"/>
              </a:spcBef>
              <a:buChar char="–"/>
              <a:tabLst>
                <a:tab pos="223987" algn="l"/>
                <a:tab pos="224464" algn="l"/>
              </a:tabLst>
            </a:pPr>
            <a:r>
              <a:rPr sz="1805" spc="-4" dirty="0">
                <a:latin typeface="Times New Roman"/>
                <a:cs typeface="Times New Roman"/>
              </a:rPr>
              <a:t>Texture</a:t>
            </a:r>
            <a:endParaRPr sz="1805">
              <a:latin typeface="Times New Roman"/>
              <a:cs typeface="Times New Roman"/>
            </a:endParaRPr>
          </a:p>
          <a:p>
            <a:pPr marL="224464" indent="-214913">
              <a:spcBef>
                <a:spcPts val="429"/>
              </a:spcBef>
              <a:buChar char="–"/>
              <a:tabLst>
                <a:tab pos="223987" algn="l"/>
                <a:tab pos="224464" algn="l"/>
              </a:tabLst>
            </a:pPr>
            <a:r>
              <a:rPr sz="1805" spc="-4" dirty="0">
                <a:latin typeface="Times New Roman"/>
                <a:cs typeface="Times New Roman"/>
              </a:rPr>
              <a:t>Motion</a:t>
            </a:r>
            <a:endParaRPr sz="1805">
              <a:latin typeface="Times New Roman"/>
              <a:cs typeface="Times New Roman"/>
            </a:endParaRPr>
          </a:p>
          <a:p>
            <a:pPr marL="224464" indent="-214913">
              <a:spcBef>
                <a:spcPts val="429"/>
              </a:spcBef>
              <a:buChar char="–"/>
              <a:tabLst>
                <a:tab pos="223987" algn="l"/>
                <a:tab pos="224464" algn="l"/>
              </a:tabLst>
            </a:pPr>
            <a:r>
              <a:rPr sz="1805" spc="-4" dirty="0">
                <a:latin typeface="Times New Roman"/>
                <a:cs typeface="Times New Roman"/>
              </a:rPr>
              <a:t>Stereoscopic</a:t>
            </a:r>
            <a:r>
              <a:rPr sz="1805" spc="-15" dirty="0">
                <a:latin typeface="Times New Roman"/>
                <a:cs typeface="Times New Roman"/>
              </a:rPr>
              <a:t> </a:t>
            </a:r>
            <a:r>
              <a:rPr sz="1805" spc="-4" dirty="0">
                <a:latin typeface="Times New Roman"/>
                <a:cs typeface="Times New Roman"/>
              </a:rPr>
              <a:t>depth</a:t>
            </a:r>
            <a:endParaRPr sz="1805">
              <a:latin typeface="Times New Roman"/>
              <a:cs typeface="Times New Roman"/>
            </a:endParaRPr>
          </a:p>
          <a:p>
            <a:pPr marL="224464" indent="-214913">
              <a:spcBef>
                <a:spcPts val="429"/>
              </a:spcBef>
              <a:buChar char="–"/>
              <a:tabLst>
                <a:tab pos="223987" algn="l"/>
                <a:tab pos="224464" algn="l"/>
              </a:tabLst>
            </a:pPr>
            <a:r>
              <a:rPr sz="1805" spc="-4" dirty="0">
                <a:latin typeface="Times New Roman"/>
                <a:cs typeface="Times New Roman"/>
              </a:rPr>
              <a:t>Familiar</a:t>
            </a:r>
            <a:r>
              <a:rPr sz="1805" spc="-64" dirty="0">
                <a:latin typeface="Times New Roman"/>
                <a:cs typeface="Times New Roman"/>
              </a:rPr>
              <a:t> </a:t>
            </a:r>
            <a:r>
              <a:rPr sz="1805" spc="-4" dirty="0">
                <a:latin typeface="Times New Roman"/>
                <a:cs typeface="Times New Roman"/>
              </a:rPr>
              <a:t>configuration</a:t>
            </a:r>
            <a:endParaRPr sz="1805">
              <a:latin typeface="Times New Roman"/>
              <a:cs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69174" y="-25260"/>
            <a:ext cx="7212826" cy="747826"/>
          </a:xfrm>
          <a:prstGeom prst="rect">
            <a:avLst/>
          </a:prstGeom>
        </p:spPr>
        <p:txBody>
          <a:bodyPr vert="horz" wrap="square" lIns="0" tIns="9074" rIns="0" bIns="0" rtlCol="0">
            <a:spAutoFit/>
          </a:bodyPr>
          <a:lstStyle/>
          <a:p>
            <a:pPr marL="9552">
              <a:spcBef>
                <a:spcPts val="71"/>
              </a:spcBef>
            </a:pPr>
            <a:r>
              <a:rPr spc="-4" dirty="0"/>
              <a:t>Measuring</a:t>
            </a:r>
            <a:r>
              <a:rPr spc="-26" dirty="0"/>
              <a:t> </a:t>
            </a:r>
            <a:r>
              <a:rPr spc="-4" dirty="0"/>
              <a:t>Affinity</a:t>
            </a:r>
          </a:p>
        </p:txBody>
      </p:sp>
      <p:sp>
        <p:nvSpPr>
          <p:cNvPr id="3" name="object 3"/>
          <p:cNvSpPr txBox="1"/>
          <p:nvPr/>
        </p:nvSpPr>
        <p:spPr>
          <a:xfrm>
            <a:off x="1537096" y="1324224"/>
            <a:ext cx="820954" cy="287414"/>
          </a:xfrm>
          <a:prstGeom prst="rect">
            <a:avLst/>
          </a:prstGeom>
        </p:spPr>
        <p:txBody>
          <a:bodyPr vert="horz" wrap="square" lIns="0" tIns="9552" rIns="0" bIns="0" rtlCol="0">
            <a:spAutoFit/>
          </a:bodyPr>
          <a:lstStyle/>
          <a:p>
            <a:pPr marL="9552">
              <a:spcBef>
                <a:spcPts val="75"/>
              </a:spcBef>
            </a:pPr>
            <a:r>
              <a:rPr sz="1805" spc="-4" dirty="0">
                <a:latin typeface="Times New Roman"/>
                <a:cs typeface="Times New Roman"/>
              </a:rPr>
              <a:t>Intensity</a:t>
            </a:r>
            <a:endParaRPr sz="1805">
              <a:latin typeface="Times New Roman"/>
              <a:cs typeface="Times New Roman"/>
            </a:endParaRPr>
          </a:p>
        </p:txBody>
      </p:sp>
      <p:sp>
        <p:nvSpPr>
          <p:cNvPr id="4" name="object 4"/>
          <p:cNvSpPr txBox="1"/>
          <p:nvPr/>
        </p:nvSpPr>
        <p:spPr>
          <a:xfrm>
            <a:off x="5069062" y="1938919"/>
            <a:ext cx="56354" cy="171677"/>
          </a:xfrm>
          <a:prstGeom prst="rect">
            <a:avLst/>
          </a:prstGeom>
        </p:spPr>
        <p:txBody>
          <a:bodyPr vert="horz" wrap="square" lIns="0" tIns="9552" rIns="0" bIns="0" rtlCol="0">
            <a:spAutoFit/>
          </a:bodyPr>
          <a:lstStyle/>
          <a:p>
            <a:pPr marL="9552">
              <a:spcBef>
                <a:spcPts val="75"/>
              </a:spcBef>
            </a:pPr>
            <a:r>
              <a:rPr sz="1053" i="1" dirty="0">
                <a:latin typeface="Times New Roman"/>
                <a:cs typeface="Times New Roman"/>
              </a:rPr>
              <a:t>i</a:t>
            </a:r>
            <a:endParaRPr sz="1053">
              <a:latin typeface="Times New Roman"/>
              <a:cs typeface="Times New Roman"/>
            </a:endParaRPr>
          </a:p>
        </p:txBody>
      </p:sp>
      <p:sp>
        <p:nvSpPr>
          <p:cNvPr id="5" name="object 5"/>
          <p:cNvSpPr/>
          <p:nvPr/>
        </p:nvSpPr>
        <p:spPr>
          <a:xfrm>
            <a:off x="4600655" y="1652415"/>
            <a:ext cx="306126" cy="420745"/>
          </a:xfrm>
          <a:custGeom>
            <a:avLst/>
            <a:gdLst/>
            <a:ahLst/>
            <a:cxnLst/>
            <a:rect l="l" t="t" r="r" b="b"/>
            <a:pathLst>
              <a:path w="407035" h="559435">
                <a:moveTo>
                  <a:pt x="406908" y="0"/>
                </a:moveTo>
                <a:lnTo>
                  <a:pt x="0" y="559307"/>
                </a:lnTo>
              </a:path>
            </a:pathLst>
          </a:custGeom>
          <a:ln w="12700">
            <a:solidFill>
              <a:srgbClr val="000000"/>
            </a:solidFill>
          </a:ln>
        </p:spPr>
        <p:txBody>
          <a:bodyPr wrap="square" lIns="0" tIns="0" rIns="0" bIns="0" rtlCol="0"/>
          <a:lstStyle/>
          <a:p>
            <a:endParaRPr sz="1354"/>
          </a:p>
        </p:txBody>
      </p:sp>
      <p:sp>
        <p:nvSpPr>
          <p:cNvPr id="6" name="object 6"/>
          <p:cNvSpPr txBox="1"/>
          <p:nvPr/>
        </p:nvSpPr>
        <p:spPr>
          <a:xfrm>
            <a:off x="5173935" y="1528171"/>
            <a:ext cx="107455" cy="287414"/>
          </a:xfrm>
          <a:prstGeom prst="rect">
            <a:avLst/>
          </a:prstGeom>
        </p:spPr>
        <p:txBody>
          <a:bodyPr vert="horz" wrap="square" lIns="0" tIns="9552" rIns="0" bIns="0" rtlCol="0">
            <a:spAutoFit/>
          </a:bodyPr>
          <a:lstStyle/>
          <a:p>
            <a:pPr marL="9552">
              <a:spcBef>
                <a:spcPts val="75"/>
              </a:spcBef>
            </a:pPr>
            <a:r>
              <a:rPr sz="1805" spc="-109" dirty="0">
                <a:latin typeface="Symbol"/>
                <a:cs typeface="Symbol"/>
              </a:rPr>
              <a:t>⎞</a:t>
            </a:r>
            <a:endParaRPr sz="1805">
              <a:latin typeface="Symbol"/>
              <a:cs typeface="Symbol"/>
            </a:endParaRPr>
          </a:p>
        </p:txBody>
      </p:sp>
      <p:sp>
        <p:nvSpPr>
          <p:cNvPr id="7" name="object 7"/>
          <p:cNvSpPr txBox="1"/>
          <p:nvPr/>
        </p:nvSpPr>
        <p:spPr>
          <a:xfrm>
            <a:off x="4791671" y="1773016"/>
            <a:ext cx="489516" cy="869409"/>
          </a:xfrm>
          <a:prstGeom prst="rect">
            <a:avLst/>
          </a:prstGeom>
        </p:spPr>
        <p:txBody>
          <a:bodyPr vert="horz" wrap="square" lIns="0" tIns="12895" rIns="0" bIns="0" rtlCol="0">
            <a:spAutoFit/>
          </a:bodyPr>
          <a:lstStyle/>
          <a:p>
            <a:pPr marL="9552">
              <a:spcBef>
                <a:spcPts val="102"/>
              </a:spcBef>
              <a:tabLst>
                <a:tab pos="391618" algn="l"/>
              </a:tabLst>
            </a:pPr>
            <a:r>
              <a:rPr sz="1805" spc="-4" dirty="0">
                <a:latin typeface="Times New Roman"/>
                <a:cs typeface="Times New Roman"/>
              </a:rPr>
              <a:t>2</a:t>
            </a:r>
            <a:r>
              <a:rPr sz="1880" i="1" spc="-45" dirty="0">
                <a:latin typeface="Symbol"/>
                <a:cs typeface="Symbol"/>
              </a:rPr>
              <a:t></a:t>
            </a:r>
            <a:r>
              <a:rPr sz="1880" dirty="0">
                <a:latin typeface="Times New Roman"/>
                <a:cs typeface="Times New Roman"/>
              </a:rPr>
              <a:t>	</a:t>
            </a:r>
            <a:r>
              <a:rPr sz="1805" spc="-109" dirty="0">
                <a:latin typeface="Symbol"/>
                <a:cs typeface="Symbol"/>
              </a:rPr>
              <a:t>⎠</a:t>
            </a:r>
            <a:endParaRPr sz="1805">
              <a:latin typeface="Symbol"/>
              <a:cs typeface="Symbol"/>
            </a:endParaRPr>
          </a:p>
        </p:txBody>
      </p:sp>
      <p:sp>
        <p:nvSpPr>
          <p:cNvPr id="8" name="object 8"/>
          <p:cNvSpPr txBox="1"/>
          <p:nvPr/>
        </p:nvSpPr>
        <p:spPr>
          <a:xfrm>
            <a:off x="5422074" y="1604752"/>
            <a:ext cx="990971" cy="345250"/>
          </a:xfrm>
          <a:prstGeom prst="rect">
            <a:avLst/>
          </a:prstGeom>
        </p:spPr>
        <p:txBody>
          <a:bodyPr vert="horz" wrap="square" lIns="0" tIns="9552" rIns="0" bIns="0" rtlCol="0">
            <a:spAutoFit/>
          </a:bodyPr>
          <a:lstStyle/>
          <a:p>
            <a:pPr marL="9552">
              <a:spcBef>
                <a:spcPts val="75"/>
              </a:spcBef>
            </a:pPr>
            <a:r>
              <a:rPr sz="1805" i="1" spc="71" dirty="0">
                <a:latin typeface="Times New Roman"/>
                <a:cs typeface="Times New Roman"/>
              </a:rPr>
              <a:t>I</a:t>
            </a:r>
            <a:r>
              <a:rPr sz="2181" spc="71" dirty="0">
                <a:latin typeface="Symbol"/>
                <a:cs typeface="Symbol"/>
              </a:rPr>
              <a:t></a:t>
            </a:r>
            <a:r>
              <a:rPr sz="1805" i="1" spc="71" dirty="0">
                <a:latin typeface="Times New Roman"/>
                <a:cs typeface="Times New Roman"/>
              </a:rPr>
              <a:t>x</a:t>
            </a:r>
            <a:r>
              <a:rPr sz="2181" spc="71" dirty="0">
                <a:latin typeface="Symbol"/>
                <a:cs typeface="Symbol"/>
              </a:rPr>
              <a:t></a:t>
            </a:r>
            <a:r>
              <a:rPr sz="1805" spc="71" dirty="0">
                <a:latin typeface="Symbol"/>
                <a:cs typeface="Symbol"/>
              </a:rPr>
              <a:t></a:t>
            </a:r>
            <a:r>
              <a:rPr sz="1805" spc="-68" dirty="0">
                <a:latin typeface="Times New Roman"/>
                <a:cs typeface="Times New Roman"/>
              </a:rPr>
              <a:t> </a:t>
            </a:r>
            <a:r>
              <a:rPr sz="1805" i="1" spc="30" dirty="0">
                <a:latin typeface="Times New Roman"/>
                <a:cs typeface="Times New Roman"/>
              </a:rPr>
              <a:t>I</a:t>
            </a:r>
            <a:r>
              <a:rPr sz="2181" spc="30" dirty="0">
                <a:latin typeface="Symbol"/>
                <a:cs typeface="Symbol"/>
              </a:rPr>
              <a:t></a:t>
            </a:r>
            <a:r>
              <a:rPr sz="1805" i="1" spc="30" dirty="0">
                <a:latin typeface="Times New Roman"/>
                <a:cs typeface="Times New Roman"/>
              </a:rPr>
              <a:t>y</a:t>
            </a:r>
            <a:r>
              <a:rPr sz="2181" spc="30" dirty="0">
                <a:latin typeface="Symbol"/>
                <a:cs typeface="Symbol"/>
              </a:rPr>
              <a:t></a:t>
            </a:r>
            <a:endParaRPr sz="2181">
              <a:latin typeface="Symbol"/>
              <a:cs typeface="Symbol"/>
            </a:endParaRPr>
          </a:p>
        </p:txBody>
      </p:sp>
      <p:sp>
        <p:nvSpPr>
          <p:cNvPr id="9" name="object 9"/>
          <p:cNvSpPr/>
          <p:nvPr/>
        </p:nvSpPr>
        <p:spPr>
          <a:xfrm>
            <a:off x="5384070" y="1699982"/>
            <a:ext cx="28655" cy="248817"/>
          </a:xfrm>
          <a:custGeom>
            <a:avLst/>
            <a:gdLst/>
            <a:ahLst/>
            <a:cxnLst/>
            <a:rect l="l" t="t" r="r" b="b"/>
            <a:pathLst>
              <a:path w="38100" h="330835">
                <a:moveTo>
                  <a:pt x="38100" y="0"/>
                </a:moveTo>
                <a:lnTo>
                  <a:pt x="38100" y="330708"/>
                </a:lnTo>
              </a:path>
              <a:path w="38100" h="330835">
                <a:moveTo>
                  <a:pt x="0" y="0"/>
                </a:moveTo>
                <a:lnTo>
                  <a:pt x="0" y="330708"/>
                </a:lnTo>
              </a:path>
            </a:pathLst>
          </a:custGeom>
          <a:ln w="12700">
            <a:solidFill>
              <a:srgbClr val="000000"/>
            </a:solidFill>
          </a:ln>
        </p:spPr>
        <p:txBody>
          <a:bodyPr wrap="square" lIns="0" tIns="0" rIns="0" bIns="0" rtlCol="0"/>
          <a:lstStyle/>
          <a:p>
            <a:endParaRPr sz="1354"/>
          </a:p>
        </p:txBody>
      </p:sp>
      <p:sp>
        <p:nvSpPr>
          <p:cNvPr id="10" name="object 10"/>
          <p:cNvSpPr/>
          <p:nvPr/>
        </p:nvSpPr>
        <p:spPr>
          <a:xfrm>
            <a:off x="6386982" y="1699982"/>
            <a:ext cx="28655" cy="248817"/>
          </a:xfrm>
          <a:custGeom>
            <a:avLst/>
            <a:gdLst/>
            <a:ahLst/>
            <a:cxnLst/>
            <a:rect l="l" t="t" r="r" b="b"/>
            <a:pathLst>
              <a:path w="38100" h="330835">
                <a:moveTo>
                  <a:pt x="38100" y="0"/>
                </a:moveTo>
                <a:lnTo>
                  <a:pt x="38100" y="330708"/>
                </a:lnTo>
              </a:path>
              <a:path w="38100" h="330835">
                <a:moveTo>
                  <a:pt x="0" y="0"/>
                </a:moveTo>
                <a:lnTo>
                  <a:pt x="0" y="330708"/>
                </a:lnTo>
              </a:path>
            </a:pathLst>
          </a:custGeom>
          <a:ln w="12700">
            <a:solidFill>
              <a:srgbClr val="000000"/>
            </a:solidFill>
          </a:ln>
        </p:spPr>
        <p:txBody>
          <a:bodyPr wrap="square" lIns="0" tIns="0" rIns="0" bIns="0" rtlCol="0"/>
          <a:lstStyle/>
          <a:p>
            <a:endParaRPr sz="1354"/>
          </a:p>
        </p:txBody>
      </p:sp>
      <p:sp>
        <p:nvSpPr>
          <p:cNvPr id="11" name="object 11"/>
          <p:cNvSpPr txBox="1"/>
          <p:nvPr/>
        </p:nvSpPr>
        <p:spPr>
          <a:xfrm>
            <a:off x="5078238" y="1499843"/>
            <a:ext cx="360093" cy="518887"/>
          </a:xfrm>
          <a:prstGeom prst="rect">
            <a:avLst/>
          </a:prstGeom>
        </p:spPr>
        <p:txBody>
          <a:bodyPr vert="horz" wrap="square" lIns="0" tIns="9552" rIns="0" bIns="0" rtlCol="0">
            <a:spAutoFit/>
          </a:bodyPr>
          <a:lstStyle/>
          <a:p>
            <a:pPr marL="9552">
              <a:spcBef>
                <a:spcPts val="75"/>
              </a:spcBef>
              <a:tabLst>
                <a:tab pos="209659" algn="l"/>
              </a:tabLst>
            </a:pPr>
            <a:r>
              <a:rPr sz="1053" dirty="0">
                <a:latin typeface="Times New Roman"/>
                <a:cs typeface="Times New Roman"/>
              </a:rPr>
              <a:t>2	</a:t>
            </a:r>
            <a:r>
              <a:rPr sz="3309" dirty="0">
                <a:latin typeface="Symbol"/>
                <a:cs typeface="Symbol"/>
              </a:rPr>
              <a:t></a:t>
            </a:r>
            <a:endParaRPr sz="3309">
              <a:latin typeface="Symbol"/>
              <a:cs typeface="Symbol"/>
            </a:endParaRPr>
          </a:p>
        </p:txBody>
      </p:sp>
      <p:sp>
        <p:nvSpPr>
          <p:cNvPr id="12" name="object 12"/>
          <p:cNvSpPr txBox="1"/>
          <p:nvPr/>
        </p:nvSpPr>
        <p:spPr>
          <a:xfrm>
            <a:off x="2891122" y="1604759"/>
            <a:ext cx="1929887" cy="345250"/>
          </a:xfrm>
          <a:prstGeom prst="rect">
            <a:avLst/>
          </a:prstGeom>
        </p:spPr>
        <p:txBody>
          <a:bodyPr vert="horz" wrap="square" lIns="0" tIns="9552" rIns="0" bIns="0" rtlCol="0">
            <a:spAutoFit/>
          </a:bodyPr>
          <a:lstStyle/>
          <a:p>
            <a:pPr marL="28655">
              <a:spcBef>
                <a:spcPts val="75"/>
              </a:spcBef>
              <a:tabLst>
                <a:tab pos="1786162" algn="l"/>
              </a:tabLst>
            </a:pPr>
            <a:r>
              <a:rPr sz="1805" i="1" dirty="0">
                <a:latin typeface="Times New Roman"/>
                <a:cs typeface="Times New Roman"/>
              </a:rPr>
              <a:t>aff </a:t>
            </a:r>
            <a:r>
              <a:rPr sz="2181" spc="-11" dirty="0">
                <a:latin typeface="Symbol"/>
                <a:cs typeface="Symbol"/>
              </a:rPr>
              <a:t></a:t>
            </a:r>
            <a:r>
              <a:rPr sz="1805" i="1" spc="-11" dirty="0">
                <a:latin typeface="Times New Roman"/>
                <a:cs typeface="Times New Roman"/>
              </a:rPr>
              <a:t>x</a:t>
            </a:r>
            <a:r>
              <a:rPr sz="1805" spc="-11" dirty="0">
                <a:latin typeface="Times New Roman"/>
                <a:cs typeface="Times New Roman"/>
              </a:rPr>
              <a:t>,</a:t>
            </a:r>
            <a:r>
              <a:rPr sz="1805" spc="-326" dirty="0">
                <a:latin typeface="Times New Roman"/>
                <a:cs typeface="Times New Roman"/>
              </a:rPr>
              <a:t> </a:t>
            </a:r>
            <a:r>
              <a:rPr sz="1805" i="1" spc="64" dirty="0">
                <a:latin typeface="Times New Roman"/>
                <a:cs typeface="Times New Roman"/>
              </a:rPr>
              <a:t>y</a:t>
            </a:r>
            <a:r>
              <a:rPr sz="2181" spc="64" dirty="0">
                <a:latin typeface="Symbol"/>
                <a:cs typeface="Symbol"/>
              </a:rPr>
              <a:t></a:t>
            </a:r>
            <a:r>
              <a:rPr sz="1805" spc="64" dirty="0">
                <a:latin typeface="Symbol"/>
                <a:cs typeface="Symbol"/>
              </a:rPr>
              <a:t></a:t>
            </a:r>
            <a:r>
              <a:rPr sz="1805" spc="-8" dirty="0">
                <a:latin typeface="Times New Roman"/>
                <a:cs typeface="Times New Roman"/>
              </a:rPr>
              <a:t> </a:t>
            </a:r>
            <a:r>
              <a:rPr sz="1805" spc="23" dirty="0">
                <a:latin typeface="Times New Roman"/>
                <a:cs typeface="Times New Roman"/>
              </a:rPr>
              <a:t>exp</a:t>
            </a:r>
            <a:r>
              <a:rPr sz="2708" spc="33" baseline="32407" dirty="0">
                <a:latin typeface="Symbol"/>
                <a:cs typeface="Symbol"/>
              </a:rPr>
              <a:t>⎧</a:t>
            </a:r>
            <a:r>
              <a:rPr sz="1805" spc="23" dirty="0">
                <a:latin typeface="Symbol"/>
                <a:cs typeface="Symbol"/>
              </a:rPr>
              <a:t></a:t>
            </a:r>
            <a:r>
              <a:rPr sz="2708" spc="33" baseline="30092" dirty="0">
                <a:latin typeface="Symbol"/>
                <a:cs typeface="Symbol"/>
              </a:rPr>
              <a:t>⎛</a:t>
            </a:r>
            <a:r>
              <a:rPr sz="2708" spc="33" baseline="30092" dirty="0">
                <a:latin typeface="Times New Roman"/>
                <a:cs typeface="Times New Roman"/>
              </a:rPr>
              <a:t>	</a:t>
            </a:r>
            <a:r>
              <a:rPr sz="2708" baseline="16203" dirty="0">
                <a:latin typeface="Times New Roman"/>
                <a:cs typeface="Times New Roman"/>
              </a:rPr>
              <a:t>1</a:t>
            </a:r>
            <a:endParaRPr sz="2708" baseline="16203">
              <a:latin typeface="Times New Roman"/>
              <a:cs typeface="Times New Roman"/>
            </a:endParaRPr>
          </a:p>
        </p:txBody>
      </p:sp>
      <p:sp>
        <p:nvSpPr>
          <p:cNvPr id="13" name="object 13"/>
          <p:cNvSpPr txBox="1"/>
          <p:nvPr/>
        </p:nvSpPr>
        <p:spPr>
          <a:xfrm>
            <a:off x="4199499" y="1681192"/>
            <a:ext cx="394478" cy="843015"/>
          </a:xfrm>
          <a:prstGeom prst="rect">
            <a:avLst/>
          </a:prstGeom>
        </p:spPr>
        <p:txBody>
          <a:bodyPr vert="horz" wrap="square" lIns="0" tIns="9552" rIns="0" bIns="0" rtlCol="0">
            <a:spAutoFit/>
          </a:bodyPr>
          <a:lstStyle/>
          <a:p>
            <a:pPr marL="28655">
              <a:spcBef>
                <a:spcPts val="75"/>
              </a:spcBef>
              <a:tabLst>
                <a:tab pos="276998" algn="l"/>
              </a:tabLst>
            </a:pPr>
            <a:r>
              <a:rPr sz="1805" spc="90" dirty="0">
                <a:latin typeface="Symbol"/>
                <a:cs typeface="Symbol"/>
              </a:rPr>
              <a:t>⎨</a:t>
            </a:r>
            <a:r>
              <a:rPr sz="1805" spc="90" dirty="0">
                <a:latin typeface="Times New Roman"/>
                <a:cs typeface="Times New Roman"/>
              </a:rPr>
              <a:t>	</a:t>
            </a:r>
            <a:r>
              <a:rPr sz="2708" spc="-163" baseline="-25462" dirty="0">
                <a:latin typeface="Symbol"/>
                <a:cs typeface="Symbol"/>
              </a:rPr>
              <a:t>⎝</a:t>
            </a:r>
            <a:endParaRPr sz="2708" baseline="-25462">
              <a:latin typeface="Symbol"/>
              <a:cs typeface="Symbol"/>
            </a:endParaRPr>
          </a:p>
        </p:txBody>
      </p:sp>
      <p:sp>
        <p:nvSpPr>
          <p:cNvPr id="14" name="object 14"/>
          <p:cNvSpPr txBox="1"/>
          <p:nvPr/>
        </p:nvSpPr>
        <p:spPr>
          <a:xfrm>
            <a:off x="6520680" y="1499837"/>
            <a:ext cx="149959" cy="518887"/>
          </a:xfrm>
          <a:prstGeom prst="rect">
            <a:avLst/>
          </a:prstGeom>
        </p:spPr>
        <p:txBody>
          <a:bodyPr vert="horz" wrap="square" lIns="0" tIns="9552" rIns="0" bIns="0" rtlCol="0">
            <a:spAutoFit/>
          </a:bodyPr>
          <a:lstStyle/>
          <a:p>
            <a:pPr marL="9552">
              <a:spcBef>
                <a:spcPts val="75"/>
              </a:spcBef>
            </a:pPr>
            <a:r>
              <a:rPr sz="3309" spc="-429" dirty="0">
                <a:latin typeface="Symbol"/>
                <a:cs typeface="Symbol"/>
              </a:rPr>
              <a:t></a:t>
            </a:r>
            <a:endParaRPr sz="3309">
              <a:latin typeface="Symbol"/>
              <a:cs typeface="Symbol"/>
            </a:endParaRPr>
          </a:p>
        </p:txBody>
      </p:sp>
      <p:sp>
        <p:nvSpPr>
          <p:cNvPr id="15" name="object 15"/>
          <p:cNvSpPr txBox="1"/>
          <p:nvPr/>
        </p:nvSpPr>
        <p:spPr>
          <a:xfrm>
            <a:off x="6424997" y="1518429"/>
            <a:ext cx="314245" cy="611477"/>
          </a:xfrm>
          <a:prstGeom prst="rect">
            <a:avLst/>
          </a:prstGeom>
        </p:spPr>
        <p:txBody>
          <a:bodyPr vert="horz" wrap="square" lIns="0" tIns="9552" rIns="0" bIns="0" rtlCol="0">
            <a:spAutoFit/>
          </a:bodyPr>
          <a:lstStyle/>
          <a:p>
            <a:pPr marL="9552">
              <a:spcBef>
                <a:spcPts val="75"/>
              </a:spcBef>
              <a:tabLst>
                <a:tab pos="191033" algn="l"/>
              </a:tabLst>
            </a:pPr>
            <a:r>
              <a:rPr sz="1053" dirty="0">
                <a:latin typeface="Times New Roman"/>
                <a:cs typeface="Times New Roman"/>
              </a:rPr>
              <a:t>2	</a:t>
            </a:r>
            <a:r>
              <a:rPr sz="1805" spc="90" dirty="0">
                <a:latin typeface="Symbol"/>
                <a:cs typeface="Symbol"/>
              </a:rPr>
              <a:t>⎫</a:t>
            </a:r>
            <a:endParaRPr sz="1805">
              <a:latin typeface="Symbol"/>
              <a:cs typeface="Symbol"/>
            </a:endParaRPr>
          </a:p>
        </p:txBody>
      </p:sp>
      <p:sp>
        <p:nvSpPr>
          <p:cNvPr id="16" name="object 16"/>
          <p:cNvSpPr txBox="1"/>
          <p:nvPr/>
        </p:nvSpPr>
        <p:spPr>
          <a:xfrm>
            <a:off x="4218602" y="1843384"/>
            <a:ext cx="132766" cy="287414"/>
          </a:xfrm>
          <a:prstGeom prst="rect">
            <a:avLst/>
          </a:prstGeom>
        </p:spPr>
        <p:txBody>
          <a:bodyPr vert="horz" wrap="square" lIns="0" tIns="9552" rIns="0" bIns="0" rtlCol="0">
            <a:spAutoFit/>
          </a:bodyPr>
          <a:lstStyle/>
          <a:p>
            <a:pPr marL="9552">
              <a:spcBef>
                <a:spcPts val="75"/>
              </a:spcBef>
            </a:pPr>
            <a:r>
              <a:rPr sz="1805" spc="90" dirty="0">
                <a:latin typeface="Symbol"/>
                <a:cs typeface="Symbol"/>
              </a:rPr>
              <a:t>⎩</a:t>
            </a:r>
            <a:endParaRPr sz="1805">
              <a:latin typeface="Symbol"/>
              <a:cs typeface="Symbol"/>
            </a:endParaRPr>
          </a:p>
        </p:txBody>
      </p:sp>
      <p:sp>
        <p:nvSpPr>
          <p:cNvPr id="17" name="object 17"/>
          <p:cNvSpPr txBox="1"/>
          <p:nvPr/>
        </p:nvSpPr>
        <p:spPr>
          <a:xfrm>
            <a:off x="6606668" y="1681186"/>
            <a:ext cx="132766" cy="287414"/>
          </a:xfrm>
          <a:prstGeom prst="rect">
            <a:avLst/>
          </a:prstGeom>
        </p:spPr>
        <p:txBody>
          <a:bodyPr vert="horz" wrap="square" lIns="0" tIns="9552" rIns="0" bIns="0" rtlCol="0">
            <a:spAutoFit/>
          </a:bodyPr>
          <a:lstStyle/>
          <a:p>
            <a:pPr marL="9552">
              <a:spcBef>
                <a:spcPts val="75"/>
              </a:spcBef>
            </a:pPr>
            <a:r>
              <a:rPr sz="1805" spc="90" dirty="0">
                <a:latin typeface="Symbol"/>
                <a:cs typeface="Symbol"/>
              </a:rPr>
              <a:t>⎬</a:t>
            </a:r>
            <a:endParaRPr sz="1805">
              <a:latin typeface="Symbol"/>
              <a:cs typeface="Symbol"/>
            </a:endParaRPr>
          </a:p>
        </p:txBody>
      </p:sp>
      <p:sp>
        <p:nvSpPr>
          <p:cNvPr id="18" name="object 18"/>
          <p:cNvSpPr txBox="1"/>
          <p:nvPr/>
        </p:nvSpPr>
        <p:spPr>
          <a:xfrm>
            <a:off x="6606668" y="1843372"/>
            <a:ext cx="132766" cy="287414"/>
          </a:xfrm>
          <a:prstGeom prst="rect">
            <a:avLst/>
          </a:prstGeom>
        </p:spPr>
        <p:txBody>
          <a:bodyPr vert="horz" wrap="square" lIns="0" tIns="9552" rIns="0" bIns="0" rtlCol="0">
            <a:spAutoFit/>
          </a:bodyPr>
          <a:lstStyle/>
          <a:p>
            <a:pPr marL="9552">
              <a:spcBef>
                <a:spcPts val="75"/>
              </a:spcBef>
            </a:pPr>
            <a:r>
              <a:rPr sz="1805" spc="90" dirty="0">
                <a:latin typeface="Symbol"/>
                <a:cs typeface="Symbol"/>
              </a:rPr>
              <a:t>⎭</a:t>
            </a:r>
            <a:endParaRPr sz="1805">
              <a:latin typeface="Symbol"/>
              <a:cs typeface="Symbol"/>
            </a:endParaRPr>
          </a:p>
        </p:txBody>
      </p:sp>
      <p:sp>
        <p:nvSpPr>
          <p:cNvPr id="19" name="object 19"/>
          <p:cNvSpPr txBox="1"/>
          <p:nvPr/>
        </p:nvSpPr>
        <p:spPr>
          <a:xfrm>
            <a:off x="1467750" y="2328281"/>
            <a:ext cx="820477" cy="287414"/>
          </a:xfrm>
          <a:prstGeom prst="rect">
            <a:avLst/>
          </a:prstGeom>
        </p:spPr>
        <p:txBody>
          <a:bodyPr vert="horz" wrap="square" lIns="0" tIns="9552" rIns="0" bIns="0" rtlCol="0">
            <a:spAutoFit/>
          </a:bodyPr>
          <a:lstStyle/>
          <a:p>
            <a:pPr marL="9552">
              <a:spcBef>
                <a:spcPts val="75"/>
              </a:spcBef>
            </a:pPr>
            <a:r>
              <a:rPr sz="1805" spc="-8" dirty="0">
                <a:latin typeface="Times New Roman"/>
                <a:cs typeface="Times New Roman"/>
              </a:rPr>
              <a:t>Distance</a:t>
            </a:r>
            <a:endParaRPr sz="1805">
              <a:latin typeface="Times New Roman"/>
              <a:cs typeface="Times New Roman"/>
            </a:endParaRPr>
          </a:p>
        </p:txBody>
      </p:sp>
      <p:sp>
        <p:nvSpPr>
          <p:cNvPr id="20" name="object 20"/>
          <p:cNvSpPr txBox="1"/>
          <p:nvPr/>
        </p:nvSpPr>
        <p:spPr>
          <a:xfrm>
            <a:off x="5020923" y="3027794"/>
            <a:ext cx="86441" cy="171677"/>
          </a:xfrm>
          <a:prstGeom prst="rect">
            <a:avLst/>
          </a:prstGeom>
        </p:spPr>
        <p:txBody>
          <a:bodyPr vert="horz" wrap="square" lIns="0" tIns="9552" rIns="0" bIns="0" rtlCol="0">
            <a:spAutoFit/>
          </a:bodyPr>
          <a:lstStyle/>
          <a:p>
            <a:pPr marL="9552">
              <a:spcBef>
                <a:spcPts val="75"/>
              </a:spcBef>
            </a:pPr>
            <a:r>
              <a:rPr sz="1053" i="1" dirty="0">
                <a:latin typeface="Times New Roman"/>
                <a:cs typeface="Times New Roman"/>
              </a:rPr>
              <a:t>d</a:t>
            </a:r>
            <a:endParaRPr sz="1053">
              <a:latin typeface="Times New Roman"/>
              <a:cs typeface="Times New Roman"/>
            </a:endParaRPr>
          </a:p>
        </p:txBody>
      </p:sp>
      <p:sp>
        <p:nvSpPr>
          <p:cNvPr id="21" name="object 21"/>
          <p:cNvSpPr txBox="1"/>
          <p:nvPr/>
        </p:nvSpPr>
        <p:spPr>
          <a:xfrm>
            <a:off x="5020923" y="2875357"/>
            <a:ext cx="86441" cy="171677"/>
          </a:xfrm>
          <a:prstGeom prst="rect">
            <a:avLst/>
          </a:prstGeom>
        </p:spPr>
        <p:txBody>
          <a:bodyPr vert="horz" wrap="square" lIns="0" tIns="9552" rIns="0" bIns="0" rtlCol="0">
            <a:spAutoFit/>
          </a:bodyPr>
          <a:lstStyle/>
          <a:p>
            <a:pPr marL="9552">
              <a:spcBef>
                <a:spcPts val="75"/>
              </a:spcBef>
            </a:pPr>
            <a:r>
              <a:rPr sz="1053" dirty="0">
                <a:latin typeface="Times New Roman"/>
                <a:cs typeface="Times New Roman"/>
              </a:rPr>
              <a:t>2</a:t>
            </a:r>
            <a:endParaRPr sz="1053">
              <a:latin typeface="Times New Roman"/>
              <a:cs typeface="Times New Roman"/>
            </a:endParaRPr>
          </a:p>
        </p:txBody>
      </p:sp>
      <p:sp>
        <p:nvSpPr>
          <p:cNvPr id="22" name="object 22"/>
          <p:cNvSpPr/>
          <p:nvPr/>
        </p:nvSpPr>
        <p:spPr>
          <a:xfrm>
            <a:off x="4543345" y="2741290"/>
            <a:ext cx="305649" cy="420745"/>
          </a:xfrm>
          <a:custGeom>
            <a:avLst/>
            <a:gdLst/>
            <a:ahLst/>
            <a:cxnLst/>
            <a:rect l="l" t="t" r="r" b="b"/>
            <a:pathLst>
              <a:path w="406400" h="559435">
                <a:moveTo>
                  <a:pt x="406146" y="0"/>
                </a:moveTo>
                <a:lnTo>
                  <a:pt x="0" y="559308"/>
                </a:lnTo>
              </a:path>
            </a:pathLst>
          </a:custGeom>
          <a:ln w="12700">
            <a:solidFill>
              <a:srgbClr val="000000"/>
            </a:solidFill>
          </a:ln>
        </p:spPr>
        <p:txBody>
          <a:bodyPr wrap="square" lIns="0" tIns="0" rIns="0" bIns="0" rtlCol="0"/>
          <a:lstStyle/>
          <a:p>
            <a:endParaRPr sz="1354"/>
          </a:p>
        </p:txBody>
      </p:sp>
      <p:sp>
        <p:nvSpPr>
          <p:cNvPr id="23" name="object 23"/>
          <p:cNvSpPr txBox="1"/>
          <p:nvPr/>
        </p:nvSpPr>
        <p:spPr>
          <a:xfrm>
            <a:off x="5116053" y="2617046"/>
            <a:ext cx="107455" cy="287414"/>
          </a:xfrm>
          <a:prstGeom prst="rect">
            <a:avLst/>
          </a:prstGeom>
        </p:spPr>
        <p:txBody>
          <a:bodyPr vert="horz" wrap="square" lIns="0" tIns="9552" rIns="0" bIns="0" rtlCol="0">
            <a:spAutoFit/>
          </a:bodyPr>
          <a:lstStyle/>
          <a:p>
            <a:pPr marL="9552">
              <a:spcBef>
                <a:spcPts val="75"/>
              </a:spcBef>
            </a:pPr>
            <a:r>
              <a:rPr sz="1805" spc="-109" dirty="0">
                <a:latin typeface="Symbol"/>
                <a:cs typeface="Symbol"/>
              </a:rPr>
              <a:t>⎞</a:t>
            </a:r>
            <a:endParaRPr sz="1805">
              <a:latin typeface="Symbol"/>
              <a:cs typeface="Symbol"/>
            </a:endParaRPr>
          </a:p>
        </p:txBody>
      </p:sp>
      <p:sp>
        <p:nvSpPr>
          <p:cNvPr id="24" name="object 24"/>
          <p:cNvSpPr txBox="1"/>
          <p:nvPr/>
        </p:nvSpPr>
        <p:spPr>
          <a:xfrm>
            <a:off x="4734362" y="2861891"/>
            <a:ext cx="489038" cy="869409"/>
          </a:xfrm>
          <a:prstGeom prst="rect">
            <a:avLst/>
          </a:prstGeom>
        </p:spPr>
        <p:txBody>
          <a:bodyPr vert="horz" wrap="square" lIns="0" tIns="12895" rIns="0" bIns="0" rtlCol="0">
            <a:spAutoFit/>
          </a:bodyPr>
          <a:lstStyle/>
          <a:p>
            <a:pPr marL="9552">
              <a:spcBef>
                <a:spcPts val="102"/>
              </a:spcBef>
              <a:tabLst>
                <a:tab pos="391141" algn="l"/>
              </a:tabLst>
            </a:pPr>
            <a:r>
              <a:rPr sz="1805" spc="-4" dirty="0">
                <a:latin typeface="Times New Roman"/>
                <a:cs typeface="Times New Roman"/>
              </a:rPr>
              <a:t>2</a:t>
            </a:r>
            <a:r>
              <a:rPr sz="1880" i="1" spc="-45" dirty="0">
                <a:latin typeface="Symbol"/>
                <a:cs typeface="Symbol"/>
              </a:rPr>
              <a:t></a:t>
            </a:r>
            <a:r>
              <a:rPr sz="1880" dirty="0">
                <a:latin typeface="Times New Roman"/>
                <a:cs typeface="Times New Roman"/>
              </a:rPr>
              <a:t>	</a:t>
            </a:r>
            <a:r>
              <a:rPr sz="1805" spc="-109" dirty="0">
                <a:latin typeface="Symbol"/>
                <a:cs typeface="Symbol"/>
              </a:rPr>
              <a:t>⎠</a:t>
            </a:r>
            <a:endParaRPr sz="1805">
              <a:latin typeface="Symbol"/>
              <a:cs typeface="Symbol"/>
            </a:endParaRPr>
          </a:p>
        </p:txBody>
      </p:sp>
      <p:sp>
        <p:nvSpPr>
          <p:cNvPr id="25" name="object 25"/>
          <p:cNvSpPr txBox="1"/>
          <p:nvPr/>
        </p:nvSpPr>
        <p:spPr>
          <a:xfrm>
            <a:off x="5373934" y="2741400"/>
            <a:ext cx="446057" cy="287414"/>
          </a:xfrm>
          <a:prstGeom prst="rect">
            <a:avLst/>
          </a:prstGeom>
        </p:spPr>
        <p:txBody>
          <a:bodyPr vert="horz" wrap="square" lIns="0" tIns="9552" rIns="0" bIns="0" rtlCol="0">
            <a:spAutoFit/>
          </a:bodyPr>
          <a:lstStyle/>
          <a:p>
            <a:pPr marL="9552">
              <a:spcBef>
                <a:spcPts val="75"/>
              </a:spcBef>
            </a:pPr>
            <a:r>
              <a:rPr sz="1805" i="1" dirty="0">
                <a:latin typeface="Times New Roman"/>
                <a:cs typeface="Times New Roman"/>
              </a:rPr>
              <a:t>x </a:t>
            </a:r>
            <a:r>
              <a:rPr sz="1805" dirty="0">
                <a:latin typeface="Symbol"/>
                <a:cs typeface="Symbol"/>
              </a:rPr>
              <a:t></a:t>
            </a:r>
            <a:r>
              <a:rPr sz="1805" spc="-211" dirty="0">
                <a:latin typeface="Times New Roman"/>
                <a:cs typeface="Times New Roman"/>
              </a:rPr>
              <a:t> </a:t>
            </a:r>
            <a:r>
              <a:rPr sz="1805" i="1" dirty="0">
                <a:latin typeface="Times New Roman"/>
                <a:cs typeface="Times New Roman"/>
              </a:rPr>
              <a:t>y</a:t>
            </a:r>
            <a:endParaRPr sz="1805">
              <a:latin typeface="Times New Roman"/>
              <a:cs typeface="Times New Roman"/>
            </a:endParaRPr>
          </a:p>
        </p:txBody>
      </p:sp>
      <p:sp>
        <p:nvSpPr>
          <p:cNvPr id="26" name="object 26"/>
          <p:cNvSpPr/>
          <p:nvPr/>
        </p:nvSpPr>
        <p:spPr>
          <a:xfrm>
            <a:off x="5326188" y="2798599"/>
            <a:ext cx="28655" cy="229237"/>
          </a:xfrm>
          <a:custGeom>
            <a:avLst/>
            <a:gdLst/>
            <a:ahLst/>
            <a:cxnLst/>
            <a:rect l="l" t="t" r="r" b="b"/>
            <a:pathLst>
              <a:path w="38100" h="304800">
                <a:moveTo>
                  <a:pt x="38100" y="0"/>
                </a:moveTo>
                <a:lnTo>
                  <a:pt x="38100" y="304800"/>
                </a:lnTo>
              </a:path>
              <a:path w="38100" h="304800">
                <a:moveTo>
                  <a:pt x="0" y="0"/>
                </a:moveTo>
                <a:lnTo>
                  <a:pt x="0" y="304800"/>
                </a:lnTo>
              </a:path>
            </a:pathLst>
          </a:custGeom>
          <a:ln w="12700">
            <a:solidFill>
              <a:srgbClr val="000000"/>
            </a:solidFill>
          </a:ln>
        </p:spPr>
        <p:txBody>
          <a:bodyPr wrap="square" lIns="0" tIns="0" rIns="0" bIns="0" rtlCol="0"/>
          <a:lstStyle/>
          <a:p>
            <a:endParaRPr sz="1354"/>
          </a:p>
        </p:txBody>
      </p:sp>
      <p:sp>
        <p:nvSpPr>
          <p:cNvPr id="27" name="object 27"/>
          <p:cNvSpPr/>
          <p:nvPr/>
        </p:nvSpPr>
        <p:spPr>
          <a:xfrm>
            <a:off x="5823059" y="2798599"/>
            <a:ext cx="28655" cy="229237"/>
          </a:xfrm>
          <a:custGeom>
            <a:avLst/>
            <a:gdLst/>
            <a:ahLst/>
            <a:cxnLst/>
            <a:rect l="l" t="t" r="r" b="b"/>
            <a:pathLst>
              <a:path w="38100" h="304800">
                <a:moveTo>
                  <a:pt x="38100" y="0"/>
                </a:moveTo>
                <a:lnTo>
                  <a:pt x="38100" y="304800"/>
                </a:lnTo>
              </a:path>
              <a:path w="38100" h="304800">
                <a:moveTo>
                  <a:pt x="0" y="0"/>
                </a:moveTo>
                <a:lnTo>
                  <a:pt x="0" y="304800"/>
                </a:lnTo>
              </a:path>
            </a:pathLst>
          </a:custGeom>
          <a:ln w="12700">
            <a:solidFill>
              <a:srgbClr val="000000"/>
            </a:solidFill>
          </a:ln>
        </p:spPr>
        <p:txBody>
          <a:bodyPr wrap="square" lIns="0" tIns="0" rIns="0" bIns="0" rtlCol="0"/>
          <a:lstStyle/>
          <a:p>
            <a:endParaRPr sz="1354"/>
          </a:p>
        </p:txBody>
      </p:sp>
      <p:sp>
        <p:nvSpPr>
          <p:cNvPr id="28" name="object 28"/>
          <p:cNvSpPr txBox="1"/>
          <p:nvPr/>
        </p:nvSpPr>
        <p:spPr>
          <a:xfrm>
            <a:off x="5861075" y="2712593"/>
            <a:ext cx="86441" cy="171677"/>
          </a:xfrm>
          <a:prstGeom prst="rect">
            <a:avLst/>
          </a:prstGeom>
        </p:spPr>
        <p:txBody>
          <a:bodyPr vert="horz" wrap="square" lIns="0" tIns="9552" rIns="0" bIns="0" rtlCol="0">
            <a:spAutoFit/>
          </a:bodyPr>
          <a:lstStyle/>
          <a:p>
            <a:pPr marL="9552">
              <a:spcBef>
                <a:spcPts val="75"/>
              </a:spcBef>
            </a:pPr>
            <a:r>
              <a:rPr sz="1053" dirty="0">
                <a:latin typeface="Times New Roman"/>
                <a:cs typeface="Times New Roman"/>
              </a:rPr>
              <a:t>2</a:t>
            </a:r>
            <a:endParaRPr sz="1053">
              <a:latin typeface="Times New Roman"/>
              <a:cs typeface="Times New Roman"/>
            </a:endParaRPr>
          </a:p>
        </p:txBody>
      </p:sp>
      <p:sp>
        <p:nvSpPr>
          <p:cNvPr id="29" name="object 29"/>
          <p:cNvSpPr txBox="1"/>
          <p:nvPr/>
        </p:nvSpPr>
        <p:spPr>
          <a:xfrm>
            <a:off x="2833812" y="2693635"/>
            <a:ext cx="1929409" cy="345250"/>
          </a:xfrm>
          <a:prstGeom prst="rect">
            <a:avLst/>
          </a:prstGeom>
        </p:spPr>
        <p:txBody>
          <a:bodyPr vert="horz" wrap="square" lIns="0" tIns="9552" rIns="0" bIns="0" rtlCol="0">
            <a:spAutoFit/>
          </a:bodyPr>
          <a:lstStyle/>
          <a:p>
            <a:pPr marL="28655">
              <a:spcBef>
                <a:spcPts val="75"/>
              </a:spcBef>
              <a:tabLst>
                <a:tab pos="1785685" algn="l"/>
              </a:tabLst>
            </a:pPr>
            <a:r>
              <a:rPr sz="1805" i="1" dirty="0">
                <a:latin typeface="Times New Roman"/>
                <a:cs typeface="Times New Roman"/>
              </a:rPr>
              <a:t>aff </a:t>
            </a:r>
            <a:r>
              <a:rPr sz="2181" spc="-11" dirty="0">
                <a:latin typeface="Symbol"/>
                <a:cs typeface="Symbol"/>
              </a:rPr>
              <a:t></a:t>
            </a:r>
            <a:r>
              <a:rPr sz="1805" i="1" spc="-11" dirty="0">
                <a:latin typeface="Times New Roman"/>
                <a:cs typeface="Times New Roman"/>
              </a:rPr>
              <a:t>x</a:t>
            </a:r>
            <a:r>
              <a:rPr sz="1805" spc="-11" dirty="0">
                <a:latin typeface="Times New Roman"/>
                <a:cs typeface="Times New Roman"/>
              </a:rPr>
              <a:t>,</a:t>
            </a:r>
            <a:r>
              <a:rPr sz="1805" spc="-326" dirty="0">
                <a:latin typeface="Times New Roman"/>
                <a:cs typeface="Times New Roman"/>
              </a:rPr>
              <a:t> </a:t>
            </a:r>
            <a:r>
              <a:rPr sz="1805" i="1" spc="64" dirty="0">
                <a:latin typeface="Times New Roman"/>
                <a:cs typeface="Times New Roman"/>
              </a:rPr>
              <a:t>y</a:t>
            </a:r>
            <a:r>
              <a:rPr sz="2181" spc="64" dirty="0">
                <a:latin typeface="Symbol"/>
                <a:cs typeface="Symbol"/>
              </a:rPr>
              <a:t></a:t>
            </a:r>
            <a:r>
              <a:rPr sz="1805" spc="64" dirty="0">
                <a:latin typeface="Symbol"/>
                <a:cs typeface="Symbol"/>
              </a:rPr>
              <a:t></a:t>
            </a:r>
            <a:r>
              <a:rPr sz="1805" spc="-11" dirty="0">
                <a:latin typeface="Times New Roman"/>
                <a:cs typeface="Times New Roman"/>
              </a:rPr>
              <a:t> </a:t>
            </a:r>
            <a:r>
              <a:rPr sz="1805" spc="23" dirty="0">
                <a:latin typeface="Times New Roman"/>
                <a:cs typeface="Times New Roman"/>
              </a:rPr>
              <a:t>exp</a:t>
            </a:r>
            <a:r>
              <a:rPr sz="2708" spc="33" baseline="32407" dirty="0">
                <a:latin typeface="Symbol"/>
                <a:cs typeface="Symbol"/>
              </a:rPr>
              <a:t>⎧</a:t>
            </a:r>
            <a:r>
              <a:rPr sz="1805" spc="23" dirty="0">
                <a:latin typeface="Symbol"/>
                <a:cs typeface="Symbol"/>
              </a:rPr>
              <a:t></a:t>
            </a:r>
            <a:r>
              <a:rPr sz="2708" spc="33" baseline="30092" dirty="0">
                <a:latin typeface="Symbol"/>
                <a:cs typeface="Symbol"/>
              </a:rPr>
              <a:t>⎛</a:t>
            </a:r>
            <a:r>
              <a:rPr sz="2708" spc="33" baseline="30092" dirty="0">
                <a:latin typeface="Times New Roman"/>
                <a:cs typeface="Times New Roman"/>
              </a:rPr>
              <a:t>	</a:t>
            </a:r>
            <a:r>
              <a:rPr sz="2708" baseline="16203" dirty="0">
                <a:latin typeface="Times New Roman"/>
                <a:cs typeface="Times New Roman"/>
              </a:rPr>
              <a:t>1</a:t>
            </a:r>
            <a:endParaRPr sz="2708" baseline="16203">
              <a:latin typeface="Times New Roman"/>
              <a:cs typeface="Times New Roman"/>
            </a:endParaRPr>
          </a:p>
        </p:txBody>
      </p:sp>
      <p:sp>
        <p:nvSpPr>
          <p:cNvPr id="30" name="object 30"/>
          <p:cNvSpPr txBox="1"/>
          <p:nvPr/>
        </p:nvSpPr>
        <p:spPr>
          <a:xfrm>
            <a:off x="4142189" y="2770066"/>
            <a:ext cx="393523" cy="843015"/>
          </a:xfrm>
          <a:prstGeom prst="rect">
            <a:avLst/>
          </a:prstGeom>
        </p:spPr>
        <p:txBody>
          <a:bodyPr vert="horz" wrap="square" lIns="0" tIns="9552" rIns="0" bIns="0" rtlCol="0">
            <a:spAutoFit/>
          </a:bodyPr>
          <a:lstStyle/>
          <a:p>
            <a:pPr marL="28655">
              <a:spcBef>
                <a:spcPts val="75"/>
              </a:spcBef>
              <a:tabLst>
                <a:tab pos="276521" algn="l"/>
              </a:tabLst>
            </a:pPr>
            <a:r>
              <a:rPr sz="1805" spc="90" dirty="0">
                <a:latin typeface="Symbol"/>
                <a:cs typeface="Symbol"/>
              </a:rPr>
              <a:t>⎨</a:t>
            </a:r>
            <a:r>
              <a:rPr sz="1805" spc="90" dirty="0">
                <a:latin typeface="Times New Roman"/>
                <a:cs typeface="Times New Roman"/>
              </a:rPr>
              <a:t>	</a:t>
            </a:r>
            <a:r>
              <a:rPr sz="2708" spc="-163" baseline="-25462" dirty="0">
                <a:latin typeface="Symbol"/>
                <a:cs typeface="Symbol"/>
              </a:rPr>
              <a:t>⎝</a:t>
            </a:r>
            <a:endParaRPr sz="2708" baseline="-25462">
              <a:latin typeface="Symbol"/>
              <a:cs typeface="Symbol"/>
            </a:endParaRPr>
          </a:p>
        </p:txBody>
      </p:sp>
      <p:sp>
        <p:nvSpPr>
          <p:cNvPr id="31" name="object 31"/>
          <p:cNvSpPr txBox="1"/>
          <p:nvPr/>
        </p:nvSpPr>
        <p:spPr>
          <a:xfrm>
            <a:off x="4161293" y="2932259"/>
            <a:ext cx="132766" cy="287414"/>
          </a:xfrm>
          <a:prstGeom prst="rect">
            <a:avLst/>
          </a:prstGeom>
        </p:spPr>
        <p:txBody>
          <a:bodyPr vert="horz" wrap="square" lIns="0" tIns="9552" rIns="0" bIns="0" rtlCol="0">
            <a:spAutoFit/>
          </a:bodyPr>
          <a:lstStyle/>
          <a:p>
            <a:pPr marL="9552">
              <a:spcBef>
                <a:spcPts val="75"/>
              </a:spcBef>
            </a:pPr>
            <a:r>
              <a:rPr sz="1805" spc="90" dirty="0">
                <a:latin typeface="Symbol"/>
                <a:cs typeface="Symbol"/>
              </a:rPr>
              <a:t>⎩</a:t>
            </a:r>
            <a:endParaRPr sz="1805">
              <a:latin typeface="Symbol"/>
              <a:cs typeface="Symbol"/>
            </a:endParaRPr>
          </a:p>
        </p:txBody>
      </p:sp>
      <p:sp>
        <p:nvSpPr>
          <p:cNvPr id="32" name="object 32"/>
          <p:cNvSpPr txBox="1"/>
          <p:nvPr/>
        </p:nvSpPr>
        <p:spPr>
          <a:xfrm>
            <a:off x="6042759" y="2607324"/>
            <a:ext cx="132766" cy="287414"/>
          </a:xfrm>
          <a:prstGeom prst="rect">
            <a:avLst/>
          </a:prstGeom>
        </p:spPr>
        <p:txBody>
          <a:bodyPr vert="horz" wrap="square" lIns="0" tIns="9552" rIns="0" bIns="0" rtlCol="0">
            <a:spAutoFit/>
          </a:bodyPr>
          <a:lstStyle/>
          <a:p>
            <a:pPr marL="9552">
              <a:spcBef>
                <a:spcPts val="75"/>
              </a:spcBef>
            </a:pPr>
            <a:r>
              <a:rPr sz="1805" spc="90" dirty="0">
                <a:latin typeface="Symbol"/>
                <a:cs typeface="Symbol"/>
              </a:rPr>
              <a:t>⎫</a:t>
            </a:r>
            <a:endParaRPr sz="1805">
              <a:latin typeface="Symbol"/>
              <a:cs typeface="Symbol"/>
            </a:endParaRPr>
          </a:p>
        </p:txBody>
      </p:sp>
      <p:sp>
        <p:nvSpPr>
          <p:cNvPr id="33" name="object 33"/>
          <p:cNvSpPr txBox="1"/>
          <p:nvPr/>
        </p:nvSpPr>
        <p:spPr>
          <a:xfrm>
            <a:off x="5221505" y="2607633"/>
            <a:ext cx="953720" cy="1236648"/>
          </a:xfrm>
          <a:prstGeom prst="rect">
            <a:avLst/>
          </a:prstGeom>
        </p:spPr>
        <p:txBody>
          <a:bodyPr vert="horz" wrap="square" lIns="0" tIns="9552" rIns="0" bIns="0" rtlCol="0">
            <a:spAutoFit/>
          </a:bodyPr>
          <a:lstStyle/>
          <a:p>
            <a:pPr marL="9552">
              <a:spcBef>
                <a:spcPts val="75"/>
              </a:spcBef>
              <a:tabLst>
                <a:tab pos="744553" algn="l"/>
              </a:tabLst>
            </a:pPr>
            <a:r>
              <a:rPr sz="3084" dirty="0">
                <a:latin typeface="Symbol"/>
                <a:cs typeface="Symbol"/>
              </a:rPr>
              <a:t></a:t>
            </a:r>
            <a:r>
              <a:rPr sz="3084" dirty="0">
                <a:latin typeface="Times New Roman"/>
                <a:cs typeface="Times New Roman"/>
              </a:rPr>
              <a:t>	</a:t>
            </a:r>
            <a:r>
              <a:rPr sz="3084" spc="-353" dirty="0">
                <a:latin typeface="Symbol"/>
                <a:cs typeface="Symbol"/>
              </a:rPr>
              <a:t></a:t>
            </a:r>
            <a:r>
              <a:rPr sz="1805" spc="90" dirty="0">
                <a:latin typeface="Symbol"/>
                <a:cs typeface="Symbol"/>
              </a:rPr>
              <a:t>⎬</a:t>
            </a:r>
            <a:endParaRPr sz="1805">
              <a:latin typeface="Symbol"/>
              <a:cs typeface="Symbol"/>
            </a:endParaRPr>
          </a:p>
        </p:txBody>
      </p:sp>
      <p:sp>
        <p:nvSpPr>
          <p:cNvPr id="34" name="object 34"/>
          <p:cNvSpPr txBox="1"/>
          <p:nvPr/>
        </p:nvSpPr>
        <p:spPr>
          <a:xfrm>
            <a:off x="6042744" y="2932247"/>
            <a:ext cx="132766" cy="287414"/>
          </a:xfrm>
          <a:prstGeom prst="rect">
            <a:avLst/>
          </a:prstGeom>
        </p:spPr>
        <p:txBody>
          <a:bodyPr vert="horz" wrap="square" lIns="0" tIns="9552" rIns="0" bIns="0" rtlCol="0">
            <a:spAutoFit/>
          </a:bodyPr>
          <a:lstStyle/>
          <a:p>
            <a:pPr marL="9552">
              <a:spcBef>
                <a:spcPts val="75"/>
              </a:spcBef>
            </a:pPr>
            <a:r>
              <a:rPr sz="1805" spc="90" dirty="0">
                <a:latin typeface="Symbol"/>
                <a:cs typeface="Symbol"/>
              </a:rPr>
              <a:t>⎭</a:t>
            </a:r>
            <a:endParaRPr sz="1805">
              <a:latin typeface="Symbol"/>
              <a:cs typeface="Symbol"/>
            </a:endParaRPr>
          </a:p>
        </p:txBody>
      </p:sp>
      <p:sp>
        <p:nvSpPr>
          <p:cNvPr id="35" name="object 35"/>
          <p:cNvSpPr txBox="1"/>
          <p:nvPr/>
        </p:nvSpPr>
        <p:spPr>
          <a:xfrm>
            <a:off x="1479786" y="3444665"/>
            <a:ext cx="541572" cy="287414"/>
          </a:xfrm>
          <a:prstGeom prst="rect">
            <a:avLst/>
          </a:prstGeom>
        </p:spPr>
        <p:txBody>
          <a:bodyPr vert="horz" wrap="square" lIns="0" tIns="9552" rIns="0" bIns="0" rtlCol="0">
            <a:spAutoFit/>
          </a:bodyPr>
          <a:lstStyle/>
          <a:p>
            <a:pPr marL="9552">
              <a:spcBef>
                <a:spcPts val="75"/>
              </a:spcBef>
            </a:pPr>
            <a:r>
              <a:rPr sz="1805" dirty="0">
                <a:latin typeface="Times New Roman"/>
                <a:cs typeface="Times New Roman"/>
              </a:rPr>
              <a:t>Color</a:t>
            </a:r>
            <a:endParaRPr sz="1805">
              <a:latin typeface="Times New Roman"/>
              <a:cs typeface="Times New Roman"/>
            </a:endParaRPr>
          </a:p>
        </p:txBody>
      </p:sp>
      <p:sp>
        <p:nvSpPr>
          <p:cNvPr id="36" name="object 36"/>
          <p:cNvSpPr txBox="1"/>
          <p:nvPr/>
        </p:nvSpPr>
        <p:spPr>
          <a:xfrm>
            <a:off x="4734376" y="4288596"/>
            <a:ext cx="56354" cy="171677"/>
          </a:xfrm>
          <a:prstGeom prst="rect">
            <a:avLst/>
          </a:prstGeom>
        </p:spPr>
        <p:txBody>
          <a:bodyPr vert="horz" wrap="square" lIns="0" tIns="9552" rIns="0" bIns="0" rtlCol="0">
            <a:spAutoFit/>
          </a:bodyPr>
          <a:lstStyle/>
          <a:p>
            <a:pPr marL="9552">
              <a:spcBef>
                <a:spcPts val="75"/>
              </a:spcBef>
            </a:pPr>
            <a:r>
              <a:rPr sz="1053" i="1" dirty="0">
                <a:latin typeface="Times New Roman"/>
                <a:cs typeface="Times New Roman"/>
              </a:rPr>
              <a:t>t</a:t>
            </a:r>
            <a:endParaRPr sz="1053">
              <a:latin typeface="Times New Roman"/>
              <a:cs typeface="Times New Roman"/>
            </a:endParaRPr>
          </a:p>
        </p:txBody>
      </p:sp>
      <p:sp>
        <p:nvSpPr>
          <p:cNvPr id="37" name="object 37"/>
          <p:cNvSpPr/>
          <p:nvPr/>
        </p:nvSpPr>
        <p:spPr>
          <a:xfrm>
            <a:off x="4256799" y="4002092"/>
            <a:ext cx="305649" cy="420745"/>
          </a:xfrm>
          <a:custGeom>
            <a:avLst/>
            <a:gdLst/>
            <a:ahLst/>
            <a:cxnLst/>
            <a:rect l="l" t="t" r="r" b="b"/>
            <a:pathLst>
              <a:path w="406400" h="559435">
                <a:moveTo>
                  <a:pt x="406145" y="0"/>
                </a:moveTo>
                <a:lnTo>
                  <a:pt x="0" y="559308"/>
                </a:lnTo>
              </a:path>
            </a:pathLst>
          </a:custGeom>
          <a:ln w="12700">
            <a:solidFill>
              <a:srgbClr val="000000"/>
            </a:solidFill>
          </a:ln>
        </p:spPr>
        <p:txBody>
          <a:bodyPr wrap="square" lIns="0" tIns="0" rIns="0" bIns="0" rtlCol="0"/>
          <a:lstStyle/>
          <a:p>
            <a:endParaRPr sz="1354"/>
          </a:p>
        </p:txBody>
      </p:sp>
      <p:sp>
        <p:nvSpPr>
          <p:cNvPr id="38" name="object 38"/>
          <p:cNvSpPr txBox="1"/>
          <p:nvPr/>
        </p:nvSpPr>
        <p:spPr>
          <a:xfrm>
            <a:off x="4830080" y="3877848"/>
            <a:ext cx="107455" cy="287414"/>
          </a:xfrm>
          <a:prstGeom prst="rect">
            <a:avLst/>
          </a:prstGeom>
        </p:spPr>
        <p:txBody>
          <a:bodyPr vert="horz" wrap="square" lIns="0" tIns="9552" rIns="0" bIns="0" rtlCol="0">
            <a:spAutoFit/>
          </a:bodyPr>
          <a:lstStyle/>
          <a:p>
            <a:pPr marL="9552">
              <a:spcBef>
                <a:spcPts val="75"/>
              </a:spcBef>
            </a:pPr>
            <a:r>
              <a:rPr sz="1805" spc="-109" dirty="0">
                <a:latin typeface="Symbol"/>
                <a:cs typeface="Symbol"/>
              </a:rPr>
              <a:t>⎞</a:t>
            </a:r>
            <a:endParaRPr sz="1805">
              <a:latin typeface="Symbol"/>
              <a:cs typeface="Symbol"/>
            </a:endParaRPr>
          </a:p>
        </p:txBody>
      </p:sp>
      <p:sp>
        <p:nvSpPr>
          <p:cNvPr id="39" name="object 39"/>
          <p:cNvSpPr txBox="1"/>
          <p:nvPr/>
        </p:nvSpPr>
        <p:spPr>
          <a:xfrm>
            <a:off x="4447816" y="4122693"/>
            <a:ext cx="489516" cy="869409"/>
          </a:xfrm>
          <a:prstGeom prst="rect">
            <a:avLst/>
          </a:prstGeom>
        </p:spPr>
        <p:txBody>
          <a:bodyPr vert="horz" wrap="square" lIns="0" tIns="12895" rIns="0" bIns="0" rtlCol="0">
            <a:spAutoFit/>
          </a:bodyPr>
          <a:lstStyle/>
          <a:p>
            <a:pPr marL="9552">
              <a:spcBef>
                <a:spcPts val="102"/>
              </a:spcBef>
              <a:tabLst>
                <a:tab pos="391618" algn="l"/>
              </a:tabLst>
            </a:pPr>
            <a:r>
              <a:rPr sz="1805" spc="-4" dirty="0">
                <a:latin typeface="Times New Roman"/>
                <a:cs typeface="Times New Roman"/>
              </a:rPr>
              <a:t>2</a:t>
            </a:r>
            <a:r>
              <a:rPr sz="1880" i="1" spc="-45" dirty="0">
                <a:latin typeface="Symbol"/>
                <a:cs typeface="Symbol"/>
              </a:rPr>
              <a:t></a:t>
            </a:r>
            <a:r>
              <a:rPr sz="1880" dirty="0">
                <a:latin typeface="Times New Roman"/>
                <a:cs typeface="Times New Roman"/>
              </a:rPr>
              <a:t>	</a:t>
            </a:r>
            <a:r>
              <a:rPr sz="1805" spc="-109" dirty="0">
                <a:latin typeface="Symbol"/>
                <a:cs typeface="Symbol"/>
              </a:rPr>
              <a:t>⎠</a:t>
            </a:r>
            <a:endParaRPr sz="1805">
              <a:latin typeface="Symbol"/>
              <a:cs typeface="Symbol"/>
            </a:endParaRPr>
          </a:p>
        </p:txBody>
      </p:sp>
      <p:sp>
        <p:nvSpPr>
          <p:cNvPr id="40" name="object 40"/>
          <p:cNvSpPr txBox="1"/>
          <p:nvPr/>
        </p:nvSpPr>
        <p:spPr>
          <a:xfrm>
            <a:off x="5068494" y="3954429"/>
            <a:ext cx="990494" cy="345250"/>
          </a:xfrm>
          <a:prstGeom prst="rect">
            <a:avLst/>
          </a:prstGeom>
        </p:spPr>
        <p:txBody>
          <a:bodyPr vert="horz" wrap="square" lIns="0" tIns="9552" rIns="0" bIns="0" rtlCol="0">
            <a:spAutoFit/>
          </a:bodyPr>
          <a:lstStyle/>
          <a:p>
            <a:pPr marL="9552">
              <a:spcBef>
                <a:spcPts val="75"/>
              </a:spcBef>
            </a:pPr>
            <a:r>
              <a:rPr sz="1805" i="1" spc="34" dirty="0">
                <a:latin typeface="Times New Roman"/>
                <a:cs typeface="Times New Roman"/>
              </a:rPr>
              <a:t>c</a:t>
            </a:r>
            <a:r>
              <a:rPr sz="2181" spc="34" dirty="0">
                <a:latin typeface="Symbol"/>
                <a:cs typeface="Symbol"/>
              </a:rPr>
              <a:t></a:t>
            </a:r>
            <a:r>
              <a:rPr sz="1805" i="1" spc="34" dirty="0">
                <a:latin typeface="Times New Roman"/>
                <a:cs typeface="Times New Roman"/>
              </a:rPr>
              <a:t>x</a:t>
            </a:r>
            <a:r>
              <a:rPr sz="2181" spc="34" dirty="0">
                <a:latin typeface="Symbol"/>
                <a:cs typeface="Symbol"/>
              </a:rPr>
              <a:t></a:t>
            </a:r>
            <a:r>
              <a:rPr sz="1805" spc="34" dirty="0">
                <a:latin typeface="Symbol"/>
                <a:cs typeface="Symbol"/>
              </a:rPr>
              <a:t></a:t>
            </a:r>
            <a:r>
              <a:rPr sz="1805" spc="-150" dirty="0">
                <a:latin typeface="Times New Roman"/>
                <a:cs typeface="Times New Roman"/>
              </a:rPr>
              <a:t> </a:t>
            </a:r>
            <a:r>
              <a:rPr sz="1805" i="1" dirty="0">
                <a:latin typeface="Times New Roman"/>
                <a:cs typeface="Times New Roman"/>
              </a:rPr>
              <a:t>c</a:t>
            </a:r>
            <a:r>
              <a:rPr sz="2181" dirty="0">
                <a:latin typeface="Symbol"/>
                <a:cs typeface="Symbol"/>
              </a:rPr>
              <a:t></a:t>
            </a:r>
            <a:r>
              <a:rPr sz="1805" i="1" dirty="0">
                <a:latin typeface="Times New Roman"/>
                <a:cs typeface="Times New Roman"/>
              </a:rPr>
              <a:t>y</a:t>
            </a:r>
            <a:r>
              <a:rPr sz="2181" dirty="0">
                <a:latin typeface="Symbol"/>
                <a:cs typeface="Symbol"/>
              </a:rPr>
              <a:t></a:t>
            </a:r>
            <a:endParaRPr sz="2181">
              <a:latin typeface="Symbol"/>
              <a:cs typeface="Symbol"/>
            </a:endParaRPr>
          </a:p>
        </p:txBody>
      </p:sp>
      <p:sp>
        <p:nvSpPr>
          <p:cNvPr id="41" name="object 41"/>
          <p:cNvSpPr/>
          <p:nvPr/>
        </p:nvSpPr>
        <p:spPr>
          <a:xfrm>
            <a:off x="5040215" y="4049659"/>
            <a:ext cx="28655" cy="248817"/>
          </a:xfrm>
          <a:custGeom>
            <a:avLst/>
            <a:gdLst/>
            <a:ahLst/>
            <a:cxnLst/>
            <a:rect l="l" t="t" r="r" b="b"/>
            <a:pathLst>
              <a:path w="38100" h="330835">
                <a:moveTo>
                  <a:pt x="38100" y="0"/>
                </a:moveTo>
                <a:lnTo>
                  <a:pt x="38100" y="330707"/>
                </a:lnTo>
              </a:path>
              <a:path w="38100" h="330835">
                <a:moveTo>
                  <a:pt x="0" y="0"/>
                </a:moveTo>
                <a:lnTo>
                  <a:pt x="0" y="330707"/>
                </a:lnTo>
              </a:path>
            </a:pathLst>
          </a:custGeom>
          <a:ln w="12700">
            <a:solidFill>
              <a:srgbClr val="000000"/>
            </a:solidFill>
          </a:ln>
        </p:spPr>
        <p:txBody>
          <a:bodyPr wrap="square" lIns="0" tIns="0" rIns="0" bIns="0" rtlCol="0"/>
          <a:lstStyle/>
          <a:p>
            <a:endParaRPr sz="1354"/>
          </a:p>
        </p:txBody>
      </p:sp>
      <p:sp>
        <p:nvSpPr>
          <p:cNvPr id="42" name="object 42"/>
          <p:cNvSpPr/>
          <p:nvPr/>
        </p:nvSpPr>
        <p:spPr>
          <a:xfrm>
            <a:off x="6033384" y="4049659"/>
            <a:ext cx="28655" cy="248817"/>
          </a:xfrm>
          <a:custGeom>
            <a:avLst/>
            <a:gdLst/>
            <a:ahLst/>
            <a:cxnLst/>
            <a:rect l="l" t="t" r="r" b="b"/>
            <a:pathLst>
              <a:path w="38100" h="330835">
                <a:moveTo>
                  <a:pt x="38100" y="0"/>
                </a:moveTo>
                <a:lnTo>
                  <a:pt x="38100" y="330707"/>
                </a:lnTo>
              </a:path>
              <a:path w="38100" h="330835">
                <a:moveTo>
                  <a:pt x="0" y="0"/>
                </a:moveTo>
                <a:lnTo>
                  <a:pt x="0" y="330707"/>
                </a:lnTo>
              </a:path>
            </a:pathLst>
          </a:custGeom>
          <a:ln w="12700">
            <a:solidFill>
              <a:srgbClr val="000000"/>
            </a:solidFill>
          </a:ln>
        </p:spPr>
        <p:txBody>
          <a:bodyPr wrap="square" lIns="0" tIns="0" rIns="0" bIns="0" rtlCol="0"/>
          <a:lstStyle/>
          <a:p>
            <a:endParaRPr sz="1354"/>
          </a:p>
        </p:txBody>
      </p:sp>
      <p:sp>
        <p:nvSpPr>
          <p:cNvPr id="43" name="object 43"/>
          <p:cNvSpPr txBox="1"/>
          <p:nvPr/>
        </p:nvSpPr>
        <p:spPr>
          <a:xfrm>
            <a:off x="4734376" y="3849519"/>
            <a:ext cx="360093" cy="518887"/>
          </a:xfrm>
          <a:prstGeom prst="rect">
            <a:avLst/>
          </a:prstGeom>
        </p:spPr>
        <p:txBody>
          <a:bodyPr vert="horz" wrap="square" lIns="0" tIns="9552" rIns="0" bIns="0" rtlCol="0">
            <a:spAutoFit/>
          </a:bodyPr>
          <a:lstStyle/>
          <a:p>
            <a:pPr marL="9552">
              <a:spcBef>
                <a:spcPts val="75"/>
              </a:spcBef>
              <a:tabLst>
                <a:tab pos="209659" algn="l"/>
              </a:tabLst>
            </a:pPr>
            <a:r>
              <a:rPr sz="1053" dirty="0">
                <a:latin typeface="Times New Roman"/>
                <a:cs typeface="Times New Roman"/>
              </a:rPr>
              <a:t>2	</a:t>
            </a:r>
            <a:r>
              <a:rPr sz="3309" dirty="0">
                <a:latin typeface="Symbol"/>
                <a:cs typeface="Symbol"/>
              </a:rPr>
              <a:t></a:t>
            </a:r>
            <a:endParaRPr sz="3309">
              <a:latin typeface="Symbol"/>
              <a:cs typeface="Symbol"/>
            </a:endParaRPr>
          </a:p>
        </p:txBody>
      </p:sp>
      <p:sp>
        <p:nvSpPr>
          <p:cNvPr id="44" name="object 44"/>
          <p:cNvSpPr txBox="1"/>
          <p:nvPr/>
        </p:nvSpPr>
        <p:spPr>
          <a:xfrm>
            <a:off x="2547266" y="3954436"/>
            <a:ext cx="1929409" cy="345250"/>
          </a:xfrm>
          <a:prstGeom prst="rect">
            <a:avLst/>
          </a:prstGeom>
        </p:spPr>
        <p:txBody>
          <a:bodyPr vert="horz" wrap="square" lIns="0" tIns="9552" rIns="0" bIns="0" rtlCol="0">
            <a:spAutoFit/>
          </a:bodyPr>
          <a:lstStyle/>
          <a:p>
            <a:pPr marL="28655">
              <a:spcBef>
                <a:spcPts val="75"/>
              </a:spcBef>
              <a:tabLst>
                <a:tab pos="1785685" algn="l"/>
              </a:tabLst>
            </a:pPr>
            <a:r>
              <a:rPr sz="1805" i="1" dirty="0">
                <a:latin typeface="Times New Roman"/>
                <a:cs typeface="Times New Roman"/>
              </a:rPr>
              <a:t>aff </a:t>
            </a:r>
            <a:r>
              <a:rPr sz="2181" spc="-11" dirty="0">
                <a:latin typeface="Symbol"/>
                <a:cs typeface="Symbol"/>
              </a:rPr>
              <a:t></a:t>
            </a:r>
            <a:r>
              <a:rPr sz="1805" i="1" spc="-11" dirty="0">
                <a:latin typeface="Times New Roman"/>
                <a:cs typeface="Times New Roman"/>
              </a:rPr>
              <a:t>x</a:t>
            </a:r>
            <a:r>
              <a:rPr sz="1805" spc="-11" dirty="0">
                <a:latin typeface="Times New Roman"/>
                <a:cs typeface="Times New Roman"/>
              </a:rPr>
              <a:t>,</a:t>
            </a:r>
            <a:r>
              <a:rPr sz="1805" spc="-326" dirty="0">
                <a:latin typeface="Times New Roman"/>
                <a:cs typeface="Times New Roman"/>
              </a:rPr>
              <a:t> </a:t>
            </a:r>
            <a:r>
              <a:rPr sz="1805" i="1" spc="64" dirty="0">
                <a:latin typeface="Times New Roman"/>
                <a:cs typeface="Times New Roman"/>
              </a:rPr>
              <a:t>y</a:t>
            </a:r>
            <a:r>
              <a:rPr sz="2181" spc="64" dirty="0">
                <a:latin typeface="Symbol"/>
                <a:cs typeface="Symbol"/>
              </a:rPr>
              <a:t></a:t>
            </a:r>
            <a:r>
              <a:rPr sz="1805" spc="64" dirty="0">
                <a:latin typeface="Symbol"/>
                <a:cs typeface="Symbol"/>
              </a:rPr>
              <a:t></a:t>
            </a:r>
            <a:r>
              <a:rPr sz="1805" spc="-11" dirty="0">
                <a:latin typeface="Times New Roman"/>
                <a:cs typeface="Times New Roman"/>
              </a:rPr>
              <a:t> </a:t>
            </a:r>
            <a:r>
              <a:rPr sz="1805" spc="23" dirty="0">
                <a:latin typeface="Times New Roman"/>
                <a:cs typeface="Times New Roman"/>
              </a:rPr>
              <a:t>exp</a:t>
            </a:r>
            <a:r>
              <a:rPr sz="2708" spc="33" baseline="32407" dirty="0">
                <a:latin typeface="Symbol"/>
                <a:cs typeface="Symbol"/>
              </a:rPr>
              <a:t>⎧</a:t>
            </a:r>
            <a:r>
              <a:rPr sz="1805" spc="23" dirty="0">
                <a:latin typeface="Symbol"/>
                <a:cs typeface="Symbol"/>
              </a:rPr>
              <a:t></a:t>
            </a:r>
            <a:r>
              <a:rPr sz="2708" spc="33" baseline="30092" dirty="0">
                <a:latin typeface="Symbol"/>
                <a:cs typeface="Symbol"/>
              </a:rPr>
              <a:t>⎛</a:t>
            </a:r>
            <a:r>
              <a:rPr sz="2708" spc="33" baseline="30092" dirty="0">
                <a:latin typeface="Times New Roman"/>
                <a:cs typeface="Times New Roman"/>
              </a:rPr>
              <a:t>	</a:t>
            </a:r>
            <a:r>
              <a:rPr sz="2708" baseline="16203" dirty="0">
                <a:latin typeface="Times New Roman"/>
                <a:cs typeface="Times New Roman"/>
              </a:rPr>
              <a:t>1</a:t>
            </a:r>
            <a:endParaRPr sz="2708" baseline="16203">
              <a:latin typeface="Times New Roman"/>
              <a:cs typeface="Times New Roman"/>
            </a:endParaRPr>
          </a:p>
        </p:txBody>
      </p:sp>
      <p:sp>
        <p:nvSpPr>
          <p:cNvPr id="45" name="object 45"/>
          <p:cNvSpPr txBox="1"/>
          <p:nvPr/>
        </p:nvSpPr>
        <p:spPr>
          <a:xfrm>
            <a:off x="3855643" y="4030869"/>
            <a:ext cx="393523" cy="843015"/>
          </a:xfrm>
          <a:prstGeom prst="rect">
            <a:avLst/>
          </a:prstGeom>
        </p:spPr>
        <p:txBody>
          <a:bodyPr vert="horz" wrap="square" lIns="0" tIns="9552" rIns="0" bIns="0" rtlCol="0">
            <a:spAutoFit/>
          </a:bodyPr>
          <a:lstStyle/>
          <a:p>
            <a:pPr marL="28655">
              <a:spcBef>
                <a:spcPts val="75"/>
              </a:spcBef>
              <a:tabLst>
                <a:tab pos="276521" algn="l"/>
              </a:tabLst>
            </a:pPr>
            <a:r>
              <a:rPr sz="1805" spc="90" dirty="0">
                <a:latin typeface="Symbol"/>
                <a:cs typeface="Symbol"/>
              </a:rPr>
              <a:t>⎨</a:t>
            </a:r>
            <a:r>
              <a:rPr sz="1805" spc="90" dirty="0">
                <a:latin typeface="Times New Roman"/>
                <a:cs typeface="Times New Roman"/>
              </a:rPr>
              <a:t>	</a:t>
            </a:r>
            <a:r>
              <a:rPr sz="2708" spc="-163" baseline="-25462" dirty="0">
                <a:latin typeface="Symbol"/>
                <a:cs typeface="Symbol"/>
              </a:rPr>
              <a:t>⎝</a:t>
            </a:r>
            <a:endParaRPr sz="2708" baseline="-25462">
              <a:latin typeface="Symbol"/>
              <a:cs typeface="Symbol"/>
            </a:endParaRPr>
          </a:p>
        </p:txBody>
      </p:sp>
      <p:sp>
        <p:nvSpPr>
          <p:cNvPr id="46" name="object 46"/>
          <p:cNvSpPr txBox="1"/>
          <p:nvPr/>
        </p:nvSpPr>
        <p:spPr>
          <a:xfrm>
            <a:off x="6167106" y="3849513"/>
            <a:ext cx="149959" cy="518887"/>
          </a:xfrm>
          <a:prstGeom prst="rect">
            <a:avLst/>
          </a:prstGeom>
        </p:spPr>
        <p:txBody>
          <a:bodyPr vert="horz" wrap="square" lIns="0" tIns="9552" rIns="0" bIns="0" rtlCol="0">
            <a:spAutoFit/>
          </a:bodyPr>
          <a:lstStyle/>
          <a:p>
            <a:pPr marL="9552">
              <a:spcBef>
                <a:spcPts val="75"/>
              </a:spcBef>
            </a:pPr>
            <a:r>
              <a:rPr sz="3309" spc="-429" dirty="0">
                <a:latin typeface="Symbol"/>
                <a:cs typeface="Symbol"/>
              </a:rPr>
              <a:t></a:t>
            </a:r>
            <a:endParaRPr sz="3309">
              <a:latin typeface="Symbol"/>
              <a:cs typeface="Symbol"/>
            </a:endParaRPr>
          </a:p>
        </p:txBody>
      </p:sp>
      <p:sp>
        <p:nvSpPr>
          <p:cNvPr id="47" name="object 47"/>
          <p:cNvSpPr txBox="1"/>
          <p:nvPr/>
        </p:nvSpPr>
        <p:spPr>
          <a:xfrm>
            <a:off x="6071399" y="3868106"/>
            <a:ext cx="314245" cy="611477"/>
          </a:xfrm>
          <a:prstGeom prst="rect">
            <a:avLst/>
          </a:prstGeom>
        </p:spPr>
        <p:txBody>
          <a:bodyPr vert="horz" wrap="square" lIns="0" tIns="9552" rIns="0" bIns="0" rtlCol="0">
            <a:spAutoFit/>
          </a:bodyPr>
          <a:lstStyle/>
          <a:p>
            <a:pPr marL="9552">
              <a:spcBef>
                <a:spcPts val="75"/>
              </a:spcBef>
              <a:tabLst>
                <a:tab pos="191033" algn="l"/>
              </a:tabLst>
            </a:pPr>
            <a:r>
              <a:rPr sz="1053" dirty="0">
                <a:latin typeface="Times New Roman"/>
                <a:cs typeface="Times New Roman"/>
              </a:rPr>
              <a:t>2	</a:t>
            </a:r>
            <a:r>
              <a:rPr sz="1805" spc="90" dirty="0">
                <a:latin typeface="Symbol"/>
                <a:cs typeface="Symbol"/>
              </a:rPr>
              <a:t>⎫</a:t>
            </a:r>
            <a:endParaRPr sz="1805">
              <a:latin typeface="Symbol"/>
              <a:cs typeface="Symbol"/>
            </a:endParaRPr>
          </a:p>
        </p:txBody>
      </p:sp>
      <p:sp>
        <p:nvSpPr>
          <p:cNvPr id="48" name="object 48"/>
          <p:cNvSpPr txBox="1"/>
          <p:nvPr/>
        </p:nvSpPr>
        <p:spPr>
          <a:xfrm>
            <a:off x="3874747" y="4193061"/>
            <a:ext cx="132766" cy="287414"/>
          </a:xfrm>
          <a:prstGeom prst="rect">
            <a:avLst/>
          </a:prstGeom>
        </p:spPr>
        <p:txBody>
          <a:bodyPr vert="horz" wrap="square" lIns="0" tIns="9552" rIns="0" bIns="0" rtlCol="0">
            <a:spAutoFit/>
          </a:bodyPr>
          <a:lstStyle/>
          <a:p>
            <a:pPr marL="9552">
              <a:spcBef>
                <a:spcPts val="75"/>
              </a:spcBef>
            </a:pPr>
            <a:r>
              <a:rPr sz="1805" spc="90" dirty="0">
                <a:latin typeface="Symbol"/>
                <a:cs typeface="Symbol"/>
              </a:rPr>
              <a:t>⎩</a:t>
            </a:r>
            <a:endParaRPr sz="1805">
              <a:latin typeface="Symbol"/>
              <a:cs typeface="Symbol"/>
            </a:endParaRPr>
          </a:p>
        </p:txBody>
      </p:sp>
      <p:sp>
        <p:nvSpPr>
          <p:cNvPr id="49" name="object 49"/>
          <p:cNvSpPr txBox="1"/>
          <p:nvPr/>
        </p:nvSpPr>
        <p:spPr>
          <a:xfrm>
            <a:off x="6253070" y="4030864"/>
            <a:ext cx="132766" cy="287414"/>
          </a:xfrm>
          <a:prstGeom prst="rect">
            <a:avLst/>
          </a:prstGeom>
        </p:spPr>
        <p:txBody>
          <a:bodyPr vert="horz" wrap="square" lIns="0" tIns="9552" rIns="0" bIns="0" rtlCol="0">
            <a:spAutoFit/>
          </a:bodyPr>
          <a:lstStyle/>
          <a:p>
            <a:pPr marL="9552">
              <a:spcBef>
                <a:spcPts val="75"/>
              </a:spcBef>
            </a:pPr>
            <a:r>
              <a:rPr sz="1805" spc="90" dirty="0">
                <a:latin typeface="Symbol"/>
                <a:cs typeface="Symbol"/>
              </a:rPr>
              <a:t>⎬</a:t>
            </a:r>
            <a:endParaRPr sz="1805">
              <a:latin typeface="Symbol"/>
              <a:cs typeface="Symbol"/>
            </a:endParaRPr>
          </a:p>
        </p:txBody>
      </p:sp>
      <p:sp>
        <p:nvSpPr>
          <p:cNvPr id="50" name="object 50"/>
          <p:cNvSpPr txBox="1"/>
          <p:nvPr/>
        </p:nvSpPr>
        <p:spPr>
          <a:xfrm>
            <a:off x="6253070" y="4193049"/>
            <a:ext cx="132766" cy="287414"/>
          </a:xfrm>
          <a:prstGeom prst="rect">
            <a:avLst/>
          </a:prstGeom>
        </p:spPr>
        <p:txBody>
          <a:bodyPr vert="horz" wrap="square" lIns="0" tIns="9552" rIns="0" bIns="0" rtlCol="0">
            <a:spAutoFit/>
          </a:bodyPr>
          <a:lstStyle/>
          <a:p>
            <a:pPr marL="9552">
              <a:spcBef>
                <a:spcPts val="75"/>
              </a:spcBef>
            </a:pPr>
            <a:r>
              <a:rPr sz="1805" spc="90" dirty="0">
                <a:latin typeface="Symbol"/>
                <a:cs typeface="Symbol"/>
              </a:rPr>
              <a:t>⎭</a:t>
            </a:r>
            <a:endParaRPr sz="1805">
              <a:latin typeface="Symbol"/>
              <a:cs typeface="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05127" y="2157983"/>
            <a:ext cx="3110484" cy="3108960"/>
          </a:xfrm>
          <a:prstGeom prst="rect">
            <a:avLst/>
          </a:prstGeom>
        </p:spPr>
      </p:pic>
      <p:pic>
        <p:nvPicPr>
          <p:cNvPr id="3" name="object 3"/>
          <p:cNvPicPr/>
          <p:nvPr/>
        </p:nvPicPr>
        <p:blipFill>
          <a:blip r:embed="rId3" cstate="print"/>
          <a:stretch>
            <a:fillRect/>
          </a:stretch>
        </p:blipFill>
        <p:spPr>
          <a:xfrm>
            <a:off x="4587240" y="2157983"/>
            <a:ext cx="3151632" cy="3108960"/>
          </a:xfrm>
          <a:prstGeom prst="rect">
            <a:avLst/>
          </a:prstGeom>
        </p:spPr>
      </p:pic>
      <p:sp>
        <p:nvSpPr>
          <p:cNvPr id="4" name="object 4"/>
          <p:cNvSpPr txBox="1"/>
          <p:nvPr/>
        </p:nvSpPr>
        <p:spPr>
          <a:xfrm>
            <a:off x="2431160" y="5295138"/>
            <a:ext cx="4330065" cy="589280"/>
          </a:xfrm>
          <a:prstGeom prst="rect">
            <a:avLst/>
          </a:prstGeom>
        </p:spPr>
        <p:txBody>
          <a:bodyPr vert="horz" wrap="square" lIns="0" tIns="13335" rIns="0" bIns="0" rtlCol="0">
            <a:spAutoFit/>
          </a:bodyPr>
          <a:lstStyle/>
          <a:p>
            <a:pPr algn="ctr">
              <a:lnSpc>
                <a:spcPct val="100000"/>
              </a:lnSpc>
              <a:spcBef>
                <a:spcPts val="105"/>
              </a:spcBef>
              <a:tabLst>
                <a:tab pos="3515360" algn="l"/>
              </a:tabLst>
            </a:pPr>
            <a:r>
              <a:rPr sz="2025" spc="-15" baseline="4115" dirty="0">
                <a:latin typeface="Calibri"/>
                <a:cs typeface="Calibri"/>
              </a:rPr>
              <a:t>Regular</a:t>
            </a:r>
            <a:r>
              <a:rPr sz="2025" spc="22" baseline="4115" dirty="0">
                <a:latin typeface="Calibri"/>
                <a:cs typeface="Calibri"/>
              </a:rPr>
              <a:t> </a:t>
            </a:r>
            <a:r>
              <a:rPr sz="2025" spc="-7" baseline="4115" dirty="0">
                <a:latin typeface="Calibri"/>
                <a:cs typeface="Calibri"/>
              </a:rPr>
              <a:t>View	</a:t>
            </a:r>
            <a:r>
              <a:rPr sz="1350" spc="-5" dirty="0">
                <a:latin typeface="Calibri"/>
                <a:cs typeface="Calibri"/>
              </a:rPr>
              <a:t>Aerial</a:t>
            </a:r>
            <a:r>
              <a:rPr sz="1350" spc="-35" dirty="0">
                <a:latin typeface="Calibri"/>
                <a:cs typeface="Calibri"/>
              </a:rPr>
              <a:t> </a:t>
            </a:r>
            <a:r>
              <a:rPr sz="1350" spc="-5" dirty="0">
                <a:latin typeface="Calibri"/>
                <a:cs typeface="Calibri"/>
              </a:rPr>
              <a:t>View</a:t>
            </a:r>
            <a:endParaRPr sz="1350">
              <a:latin typeface="Calibri"/>
              <a:cs typeface="Calibri"/>
            </a:endParaRPr>
          </a:p>
          <a:p>
            <a:pPr marL="20320" algn="ctr">
              <a:lnSpc>
                <a:spcPct val="100000"/>
              </a:lnSpc>
              <a:spcBef>
                <a:spcPts val="1190"/>
              </a:spcBef>
            </a:pPr>
            <a:r>
              <a:rPr sz="1350" spc="-10" dirty="0">
                <a:latin typeface="Calibri"/>
                <a:cs typeface="Calibri"/>
              </a:rPr>
              <a:t>Difference</a:t>
            </a:r>
            <a:r>
              <a:rPr sz="1350" spc="-5" dirty="0">
                <a:latin typeface="Calibri"/>
                <a:cs typeface="Calibri"/>
              </a:rPr>
              <a:t> between</a:t>
            </a:r>
            <a:r>
              <a:rPr sz="1350" spc="-15" dirty="0">
                <a:latin typeface="Calibri"/>
                <a:cs typeface="Calibri"/>
              </a:rPr>
              <a:t> </a:t>
            </a:r>
            <a:r>
              <a:rPr sz="1350" spc="-5" dirty="0">
                <a:latin typeface="Calibri"/>
                <a:cs typeface="Calibri"/>
              </a:rPr>
              <a:t>regular</a:t>
            </a:r>
            <a:r>
              <a:rPr sz="1350" dirty="0">
                <a:latin typeface="Calibri"/>
                <a:cs typeface="Calibri"/>
              </a:rPr>
              <a:t> and</a:t>
            </a:r>
            <a:r>
              <a:rPr sz="1350" spc="-5" dirty="0">
                <a:latin typeface="Calibri"/>
                <a:cs typeface="Calibri"/>
              </a:rPr>
              <a:t> </a:t>
            </a:r>
            <a:r>
              <a:rPr sz="1350" dirty="0">
                <a:latin typeface="Calibri"/>
                <a:cs typeface="Calibri"/>
              </a:rPr>
              <a:t>aerial </a:t>
            </a:r>
            <a:r>
              <a:rPr sz="1350" spc="-5" dirty="0">
                <a:latin typeface="Calibri"/>
                <a:cs typeface="Calibri"/>
              </a:rPr>
              <a:t>view</a:t>
            </a:r>
            <a:endParaRPr sz="1350">
              <a:latin typeface="Calibri"/>
              <a:cs typeface="Calibri"/>
            </a:endParaRPr>
          </a:p>
        </p:txBody>
      </p:sp>
      <p:sp>
        <p:nvSpPr>
          <p:cNvPr id="5" name="object 5"/>
          <p:cNvSpPr txBox="1">
            <a:spLocks noGrp="1"/>
          </p:cNvSpPr>
          <p:nvPr>
            <p:ph type="title"/>
          </p:nvPr>
        </p:nvSpPr>
        <p:spPr>
          <a:xfrm>
            <a:off x="256743" y="1313129"/>
            <a:ext cx="293116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Regular</a:t>
            </a:r>
            <a:r>
              <a:rPr sz="2400" spc="-75" dirty="0">
                <a:latin typeface="Times New Roman"/>
                <a:cs typeface="Times New Roman"/>
              </a:rPr>
              <a:t> </a:t>
            </a:r>
            <a:r>
              <a:rPr sz="2400" dirty="0">
                <a:latin typeface="Times New Roman"/>
                <a:cs typeface="Times New Roman"/>
              </a:rPr>
              <a:t>Vs</a:t>
            </a:r>
            <a:r>
              <a:rPr sz="2400" spc="-140" dirty="0">
                <a:latin typeface="Times New Roman"/>
                <a:cs typeface="Times New Roman"/>
              </a:rPr>
              <a:t> </a:t>
            </a:r>
            <a:r>
              <a:rPr sz="2400" dirty="0">
                <a:latin typeface="Times New Roman"/>
                <a:cs typeface="Times New Roman"/>
              </a:rPr>
              <a:t>Aerial</a:t>
            </a:r>
            <a:r>
              <a:rPr sz="2400" spc="-85" dirty="0">
                <a:latin typeface="Times New Roman"/>
                <a:cs typeface="Times New Roman"/>
              </a:rPr>
              <a:t> </a:t>
            </a:r>
            <a:r>
              <a:rPr sz="2400" spc="-40" dirty="0">
                <a:latin typeface="Times New Roman"/>
                <a:cs typeface="Times New Roman"/>
              </a:rPr>
              <a:t>View</a:t>
            </a:r>
            <a:endParaRPr sz="2400">
              <a:latin typeface="Times New Roman"/>
              <a:cs typeface="Times New Roman"/>
            </a:endParaRPr>
          </a:p>
        </p:txBody>
      </p:sp>
      <p:sp>
        <p:nvSpPr>
          <p:cNvPr id="7" name="Date Placeholder 6"/>
          <p:cNvSpPr>
            <a:spLocks noGrp="1"/>
          </p:cNvSpPr>
          <p:nvPr>
            <p:ph type="dt" sz="half" idx="6"/>
          </p:nvPr>
        </p:nvSpPr>
        <p:spPr/>
        <p:txBody>
          <a:bodyPr/>
          <a:lstStyle/>
          <a:p>
            <a:fld id="{37E12DBD-3CC7-4B77-8390-CD5663A3F24E}" type="datetime1">
              <a:rPr lang="en-US" smtClean="0"/>
              <a:t>6/26/2024</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9" name="Picture 8">
            <a:extLst>
              <a:ext uri="{FF2B5EF4-FFF2-40B4-BE49-F238E27FC236}">
                <a16:creationId xmlns:a16="http://schemas.microsoft.com/office/drawing/2014/main" id="{65AAD7E0-B9A5-561E-E699-6EFC94B35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3" y="0"/>
            <a:ext cx="1219200" cy="761187"/>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0715"/>
            <a:ext cx="9144000" cy="747826"/>
          </a:xfrm>
          <a:prstGeom prst="rect">
            <a:avLst/>
          </a:prstGeom>
        </p:spPr>
        <p:txBody>
          <a:bodyPr vert="horz" wrap="square" lIns="0" tIns="9074" rIns="0" bIns="0" rtlCol="0">
            <a:spAutoFit/>
          </a:bodyPr>
          <a:lstStyle/>
          <a:p>
            <a:pPr marL="9552">
              <a:spcBef>
                <a:spcPts val="71"/>
              </a:spcBef>
            </a:pPr>
            <a:r>
              <a:rPr spc="-4" dirty="0"/>
              <a:t>Eigenvectors and affinity</a:t>
            </a:r>
            <a:r>
              <a:rPr spc="15" dirty="0"/>
              <a:t> </a:t>
            </a:r>
            <a:r>
              <a:rPr spc="-4" dirty="0"/>
              <a:t>clusters</a:t>
            </a:r>
          </a:p>
        </p:txBody>
      </p:sp>
      <p:sp>
        <p:nvSpPr>
          <p:cNvPr id="3" name="object 3"/>
          <p:cNvSpPr txBox="1"/>
          <p:nvPr/>
        </p:nvSpPr>
        <p:spPr>
          <a:xfrm>
            <a:off x="1661266" y="1096060"/>
            <a:ext cx="2851132" cy="3727586"/>
          </a:xfrm>
          <a:prstGeom prst="rect">
            <a:avLst/>
          </a:prstGeom>
        </p:spPr>
        <p:txBody>
          <a:bodyPr vert="horz" wrap="square" lIns="0" tIns="9552" rIns="0" bIns="0" rtlCol="0">
            <a:spAutoFit/>
          </a:bodyPr>
          <a:lstStyle/>
          <a:p>
            <a:pPr marL="314728" marR="181959" indent="-257895">
              <a:spcBef>
                <a:spcPts val="75"/>
              </a:spcBef>
              <a:buChar char="•"/>
              <a:tabLst>
                <a:tab pos="314728" algn="l"/>
                <a:tab pos="315205" algn="l"/>
                <a:tab pos="1733628" algn="l"/>
              </a:tabLst>
            </a:pPr>
            <a:r>
              <a:rPr sz="1805" spc="-4" dirty="0">
                <a:latin typeface="Times New Roman"/>
                <a:cs typeface="Times New Roman"/>
              </a:rPr>
              <a:t>Simplest idea:	we want</a:t>
            </a:r>
            <a:r>
              <a:rPr sz="1805" spc="-64" dirty="0">
                <a:latin typeface="Times New Roman"/>
                <a:cs typeface="Times New Roman"/>
              </a:rPr>
              <a:t> </a:t>
            </a:r>
            <a:r>
              <a:rPr sz="1805" spc="-4" dirty="0">
                <a:latin typeface="Times New Roman"/>
                <a:cs typeface="Times New Roman"/>
              </a:rPr>
              <a:t>a  vector a giving the  association between </a:t>
            </a:r>
            <a:r>
              <a:rPr sz="1805" spc="-8" dirty="0">
                <a:latin typeface="Times New Roman"/>
                <a:cs typeface="Times New Roman"/>
              </a:rPr>
              <a:t>each  </a:t>
            </a:r>
            <a:r>
              <a:rPr sz="1805" spc="-4" dirty="0">
                <a:latin typeface="Times New Roman"/>
                <a:cs typeface="Times New Roman"/>
              </a:rPr>
              <a:t>element and a</a:t>
            </a:r>
            <a:r>
              <a:rPr sz="1805" spc="-23" dirty="0">
                <a:latin typeface="Times New Roman"/>
                <a:cs typeface="Times New Roman"/>
              </a:rPr>
              <a:t> </a:t>
            </a:r>
            <a:r>
              <a:rPr sz="1805" spc="-4" dirty="0">
                <a:latin typeface="Times New Roman"/>
                <a:cs typeface="Times New Roman"/>
              </a:rPr>
              <a:t>cluster</a:t>
            </a:r>
            <a:endParaRPr sz="1805" dirty="0">
              <a:latin typeface="Times New Roman"/>
              <a:cs typeface="Times New Roman"/>
            </a:endParaRPr>
          </a:p>
          <a:p>
            <a:pPr marL="314728" marR="61131" indent="-257895">
              <a:spcBef>
                <a:spcPts val="414"/>
              </a:spcBef>
              <a:buChar char="•"/>
              <a:tabLst>
                <a:tab pos="314728" algn="l"/>
                <a:tab pos="315205" algn="l"/>
              </a:tabLst>
            </a:pPr>
            <a:r>
              <a:rPr sz="1805" spc="-4" dirty="0">
                <a:latin typeface="Times New Roman"/>
                <a:cs typeface="Times New Roman"/>
              </a:rPr>
              <a:t>We want elements within  this cluster to, on the  whole, have strong affinity  with one</a:t>
            </a:r>
            <a:r>
              <a:rPr sz="1805" spc="-11" dirty="0">
                <a:latin typeface="Times New Roman"/>
                <a:cs typeface="Times New Roman"/>
              </a:rPr>
              <a:t> </a:t>
            </a:r>
            <a:r>
              <a:rPr sz="1805" spc="-4" dirty="0">
                <a:latin typeface="Times New Roman"/>
                <a:cs typeface="Times New Roman"/>
              </a:rPr>
              <a:t>another</a:t>
            </a:r>
            <a:endParaRPr sz="1805" dirty="0">
              <a:latin typeface="Times New Roman"/>
              <a:cs typeface="Times New Roman"/>
            </a:endParaRPr>
          </a:p>
          <a:p>
            <a:pPr marL="314728" indent="-258373">
              <a:spcBef>
                <a:spcPts val="421"/>
              </a:spcBef>
              <a:buChar char="•"/>
              <a:tabLst>
                <a:tab pos="314728" algn="l"/>
                <a:tab pos="315205" algn="l"/>
              </a:tabLst>
            </a:pPr>
            <a:r>
              <a:rPr sz="1805" spc="-4" dirty="0">
                <a:latin typeface="Times New Roman"/>
                <a:cs typeface="Times New Roman"/>
              </a:rPr>
              <a:t>We could</a:t>
            </a:r>
            <a:r>
              <a:rPr sz="1805" spc="-15" dirty="0">
                <a:latin typeface="Times New Roman"/>
                <a:cs typeface="Times New Roman"/>
              </a:rPr>
              <a:t> </a:t>
            </a:r>
            <a:r>
              <a:rPr sz="1805" spc="-4" dirty="0">
                <a:latin typeface="Times New Roman"/>
                <a:cs typeface="Times New Roman"/>
              </a:rPr>
              <a:t>maximize</a:t>
            </a:r>
            <a:endParaRPr sz="1805" dirty="0">
              <a:latin typeface="Times New Roman"/>
              <a:cs typeface="Times New Roman"/>
            </a:endParaRPr>
          </a:p>
          <a:p>
            <a:pPr marL="1258433">
              <a:spcBef>
                <a:spcPts val="594"/>
              </a:spcBef>
            </a:pPr>
            <a:r>
              <a:rPr sz="1805" i="1" spc="34" dirty="0">
                <a:latin typeface="Times New Roman"/>
                <a:cs typeface="Times New Roman"/>
              </a:rPr>
              <a:t>a</a:t>
            </a:r>
            <a:r>
              <a:rPr sz="1579" i="1" spc="50" baseline="43650" dirty="0">
                <a:latin typeface="Times New Roman"/>
                <a:cs typeface="Times New Roman"/>
              </a:rPr>
              <a:t>T</a:t>
            </a:r>
            <a:r>
              <a:rPr sz="1579" i="1" spc="-33" baseline="43650" dirty="0">
                <a:latin typeface="Times New Roman"/>
                <a:cs typeface="Times New Roman"/>
              </a:rPr>
              <a:t> </a:t>
            </a:r>
            <a:r>
              <a:rPr sz="1805" i="1" dirty="0">
                <a:latin typeface="Times New Roman"/>
                <a:cs typeface="Times New Roman"/>
              </a:rPr>
              <a:t>Aa</a:t>
            </a:r>
            <a:endParaRPr sz="1805" dirty="0">
              <a:latin typeface="Times New Roman"/>
              <a:cs typeface="Times New Roman"/>
            </a:endParaRPr>
          </a:p>
          <a:p>
            <a:pPr marL="314728" indent="-258373">
              <a:spcBef>
                <a:spcPts val="263"/>
              </a:spcBef>
              <a:buChar char="•"/>
              <a:tabLst>
                <a:tab pos="314728" algn="l"/>
                <a:tab pos="315205" algn="l"/>
              </a:tabLst>
            </a:pPr>
            <a:r>
              <a:rPr sz="1805" spc="-4" dirty="0">
                <a:latin typeface="Times New Roman"/>
                <a:cs typeface="Times New Roman"/>
              </a:rPr>
              <a:t>But need the</a:t>
            </a:r>
            <a:r>
              <a:rPr sz="1805" spc="-23" dirty="0">
                <a:latin typeface="Times New Roman"/>
                <a:cs typeface="Times New Roman"/>
              </a:rPr>
              <a:t> </a:t>
            </a:r>
            <a:r>
              <a:rPr sz="1805" spc="-4" dirty="0">
                <a:latin typeface="Times New Roman"/>
                <a:cs typeface="Times New Roman"/>
              </a:rPr>
              <a:t>constraint</a:t>
            </a:r>
            <a:endParaRPr sz="1805" dirty="0">
              <a:latin typeface="Times New Roman"/>
              <a:cs typeface="Times New Roman"/>
            </a:endParaRPr>
          </a:p>
          <a:p>
            <a:pPr marL="1258433">
              <a:spcBef>
                <a:spcPts val="1270"/>
              </a:spcBef>
            </a:pPr>
            <a:r>
              <a:rPr sz="1805" i="1" spc="34" dirty="0">
                <a:latin typeface="Times New Roman"/>
                <a:cs typeface="Times New Roman"/>
              </a:rPr>
              <a:t>a</a:t>
            </a:r>
            <a:r>
              <a:rPr sz="1579" i="1" spc="50" baseline="43650" dirty="0">
                <a:latin typeface="Times New Roman"/>
                <a:cs typeface="Times New Roman"/>
              </a:rPr>
              <a:t>T</a:t>
            </a:r>
            <a:r>
              <a:rPr sz="1579" i="1" spc="-152" baseline="43650" dirty="0">
                <a:latin typeface="Times New Roman"/>
                <a:cs typeface="Times New Roman"/>
              </a:rPr>
              <a:t> </a:t>
            </a:r>
            <a:r>
              <a:rPr sz="1805" i="1" dirty="0">
                <a:latin typeface="Times New Roman"/>
                <a:cs typeface="Times New Roman"/>
              </a:rPr>
              <a:t>a</a:t>
            </a:r>
            <a:r>
              <a:rPr sz="1805" i="1" spc="-83" dirty="0">
                <a:latin typeface="Times New Roman"/>
                <a:cs typeface="Times New Roman"/>
              </a:rPr>
              <a:t> </a:t>
            </a:r>
            <a:r>
              <a:rPr sz="1805" dirty="0">
                <a:latin typeface="Symbol"/>
                <a:cs typeface="Symbol"/>
              </a:rPr>
              <a:t></a:t>
            </a:r>
            <a:r>
              <a:rPr sz="1805" spc="-162" dirty="0">
                <a:latin typeface="Times New Roman"/>
                <a:cs typeface="Times New Roman"/>
              </a:rPr>
              <a:t> </a:t>
            </a:r>
            <a:r>
              <a:rPr sz="1805" dirty="0">
                <a:latin typeface="Times New Roman"/>
                <a:cs typeface="Times New Roman"/>
              </a:rPr>
              <a:t>1</a:t>
            </a:r>
          </a:p>
        </p:txBody>
      </p:sp>
      <p:sp>
        <p:nvSpPr>
          <p:cNvPr id="4" name="object 4"/>
          <p:cNvSpPr txBox="1"/>
          <p:nvPr/>
        </p:nvSpPr>
        <p:spPr>
          <a:xfrm>
            <a:off x="4689102" y="1096133"/>
            <a:ext cx="2615209" cy="2018144"/>
          </a:xfrm>
          <a:prstGeom prst="rect">
            <a:avLst/>
          </a:prstGeom>
        </p:spPr>
        <p:txBody>
          <a:bodyPr vert="horz" wrap="square" lIns="0" tIns="9552" rIns="0" bIns="0" rtlCol="0">
            <a:spAutoFit/>
          </a:bodyPr>
          <a:lstStyle/>
          <a:p>
            <a:pPr marL="266969" marR="79756" indent="-257895">
              <a:spcBef>
                <a:spcPts val="75"/>
              </a:spcBef>
              <a:buChar char="•"/>
              <a:tabLst>
                <a:tab pos="266969" algn="l"/>
                <a:tab pos="267447" algn="l"/>
              </a:tabLst>
            </a:pPr>
            <a:r>
              <a:rPr sz="2106" spc="-4" dirty="0">
                <a:latin typeface="Times New Roman"/>
                <a:cs typeface="Times New Roman"/>
              </a:rPr>
              <a:t>This is an</a:t>
            </a:r>
            <a:r>
              <a:rPr sz="2106" spc="-68" dirty="0">
                <a:latin typeface="Times New Roman"/>
                <a:cs typeface="Times New Roman"/>
              </a:rPr>
              <a:t> </a:t>
            </a:r>
            <a:r>
              <a:rPr sz="2106" spc="-4" dirty="0">
                <a:latin typeface="Times New Roman"/>
                <a:cs typeface="Times New Roman"/>
              </a:rPr>
              <a:t>eigenvalue  problem (p. 321 of  Forsyth&amp;Ponce)</a:t>
            </a:r>
            <a:endParaRPr sz="2106">
              <a:latin typeface="Times New Roman"/>
              <a:cs typeface="Times New Roman"/>
            </a:endParaRPr>
          </a:p>
          <a:p>
            <a:pPr marL="266969" marR="3821" indent="-257895">
              <a:spcBef>
                <a:spcPts val="515"/>
              </a:spcBef>
              <a:buFont typeface="Times New Roman"/>
              <a:buChar char="•"/>
              <a:tabLst>
                <a:tab pos="334308" algn="l"/>
                <a:tab pos="334785" algn="l"/>
              </a:tabLst>
            </a:pPr>
            <a:r>
              <a:rPr sz="1354" dirty="0"/>
              <a:t>	</a:t>
            </a:r>
            <a:r>
              <a:rPr sz="2106" dirty="0">
                <a:latin typeface="Times New Roman"/>
                <a:cs typeface="Times New Roman"/>
              </a:rPr>
              <a:t>- </a:t>
            </a:r>
            <a:r>
              <a:rPr sz="2106" spc="-4" dirty="0">
                <a:latin typeface="Times New Roman"/>
                <a:cs typeface="Times New Roman"/>
              </a:rPr>
              <a:t>choose the  eigenvector of </a:t>
            </a:r>
            <a:r>
              <a:rPr sz="2106" dirty="0">
                <a:latin typeface="Times New Roman"/>
                <a:cs typeface="Times New Roman"/>
              </a:rPr>
              <a:t>A</a:t>
            </a:r>
            <a:r>
              <a:rPr sz="2106" spc="-60" dirty="0">
                <a:latin typeface="Times New Roman"/>
                <a:cs typeface="Times New Roman"/>
              </a:rPr>
              <a:t> </a:t>
            </a:r>
            <a:r>
              <a:rPr sz="2106" spc="-4" dirty="0">
                <a:latin typeface="Times New Roman"/>
                <a:cs typeface="Times New Roman"/>
              </a:rPr>
              <a:t>with  largest</a:t>
            </a:r>
            <a:r>
              <a:rPr sz="2106" spc="-19" dirty="0">
                <a:latin typeface="Times New Roman"/>
                <a:cs typeface="Times New Roman"/>
              </a:rPr>
              <a:t> </a:t>
            </a:r>
            <a:r>
              <a:rPr sz="2106" spc="-4" dirty="0">
                <a:latin typeface="Times New Roman"/>
                <a:cs typeface="Times New Roman"/>
              </a:rPr>
              <a:t>eigenvalue</a:t>
            </a:r>
            <a:endParaRPr sz="2106">
              <a:latin typeface="Times New Roman"/>
              <a:cs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0"/>
            <a:ext cx="6858000" cy="747826"/>
          </a:xfrm>
          <a:prstGeom prst="rect">
            <a:avLst/>
          </a:prstGeom>
        </p:spPr>
        <p:txBody>
          <a:bodyPr vert="horz" wrap="square" lIns="0" tIns="9074" rIns="0" bIns="0" rtlCol="0">
            <a:spAutoFit/>
          </a:bodyPr>
          <a:lstStyle/>
          <a:p>
            <a:pPr marL="9552">
              <a:spcBef>
                <a:spcPts val="71"/>
              </a:spcBef>
            </a:pPr>
            <a:r>
              <a:rPr spc="-4" dirty="0"/>
              <a:t>Example</a:t>
            </a:r>
            <a:r>
              <a:rPr spc="-23" dirty="0"/>
              <a:t> </a:t>
            </a:r>
            <a:r>
              <a:rPr spc="-4" dirty="0"/>
              <a:t>eigenvector</a:t>
            </a:r>
          </a:p>
        </p:txBody>
      </p:sp>
      <p:sp>
        <p:nvSpPr>
          <p:cNvPr id="3" name="object 3"/>
          <p:cNvSpPr/>
          <p:nvPr/>
        </p:nvSpPr>
        <p:spPr>
          <a:xfrm>
            <a:off x="4820154" y="1365870"/>
            <a:ext cx="3180846" cy="2531346"/>
          </a:xfrm>
          <a:prstGeom prst="rect">
            <a:avLst/>
          </a:prstGeom>
          <a:blipFill>
            <a:blip r:embed="rId2" cstate="print"/>
            <a:stretch>
              <a:fillRect/>
            </a:stretch>
          </a:blipFill>
        </p:spPr>
        <p:txBody>
          <a:bodyPr wrap="square" lIns="0" tIns="0" rIns="0" bIns="0" rtlCol="0"/>
          <a:lstStyle/>
          <a:p>
            <a:endParaRPr sz="1354"/>
          </a:p>
        </p:txBody>
      </p:sp>
      <p:sp>
        <p:nvSpPr>
          <p:cNvPr id="4" name="object 4"/>
          <p:cNvSpPr/>
          <p:nvPr/>
        </p:nvSpPr>
        <p:spPr>
          <a:xfrm>
            <a:off x="1611025" y="3199763"/>
            <a:ext cx="1585554" cy="1614400"/>
          </a:xfrm>
          <a:prstGeom prst="rect">
            <a:avLst/>
          </a:prstGeom>
          <a:blipFill>
            <a:blip r:embed="rId3" cstate="print"/>
            <a:stretch>
              <a:fillRect/>
            </a:stretch>
          </a:blipFill>
        </p:spPr>
        <p:txBody>
          <a:bodyPr wrap="square" lIns="0" tIns="0" rIns="0" bIns="0" rtlCol="0"/>
          <a:lstStyle/>
          <a:p>
            <a:endParaRPr sz="1354"/>
          </a:p>
        </p:txBody>
      </p:sp>
      <p:sp>
        <p:nvSpPr>
          <p:cNvPr id="5" name="object 5"/>
          <p:cNvSpPr/>
          <p:nvPr/>
        </p:nvSpPr>
        <p:spPr>
          <a:xfrm>
            <a:off x="1248067" y="1079322"/>
            <a:ext cx="2474037" cy="1986910"/>
          </a:xfrm>
          <a:prstGeom prst="rect">
            <a:avLst/>
          </a:prstGeom>
          <a:blipFill>
            <a:blip r:embed="rId4" cstate="print"/>
            <a:stretch>
              <a:fillRect/>
            </a:stretch>
          </a:blipFill>
        </p:spPr>
        <p:txBody>
          <a:bodyPr wrap="square" lIns="0" tIns="0" rIns="0" bIns="0" rtlCol="0"/>
          <a:lstStyle/>
          <a:p>
            <a:endParaRPr sz="1354"/>
          </a:p>
        </p:txBody>
      </p:sp>
      <p:sp>
        <p:nvSpPr>
          <p:cNvPr id="6" name="object 6"/>
          <p:cNvSpPr txBox="1"/>
          <p:nvPr/>
        </p:nvSpPr>
        <p:spPr>
          <a:xfrm>
            <a:off x="3874738" y="1593004"/>
            <a:ext cx="438893" cy="218036"/>
          </a:xfrm>
          <a:prstGeom prst="rect">
            <a:avLst/>
          </a:prstGeom>
        </p:spPr>
        <p:txBody>
          <a:bodyPr vert="horz" wrap="square" lIns="0" tIns="9552" rIns="0" bIns="0" rtlCol="0">
            <a:spAutoFit/>
          </a:bodyPr>
          <a:lstStyle/>
          <a:p>
            <a:pPr marL="9552">
              <a:spcBef>
                <a:spcPts val="75"/>
              </a:spcBef>
            </a:pPr>
            <a:r>
              <a:rPr sz="1354" spc="-8" dirty="0">
                <a:latin typeface="Times New Roman"/>
                <a:cs typeface="Times New Roman"/>
              </a:rPr>
              <a:t>points</a:t>
            </a:r>
            <a:endParaRPr sz="1354">
              <a:latin typeface="Times New Roman"/>
              <a:cs typeface="Times New Roman"/>
            </a:endParaRPr>
          </a:p>
        </p:txBody>
      </p:sp>
      <p:sp>
        <p:nvSpPr>
          <p:cNvPr id="7" name="object 7"/>
          <p:cNvSpPr txBox="1"/>
          <p:nvPr/>
        </p:nvSpPr>
        <p:spPr>
          <a:xfrm>
            <a:off x="5594014" y="2338018"/>
            <a:ext cx="820954" cy="218036"/>
          </a:xfrm>
          <a:prstGeom prst="rect">
            <a:avLst/>
          </a:prstGeom>
        </p:spPr>
        <p:txBody>
          <a:bodyPr vert="horz" wrap="square" lIns="0" tIns="9552" rIns="0" bIns="0" rtlCol="0">
            <a:spAutoFit/>
          </a:bodyPr>
          <a:lstStyle/>
          <a:p>
            <a:pPr marL="9552">
              <a:spcBef>
                <a:spcPts val="75"/>
              </a:spcBef>
            </a:pPr>
            <a:r>
              <a:rPr sz="1354" spc="-4" dirty="0">
                <a:latin typeface="Times New Roman"/>
                <a:cs typeface="Times New Roman"/>
              </a:rPr>
              <a:t>eigenvector</a:t>
            </a:r>
            <a:endParaRPr sz="1354">
              <a:latin typeface="Times New Roman"/>
              <a:cs typeface="Times New Roman"/>
            </a:endParaRPr>
          </a:p>
        </p:txBody>
      </p:sp>
      <p:sp>
        <p:nvSpPr>
          <p:cNvPr id="8" name="object 8"/>
          <p:cNvSpPr txBox="1"/>
          <p:nvPr/>
        </p:nvSpPr>
        <p:spPr>
          <a:xfrm>
            <a:off x="3760110" y="3541507"/>
            <a:ext cx="466115" cy="218036"/>
          </a:xfrm>
          <a:prstGeom prst="rect">
            <a:avLst/>
          </a:prstGeom>
        </p:spPr>
        <p:txBody>
          <a:bodyPr vert="horz" wrap="square" lIns="0" tIns="9552" rIns="0" bIns="0" rtlCol="0">
            <a:spAutoFit/>
          </a:bodyPr>
          <a:lstStyle/>
          <a:p>
            <a:pPr marL="9552">
              <a:spcBef>
                <a:spcPts val="75"/>
              </a:spcBef>
            </a:pPr>
            <a:r>
              <a:rPr sz="1354" spc="-4" dirty="0">
                <a:latin typeface="Times New Roman"/>
                <a:cs typeface="Times New Roman"/>
              </a:rPr>
              <a:t>matrix</a:t>
            </a:r>
            <a:endParaRPr sz="1354">
              <a:latin typeface="Times New Roman"/>
              <a:cs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119591"/>
            <a:ext cx="6371933" cy="747826"/>
          </a:xfrm>
          <a:prstGeom prst="rect">
            <a:avLst/>
          </a:prstGeom>
        </p:spPr>
        <p:txBody>
          <a:bodyPr vert="horz" wrap="square" lIns="0" tIns="9074" rIns="0" bIns="0" rtlCol="0">
            <a:spAutoFit/>
          </a:bodyPr>
          <a:lstStyle/>
          <a:p>
            <a:pPr marL="9552">
              <a:spcBef>
                <a:spcPts val="71"/>
              </a:spcBef>
            </a:pPr>
            <a:r>
              <a:rPr spc="-4" dirty="0"/>
              <a:t>Example</a:t>
            </a:r>
            <a:r>
              <a:rPr spc="-23" dirty="0"/>
              <a:t> </a:t>
            </a:r>
            <a:r>
              <a:rPr spc="-4" dirty="0"/>
              <a:t>eigenvector</a:t>
            </a:r>
          </a:p>
        </p:txBody>
      </p:sp>
      <p:sp>
        <p:nvSpPr>
          <p:cNvPr id="3" name="object 3"/>
          <p:cNvSpPr/>
          <p:nvPr/>
        </p:nvSpPr>
        <p:spPr>
          <a:xfrm>
            <a:off x="4820154" y="1365870"/>
            <a:ext cx="3180846" cy="2531346"/>
          </a:xfrm>
          <a:prstGeom prst="rect">
            <a:avLst/>
          </a:prstGeom>
          <a:blipFill>
            <a:blip r:embed="rId2" cstate="print"/>
            <a:stretch>
              <a:fillRect/>
            </a:stretch>
          </a:blipFill>
        </p:spPr>
        <p:txBody>
          <a:bodyPr wrap="square" lIns="0" tIns="0" rIns="0" bIns="0" rtlCol="0"/>
          <a:lstStyle/>
          <a:p>
            <a:endParaRPr sz="1354"/>
          </a:p>
        </p:txBody>
      </p:sp>
      <p:sp>
        <p:nvSpPr>
          <p:cNvPr id="4" name="object 4"/>
          <p:cNvSpPr/>
          <p:nvPr/>
        </p:nvSpPr>
        <p:spPr>
          <a:xfrm>
            <a:off x="1611025" y="3199763"/>
            <a:ext cx="1585554" cy="1614400"/>
          </a:xfrm>
          <a:prstGeom prst="rect">
            <a:avLst/>
          </a:prstGeom>
          <a:blipFill>
            <a:blip r:embed="rId3" cstate="print"/>
            <a:stretch>
              <a:fillRect/>
            </a:stretch>
          </a:blipFill>
        </p:spPr>
        <p:txBody>
          <a:bodyPr wrap="square" lIns="0" tIns="0" rIns="0" bIns="0" rtlCol="0"/>
          <a:lstStyle/>
          <a:p>
            <a:endParaRPr sz="1354"/>
          </a:p>
        </p:txBody>
      </p:sp>
      <p:grpSp>
        <p:nvGrpSpPr>
          <p:cNvPr id="5" name="object 5"/>
          <p:cNvGrpSpPr/>
          <p:nvPr/>
        </p:nvGrpSpPr>
        <p:grpSpPr>
          <a:xfrm>
            <a:off x="1248067" y="1079322"/>
            <a:ext cx="2593241" cy="2077458"/>
            <a:chOff x="139700" y="1435099"/>
            <a:chExt cx="3448050" cy="2762250"/>
          </a:xfrm>
        </p:grpSpPr>
        <p:sp>
          <p:nvSpPr>
            <p:cNvPr id="6" name="object 6"/>
            <p:cNvSpPr/>
            <p:nvPr/>
          </p:nvSpPr>
          <p:spPr>
            <a:xfrm>
              <a:off x="139700" y="1435099"/>
              <a:ext cx="3289553" cy="2641854"/>
            </a:xfrm>
            <a:prstGeom prst="rect">
              <a:avLst/>
            </a:prstGeom>
            <a:blipFill>
              <a:blip r:embed="rId4" cstate="print"/>
              <a:stretch>
                <a:fillRect/>
              </a:stretch>
            </a:blipFill>
          </p:spPr>
          <p:txBody>
            <a:bodyPr wrap="square" lIns="0" tIns="0" rIns="0" bIns="0" rtlCol="0"/>
            <a:lstStyle/>
            <a:p>
              <a:endParaRPr sz="1354"/>
            </a:p>
          </p:txBody>
        </p:sp>
        <p:sp>
          <p:nvSpPr>
            <p:cNvPr id="7" name="object 7"/>
            <p:cNvSpPr/>
            <p:nvPr/>
          </p:nvSpPr>
          <p:spPr>
            <a:xfrm>
              <a:off x="2044700" y="3035300"/>
              <a:ext cx="1524000" cy="1143000"/>
            </a:xfrm>
            <a:custGeom>
              <a:avLst/>
              <a:gdLst/>
              <a:ahLst/>
              <a:cxnLst/>
              <a:rect l="l" t="t" r="r" b="b"/>
              <a:pathLst>
                <a:path w="1524000" h="1143000">
                  <a:moveTo>
                    <a:pt x="761999" y="0"/>
                  </a:moveTo>
                  <a:lnTo>
                    <a:pt x="707606" y="1435"/>
                  </a:lnTo>
                  <a:lnTo>
                    <a:pt x="654242" y="5678"/>
                  </a:lnTo>
                  <a:lnTo>
                    <a:pt x="602034" y="12631"/>
                  </a:lnTo>
                  <a:lnTo>
                    <a:pt x="551113" y="22197"/>
                  </a:lnTo>
                  <a:lnTo>
                    <a:pt x="501608" y="34279"/>
                  </a:lnTo>
                  <a:lnTo>
                    <a:pt x="453648" y="48781"/>
                  </a:lnTo>
                  <a:lnTo>
                    <a:pt x="407363" y="65604"/>
                  </a:lnTo>
                  <a:lnTo>
                    <a:pt x="362881" y="84653"/>
                  </a:lnTo>
                  <a:lnTo>
                    <a:pt x="320332" y="105830"/>
                  </a:lnTo>
                  <a:lnTo>
                    <a:pt x="279846" y="129039"/>
                  </a:lnTo>
                  <a:lnTo>
                    <a:pt x="241551" y="154182"/>
                  </a:lnTo>
                  <a:lnTo>
                    <a:pt x="205577" y="181163"/>
                  </a:lnTo>
                  <a:lnTo>
                    <a:pt x="172052" y="209884"/>
                  </a:lnTo>
                  <a:lnTo>
                    <a:pt x="141107" y="240249"/>
                  </a:lnTo>
                  <a:lnTo>
                    <a:pt x="112871" y="272161"/>
                  </a:lnTo>
                  <a:lnTo>
                    <a:pt x="87472" y="305522"/>
                  </a:lnTo>
                  <a:lnTo>
                    <a:pt x="65041" y="340236"/>
                  </a:lnTo>
                  <a:lnTo>
                    <a:pt x="45706" y="376206"/>
                  </a:lnTo>
                  <a:lnTo>
                    <a:pt x="29596" y="413335"/>
                  </a:lnTo>
                  <a:lnTo>
                    <a:pt x="16842" y="451525"/>
                  </a:lnTo>
                  <a:lnTo>
                    <a:pt x="7571" y="490681"/>
                  </a:lnTo>
                  <a:lnTo>
                    <a:pt x="1914" y="530705"/>
                  </a:lnTo>
                  <a:lnTo>
                    <a:pt x="0" y="571500"/>
                  </a:lnTo>
                  <a:lnTo>
                    <a:pt x="1914" y="612294"/>
                  </a:lnTo>
                  <a:lnTo>
                    <a:pt x="7571" y="652318"/>
                  </a:lnTo>
                  <a:lnTo>
                    <a:pt x="16842" y="691474"/>
                  </a:lnTo>
                  <a:lnTo>
                    <a:pt x="29596" y="729664"/>
                  </a:lnTo>
                  <a:lnTo>
                    <a:pt x="45706" y="766793"/>
                  </a:lnTo>
                  <a:lnTo>
                    <a:pt x="65041" y="802763"/>
                  </a:lnTo>
                  <a:lnTo>
                    <a:pt x="87472" y="837477"/>
                  </a:lnTo>
                  <a:lnTo>
                    <a:pt x="112871" y="870838"/>
                  </a:lnTo>
                  <a:lnTo>
                    <a:pt x="141107" y="902750"/>
                  </a:lnTo>
                  <a:lnTo>
                    <a:pt x="172052" y="933115"/>
                  </a:lnTo>
                  <a:lnTo>
                    <a:pt x="205577" y="961836"/>
                  </a:lnTo>
                  <a:lnTo>
                    <a:pt x="241551" y="988817"/>
                  </a:lnTo>
                  <a:lnTo>
                    <a:pt x="279846" y="1013960"/>
                  </a:lnTo>
                  <a:lnTo>
                    <a:pt x="320332" y="1037169"/>
                  </a:lnTo>
                  <a:lnTo>
                    <a:pt x="362881" y="1058346"/>
                  </a:lnTo>
                  <a:lnTo>
                    <a:pt x="407363" y="1077395"/>
                  </a:lnTo>
                  <a:lnTo>
                    <a:pt x="453648" y="1094218"/>
                  </a:lnTo>
                  <a:lnTo>
                    <a:pt x="501608" y="1108720"/>
                  </a:lnTo>
                  <a:lnTo>
                    <a:pt x="551113" y="1120802"/>
                  </a:lnTo>
                  <a:lnTo>
                    <a:pt x="602034" y="1130368"/>
                  </a:lnTo>
                  <a:lnTo>
                    <a:pt x="654242" y="1137321"/>
                  </a:lnTo>
                  <a:lnTo>
                    <a:pt x="707606" y="1141564"/>
                  </a:lnTo>
                  <a:lnTo>
                    <a:pt x="761999" y="1143000"/>
                  </a:lnTo>
                  <a:lnTo>
                    <a:pt x="816393" y="1141564"/>
                  </a:lnTo>
                  <a:lnTo>
                    <a:pt x="869757" y="1137321"/>
                  </a:lnTo>
                  <a:lnTo>
                    <a:pt x="921965" y="1130368"/>
                  </a:lnTo>
                  <a:lnTo>
                    <a:pt x="972886" y="1120802"/>
                  </a:lnTo>
                  <a:lnTo>
                    <a:pt x="1022391" y="1108720"/>
                  </a:lnTo>
                  <a:lnTo>
                    <a:pt x="1070351" y="1094218"/>
                  </a:lnTo>
                  <a:lnTo>
                    <a:pt x="1116636" y="1077395"/>
                  </a:lnTo>
                  <a:lnTo>
                    <a:pt x="1161118" y="1058346"/>
                  </a:lnTo>
                  <a:lnTo>
                    <a:pt x="1203667" y="1037169"/>
                  </a:lnTo>
                  <a:lnTo>
                    <a:pt x="1244153" y="1013960"/>
                  </a:lnTo>
                  <a:lnTo>
                    <a:pt x="1282448" y="988817"/>
                  </a:lnTo>
                  <a:lnTo>
                    <a:pt x="1318422" y="961836"/>
                  </a:lnTo>
                  <a:lnTo>
                    <a:pt x="1351947" y="933115"/>
                  </a:lnTo>
                  <a:lnTo>
                    <a:pt x="1382892" y="902750"/>
                  </a:lnTo>
                  <a:lnTo>
                    <a:pt x="1411128" y="870838"/>
                  </a:lnTo>
                  <a:lnTo>
                    <a:pt x="1436527" y="837477"/>
                  </a:lnTo>
                  <a:lnTo>
                    <a:pt x="1458958" y="802763"/>
                  </a:lnTo>
                  <a:lnTo>
                    <a:pt x="1478293" y="766793"/>
                  </a:lnTo>
                  <a:lnTo>
                    <a:pt x="1494403" y="729664"/>
                  </a:lnTo>
                  <a:lnTo>
                    <a:pt x="1507157" y="691474"/>
                  </a:lnTo>
                  <a:lnTo>
                    <a:pt x="1516428" y="652318"/>
                  </a:lnTo>
                  <a:lnTo>
                    <a:pt x="1522085" y="612294"/>
                  </a:lnTo>
                  <a:lnTo>
                    <a:pt x="1523999" y="571500"/>
                  </a:lnTo>
                  <a:lnTo>
                    <a:pt x="1522085" y="530705"/>
                  </a:lnTo>
                  <a:lnTo>
                    <a:pt x="1516428" y="490681"/>
                  </a:lnTo>
                  <a:lnTo>
                    <a:pt x="1507157" y="451525"/>
                  </a:lnTo>
                  <a:lnTo>
                    <a:pt x="1494403" y="413335"/>
                  </a:lnTo>
                  <a:lnTo>
                    <a:pt x="1478293" y="376206"/>
                  </a:lnTo>
                  <a:lnTo>
                    <a:pt x="1458958" y="340236"/>
                  </a:lnTo>
                  <a:lnTo>
                    <a:pt x="1436527" y="305522"/>
                  </a:lnTo>
                  <a:lnTo>
                    <a:pt x="1411128" y="272161"/>
                  </a:lnTo>
                  <a:lnTo>
                    <a:pt x="1382892" y="240249"/>
                  </a:lnTo>
                  <a:lnTo>
                    <a:pt x="1351947" y="209884"/>
                  </a:lnTo>
                  <a:lnTo>
                    <a:pt x="1318422" y="181163"/>
                  </a:lnTo>
                  <a:lnTo>
                    <a:pt x="1282448" y="154182"/>
                  </a:lnTo>
                  <a:lnTo>
                    <a:pt x="1244153" y="129039"/>
                  </a:lnTo>
                  <a:lnTo>
                    <a:pt x="1203667" y="105830"/>
                  </a:lnTo>
                  <a:lnTo>
                    <a:pt x="1161118" y="84653"/>
                  </a:lnTo>
                  <a:lnTo>
                    <a:pt x="1116636" y="65604"/>
                  </a:lnTo>
                  <a:lnTo>
                    <a:pt x="1070351" y="48781"/>
                  </a:lnTo>
                  <a:lnTo>
                    <a:pt x="1022391" y="34279"/>
                  </a:lnTo>
                  <a:lnTo>
                    <a:pt x="972886" y="22197"/>
                  </a:lnTo>
                  <a:lnTo>
                    <a:pt x="921965" y="12631"/>
                  </a:lnTo>
                  <a:lnTo>
                    <a:pt x="869757" y="5678"/>
                  </a:lnTo>
                  <a:lnTo>
                    <a:pt x="816393" y="1435"/>
                  </a:lnTo>
                  <a:lnTo>
                    <a:pt x="761999" y="0"/>
                  </a:lnTo>
                  <a:close/>
                </a:path>
              </a:pathLst>
            </a:custGeom>
            <a:ln w="38100">
              <a:solidFill>
                <a:srgbClr val="3333CC"/>
              </a:solidFill>
            </a:ln>
          </p:spPr>
          <p:txBody>
            <a:bodyPr wrap="square" lIns="0" tIns="0" rIns="0" bIns="0" rtlCol="0"/>
            <a:lstStyle/>
            <a:p>
              <a:endParaRPr sz="1354"/>
            </a:p>
          </p:txBody>
        </p:sp>
      </p:grpSp>
      <p:sp>
        <p:nvSpPr>
          <p:cNvPr id="8" name="object 8"/>
          <p:cNvSpPr txBox="1"/>
          <p:nvPr/>
        </p:nvSpPr>
        <p:spPr>
          <a:xfrm>
            <a:off x="3874738" y="1593004"/>
            <a:ext cx="438893" cy="218036"/>
          </a:xfrm>
          <a:prstGeom prst="rect">
            <a:avLst/>
          </a:prstGeom>
        </p:spPr>
        <p:txBody>
          <a:bodyPr vert="horz" wrap="square" lIns="0" tIns="9552" rIns="0" bIns="0" rtlCol="0">
            <a:spAutoFit/>
          </a:bodyPr>
          <a:lstStyle/>
          <a:p>
            <a:pPr marL="9552">
              <a:spcBef>
                <a:spcPts val="75"/>
              </a:spcBef>
            </a:pPr>
            <a:r>
              <a:rPr sz="1354" spc="-8" dirty="0">
                <a:latin typeface="Times New Roman"/>
                <a:cs typeface="Times New Roman"/>
              </a:rPr>
              <a:t>points</a:t>
            </a:r>
            <a:endParaRPr sz="1354">
              <a:latin typeface="Times New Roman"/>
              <a:cs typeface="Times New Roman"/>
            </a:endParaRPr>
          </a:p>
        </p:txBody>
      </p:sp>
      <p:sp>
        <p:nvSpPr>
          <p:cNvPr id="9" name="object 9"/>
          <p:cNvSpPr txBox="1"/>
          <p:nvPr/>
        </p:nvSpPr>
        <p:spPr>
          <a:xfrm>
            <a:off x="5594014" y="2338018"/>
            <a:ext cx="820954" cy="218036"/>
          </a:xfrm>
          <a:prstGeom prst="rect">
            <a:avLst/>
          </a:prstGeom>
        </p:spPr>
        <p:txBody>
          <a:bodyPr vert="horz" wrap="square" lIns="0" tIns="9552" rIns="0" bIns="0" rtlCol="0">
            <a:spAutoFit/>
          </a:bodyPr>
          <a:lstStyle/>
          <a:p>
            <a:pPr marL="9552">
              <a:spcBef>
                <a:spcPts val="75"/>
              </a:spcBef>
            </a:pPr>
            <a:r>
              <a:rPr sz="1354" spc="-4" dirty="0">
                <a:latin typeface="Times New Roman"/>
                <a:cs typeface="Times New Roman"/>
              </a:rPr>
              <a:t>eigenvector</a:t>
            </a:r>
            <a:endParaRPr sz="1354">
              <a:latin typeface="Times New Roman"/>
              <a:cs typeface="Times New Roman"/>
            </a:endParaRPr>
          </a:p>
        </p:txBody>
      </p:sp>
      <p:sp>
        <p:nvSpPr>
          <p:cNvPr id="10" name="object 10"/>
          <p:cNvSpPr txBox="1"/>
          <p:nvPr/>
        </p:nvSpPr>
        <p:spPr>
          <a:xfrm>
            <a:off x="3760110" y="3541507"/>
            <a:ext cx="466115" cy="218036"/>
          </a:xfrm>
          <a:prstGeom prst="rect">
            <a:avLst/>
          </a:prstGeom>
        </p:spPr>
        <p:txBody>
          <a:bodyPr vert="horz" wrap="square" lIns="0" tIns="9552" rIns="0" bIns="0" rtlCol="0">
            <a:spAutoFit/>
          </a:bodyPr>
          <a:lstStyle/>
          <a:p>
            <a:pPr marL="9552">
              <a:spcBef>
                <a:spcPts val="75"/>
              </a:spcBef>
            </a:pPr>
            <a:r>
              <a:rPr sz="1354" spc="-4" dirty="0">
                <a:latin typeface="Times New Roman"/>
                <a:cs typeface="Times New Roman"/>
              </a:rPr>
              <a:t>matrix</a:t>
            </a:r>
            <a:endParaRPr sz="1354">
              <a:latin typeface="Times New Roman"/>
              <a:cs typeface="Times New Roman"/>
            </a:endParaRPr>
          </a:p>
        </p:txBody>
      </p:sp>
      <p:sp>
        <p:nvSpPr>
          <p:cNvPr id="11" name="object 11"/>
          <p:cNvSpPr/>
          <p:nvPr/>
        </p:nvSpPr>
        <p:spPr>
          <a:xfrm>
            <a:off x="6864368" y="1079323"/>
            <a:ext cx="1136632" cy="2922769"/>
          </a:xfrm>
          <a:custGeom>
            <a:avLst/>
            <a:gdLst/>
            <a:ahLst/>
            <a:cxnLst/>
            <a:rect l="l" t="t" r="r" b="b"/>
            <a:pathLst>
              <a:path w="1511300" h="3886200">
                <a:moveTo>
                  <a:pt x="762000" y="0"/>
                </a:moveTo>
                <a:lnTo>
                  <a:pt x="709853" y="4484"/>
                </a:lnTo>
                <a:lnTo>
                  <a:pt x="658646" y="17742"/>
                </a:lnTo>
                <a:lnTo>
                  <a:pt x="608492" y="39487"/>
                </a:lnTo>
                <a:lnTo>
                  <a:pt x="559505" y="69426"/>
                </a:lnTo>
                <a:lnTo>
                  <a:pt x="511798" y="107272"/>
                </a:lnTo>
                <a:lnTo>
                  <a:pt x="465486" y="152733"/>
                </a:lnTo>
                <a:lnTo>
                  <a:pt x="420682" y="205521"/>
                </a:lnTo>
                <a:lnTo>
                  <a:pt x="377500" y="265345"/>
                </a:lnTo>
                <a:lnTo>
                  <a:pt x="356553" y="297805"/>
                </a:lnTo>
                <a:lnTo>
                  <a:pt x="336053" y="331916"/>
                </a:lnTo>
                <a:lnTo>
                  <a:pt x="316017" y="367641"/>
                </a:lnTo>
                <a:lnTo>
                  <a:pt x="296456" y="404944"/>
                </a:lnTo>
                <a:lnTo>
                  <a:pt x="277387" y="443789"/>
                </a:lnTo>
                <a:lnTo>
                  <a:pt x="258822" y="484140"/>
                </a:lnTo>
                <a:lnTo>
                  <a:pt x="240777" y="525960"/>
                </a:lnTo>
                <a:lnTo>
                  <a:pt x="223266" y="569213"/>
                </a:lnTo>
                <a:lnTo>
                  <a:pt x="206301" y="613864"/>
                </a:lnTo>
                <a:lnTo>
                  <a:pt x="189899" y="659875"/>
                </a:lnTo>
                <a:lnTo>
                  <a:pt x="174073" y="707211"/>
                </a:lnTo>
                <a:lnTo>
                  <a:pt x="158838" y="755835"/>
                </a:lnTo>
                <a:lnTo>
                  <a:pt x="144207" y="805711"/>
                </a:lnTo>
                <a:lnTo>
                  <a:pt x="130194" y="856803"/>
                </a:lnTo>
                <a:lnTo>
                  <a:pt x="116815" y="909075"/>
                </a:lnTo>
                <a:lnTo>
                  <a:pt x="104083" y="962490"/>
                </a:lnTo>
                <a:lnTo>
                  <a:pt x="92012" y="1017013"/>
                </a:lnTo>
                <a:lnTo>
                  <a:pt x="80618" y="1072606"/>
                </a:lnTo>
                <a:lnTo>
                  <a:pt x="69913" y="1129235"/>
                </a:lnTo>
                <a:lnTo>
                  <a:pt x="59912" y="1186862"/>
                </a:lnTo>
                <a:lnTo>
                  <a:pt x="50629" y="1245452"/>
                </a:lnTo>
                <a:lnTo>
                  <a:pt x="42079" y="1304967"/>
                </a:lnTo>
                <a:lnTo>
                  <a:pt x="34276" y="1365373"/>
                </a:lnTo>
                <a:lnTo>
                  <a:pt x="27234" y="1426633"/>
                </a:lnTo>
                <a:lnTo>
                  <a:pt x="20967" y="1488710"/>
                </a:lnTo>
                <a:lnTo>
                  <a:pt x="15490" y="1551568"/>
                </a:lnTo>
                <a:lnTo>
                  <a:pt x="10816" y="1615172"/>
                </a:lnTo>
                <a:lnTo>
                  <a:pt x="6960" y="1679485"/>
                </a:lnTo>
                <a:lnTo>
                  <a:pt x="3936" y="1744470"/>
                </a:lnTo>
                <a:lnTo>
                  <a:pt x="1759" y="1810091"/>
                </a:lnTo>
                <a:lnTo>
                  <a:pt x="442" y="1876313"/>
                </a:lnTo>
                <a:lnTo>
                  <a:pt x="0" y="1943099"/>
                </a:lnTo>
                <a:lnTo>
                  <a:pt x="442" y="2009886"/>
                </a:lnTo>
                <a:lnTo>
                  <a:pt x="1759" y="2076108"/>
                </a:lnTo>
                <a:lnTo>
                  <a:pt x="3936" y="2141729"/>
                </a:lnTo>
                <a:lnTo>
                  <a:pt x="6960" y="2206714"/>
                </a:lnTo>
                <a:lnTo>
                  <a:pt x="10816" y="2271027"/>
                </a:lnTo>
                <a:lnTo>
                  <a:pt x="15490" y="2334631"/>
                </a:lnTo>
                <a:lnTo>
                  <a:pt x="20967" y="2397489"/>
                </a:lnTo>
                <a:lnTo>
                  <a:pt x="27234" y="2459566"/>
                </a:lnTo>
                <a:lnTo>
                  <a:pt x="34276" y="2520826"/>
                </a:lnTo>
                <a:lnTo>
                  <a:pt x="42079" y="2581232"/>
                </a:lnTo>
                <a:lnTo>
                  <a:pt x="50629" y="2640747"/>
                </a:lnTo>
                <a:lnTo>
                  <a:pt x="59912" y="2699337"/>
                </a:lnTo>
                <a:lnTo>
                  <a:pt x="69913" y="2756964"/>
                </a:lnTo>
                <a:lnTo>
                  <a:pt x="80618" y="2813593"/>
                </a:lnTo>
                <a:lnTo>
                  <a:pt x="92012" y="2869186"/>
                </a:lnTo>
                <a:lnTo>
                  <a:pt x="104083" y="2923709"/>
                </a:lnTo>
                <a:lnTo>
                  <a:pt x="116815" y="2977124"/>
                </a:lnTo>
                <a:lnTo>
                  <a:pt x="130194" y="3029396"/>
                </a:lnTo>
                <a:lnTo>
                  <a:pt x="144207" y="3080488"/>
                </a:lnTo>
                <a:lnTo>
                  <a:pt x="158838" y="3130364"/>
                </a:lnTo>
                <a:lnTo>
                  <a:pt x="174073" y="3178988"/>
                </a:lnTo>
                <a:lnTo>
                  <a:pt x="189899" y="3226324"/>
                </a:lnTo>
                <a:lnTo>
                  <a:pt x="206301" y="3272335"/>
                </a:lnTo>
                <a:lnTo>
                  <a:pt x="223266" y="3316985"/>
                </a:lnTo>
                <a:lnTo>
                  <a:pt x="240777" y="3360239"/>
                </a:lnTo>
                <a:lnTo>
                  <a:pt x="258822" y="3402059"/>
                </a:lnTo>
                <a:lnTo>
                  <a:pt x="277387" y="3442410"/>
                </a:lnTo>
                <a:lnTo>
                  <a:pt x="296456" y="3481255"/>
                </a:lnTo>
                <a:lnTo>
                  <a:pt x="316017" y="3518558"/>
                </a:lnTo>
                <a:lnTo>
                  <a:pt x="336053" y="3554283"/>
                </a:lnTo>
                <a:lnTo>
                  <a:pt x="356553" y="3588394"/>
                </a:lnTo>
                <a:lnTo>
                  <a:pt x="377500" y="3620854"/>
                </a:lnTo>
                <a:lnTo>
                  <a:pt x="420682" y="3680678"/>
                </a:lnTo>
                <a:lnTo>
                  <a:pt x="465486" y="3733466"/>
                </a:lnTo>
                <a:lnTo>
                  <a:pt x="511798" y="3778927"/>
                </a:lnTo>
                <a:lnTo>
                  <a:pt x="559505" y="3816773"/>
                </a:lnTo>
                <a:lnTo>
                  <a:pt x="608492" y="3846712"/>
                </a:lnTo>
                <a:lnTo>
                  <a:pt x="658646" y="3868457"/>
                </a:lnTo>
                <a:lnTo>
                  <a:pt x="709853" y="3881715"/>
                </a:lnTo>
                <a:lnTo>
                  <a:pt x="762000" y="3886199"/>
                </a:lnTo>
                <a:lnTo>
                  <a:pt x="788183" y="3885072"/>
                </a:lnTo>
                <a:lnTo>
                  <a:pt x="839874" y="3876165"/>
                </a:lnTo>
                <a:lnTo>
                  <a:pt x="890569" y="3858627"/>
                </a:lnTo>
                <a:lnTo>
                  <a:pt x="940153" y="3832749"/>
                </a:lnTo>
                <a:lnTo>
                  <a:pt x="988514" y="3798820"/>
                </a:lnTo>
                <a:lnTo>
                  <a:pt x="1035538" y="3757131"/>
                </a:lnTo>
                <a:lnTo>
                  <a:pt x="1081110" y="3707970"/>
                </a:lnTo>
                <a:lnTo>
                  <a:pt x="1125118" y="3651628"/>
                </a:lnTo>
                <a:lnTo>
                  <a:pt x="1167446" y="3588394"/>
                </a:lnTo>
                <a:lnTo>
                  <a:pt x="1187946" y="3554283"/>
                </a:lnTo>
                <a:lnTo>
                  <a:pt x="1207982" y="3518558"/>
                </a:lnTo>
                <a:lnTo>
                  <a:pt x="1227543" y="3481255"/>
                </a:lnTo>
                <a:lnTo>
                  <a:pt x="1246612" y="3442410"/>
                </a:lnTo>
                <a:lnTo>
                  <a:pt x="1265177" y="3402059"/>
                </a:lnTo>
                <a:lnTo>
                  <a:pt x="1283222" y="3360239"/>
                </a:lnTo>
                <a:lnTo>
                  <a:pt x="1300733" y="3316986"/>
                </a:lnTo>
                <a:lnTo>
                  <a:pt x="1317698" y="3272335"/>
                </a:lnTo>
                <a:lnTo>
                  <a:pt x="1334100" y="3226324"/>
                </a:lnTo>
                <a:lnTo>
                  <a:pt x="1349926" y="3178988"/>
                </a:lnTo>
                <a:lnTo>
                  <a:pt x="1365161" y="3130364"/>
                </a:lnTo>
                <a:lnTo>
                  <a:pt x="1379792" y="3080488"/>
                </a:lnTo>
                <a:lnTo>
                  <a:pt x="1393805" y="3029396"/>
                </a:lnTo>
                <a:lnTo>
                  <a:pt x="1407184" y="2977124"/>
                </a:lnTo>
                <a:lnTo>
                  <a:pt x="1419916" y="2923709"/>
                </a:lnTo>
                <a:lnTo>
                  <a:pt x="1431987" y="2869186"/>
                </a:lnTo>
                <a:lnTo>
                  <a:pt x="1443381" y="2813593"/>
                </a:lnTo>
                <a:lnTo>
                  <a:pt x="1454086" y="2756964"/>
                </a:lnTo>
                <a:lnTo>
                  <a:pt x="1464087" y="2699337"/>
                </a:lnTo>
                <a:lnTo>
                  <a:pt x="1473370" y="2640747"/>
                </a:lnTo>
                <a:lnTo>
                  <a:pt x="1481920" y="2581232"/>
                </a:lnTo>
                <a:lnTo>
                  <a:pt x="1489723" y="2520826"/>
                </a:lnTo>
                <a:lnTo>
                  <a:pt x="1496765" y="2459566"/>
                </a:lnTo>
                <a:lnTo>
                  <a:pt x="1503032" y="2397489"/>
                </a:lnTo>
                <a:lnTo>
                  <a:pt x="1508509" y="2334631"/>
                </a:lnTo>
                <a:lnTo>
                  <a:pt x="1511300" y="2296662"/>
                </a:lnTo>
              </a:path>
              <a:path w="1511300" h="3886200">
                <a:moveTo>
                  <a:pt x="1511300" y="1589537"/>
                </a:moveTo>
                <a:lnTo>
                  <a:pt x="1503032" y="1488710"/>
                </a:lnTo>
                <a:lnTo>
                  <a:pt x="1496765" y="1426633"/>
                </a:lnTo>
                <a:lnTo>
                  <a:pt x="1489723" y="1365373"/>
                </a:lnTo>
                <a:lnTo>
                  <a:pt x="1481920" y="1304967"/>
                </a:lnTo>
                <a:lnTo>
                  <a:pt x="1473370" y="1245452"/>
                </a:lnTo>
                <a:lnTo>
                  <a:pt x="1464087" y="1186862"/>
                </a:lnTo>
                <a:lnTo>
                  <a:pt x="1454086" y="1129235"/>
                </a:lnTo>
                <a:lnTo>
                  <a:pt x="1443381" y="1072606"/>
                </a:lnTo>
                <a:lnTo>
                  <a:pt x="1431987" y="1017013"/>
                </a:lnTo>
                <a:lnTo>
                  <a:pt x="1419916" y="962490"/>
                </a:lnTo>
                <a:lnTo>
                  <a:pt x="1407184" y="909075"/>
                </a:lnTo>
                <a:lnTo>
                  <a:pt x="1393805" y="856803"/>
                </a:lnTo>
                <a:lnTo>
                  <a:pt x="1379792" y="805711"/>
                </a:lnTo>
                <a:lnTo>
                  <a:pt x="1365161" y="755835"/>
                </a:lnTo>
                <a:lnTo>
                  <a:pt x="1349926" y="707211"/>
                </a:lnTo>
                <a:lnTo>
                  <a:pt x="1334100" y="659875"/>
                </a:lnTo>
                <a:lnTo>
                  <a:pt x="1317698" y="613864"/>
                </a:lnTo>
                <a:lnTo>
                  <a:pt x="1300733" y="569213"/>
                </a:lnTo>
                <a:lnTo>
                  <a:pt x="1283222" y="525960"/>
                </a:lnTo>
                <a:lnTo>
                  <a:pt x="1265177" y="484140"/>
                </a:lnTo>
                <a:lnTo>
                  <a:pt x="1246612" y="443789"/>
                </a:lnTo>
                <a:lnTo>
                  <a:pt x="1227543" y="404944"/>
                </a:lnTo>
                <a:lnTo>
                  <a:pt x="1207982" y="367641"/>
                </a:lnTo>
                <a:lnTo>
                  <a:pt x="1187946" y="331916"/>
                </a:lnTo>
                <a:lnTo>
                  <a:pt x="1167446" y="297805"/>
                </a:lnTo>
                <a:lnTo>
                  <a:pt x="1146499" y="265345"/>
                </a:lnTo>
                <a:lnTo>
                  <a:pt x="1103317" y="205521"/>
                </a:lnTo>
                <a:lnTo>
                  <a:pt x="1058513" y="152733"/>
                </a:lnTo>
                <a:lnTo>
                  <a:pt x="1012201" y="107272"/>
                </a:lnTo>
                <a:lnTo>
                  <a:pt x="964494" y="69426"/>
                </a:lnTo>
                <a:lnTo>
                  <a:pt x="915507" y="39487"/>
                </a:lnTo>
                <a:lnTo>
                  <a:pt x="865353" y="17742"/>
                </a:lnTo>
                <a:lnTo>
                  <a:pt x="814146" y="4484"/>
                </a:lnTo>
                <a:lnTo>
                  <a:pt x="788183" y="1127"/>
                </a:lnTo>
                <a:lnTo>
                  <a:pt x="762000" y="0"/>
                </a:lnTo>
              </a:path>
            </a:pathLst>
          </a:custGeom>
          <a:ln w="38100">
            <a:solidFill>
              <a:srgbClr val="3333CC"/>
            </a:solidFill>
          </a:ln>
        </p:spPr>
        <p:txBody>
          <a:bodyPr wrap="square" lIns="0" tIns="0" rIns="0" bIns="0" rtlCol="0"/>
          <a:lstStyle/>
          <a:p>
            <a:endParaRPr sz="1354"/>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76399" y="76200"/>
            <a:ext cx="5264189" cy="518405"/>
          </a:xfrm>
          <a:prstGeom prst="rect">
            <a:avLst/>
          </a:prstGeom>
        </p:spPr>
        <p:txBody>
          <a:bodyPr vert="horz" wrap="square" lIns="0" tIns="9074" rIns="0" bIns="0" rtlCol="0">
            <a:spAutoFit/>
          </a:bodyPr>
          <a:lstStyle/>
          <a:p>
            <a:pPr marL="9552">
              <a:spcBef>
                <a:spcPts val="71"/>
              </a:spcBef>
            </a:pPr>
            <a:r>
              <a:rPr sz="3309" spc="-4" dirty="0">
                <a:latin typeface="Times New Roman"/>
                <a:cs typeface="Times New Roman"/>
              </a:rPr>
              <a:t>Scale affects</a:t>
            </a:r>
            <a:r>
              <a:rPr sz="3309" spc="-19" dirty="0">
                <a:latin typeface="Times New Roman"/>
                <a:cs typeface="Times New Roman"/>
              </a:rPr>
              <a:t> </a:t>
            </a:r>
            <a:r>
              <a:rPr sz="3309" spc="-4" dirty="0">
                <a:latin typeface="Times New Roman"/>
                <a:cs typeface="Times New Roman"/>
              </a:rPr>
              <a:t>affinity</a:t>
            </a:r>
            <a:endParaRPr sz="3309" dirty="0">
              <a:latin typeface="Times New Roman"/>
              <a:cs typeface="Times New Roman"/>
            </a:endParaRPr>
          </a:p>
        </p:txBody>
      </p:sp>
      <p:sp>
        <p:nvSpPr>
          <p:cNvPr id="3" name="object 3"/>
          <p:cNvSpPr/>
          <p:nvPr/>
        </p:nvSpPr>
        <p:spPr>
          <a:xfrm>
            <a:off x="1993087" y="1079322"/>
            <a:ext cx="4947502" cy="3572082"/>
          </a:xfrm>
          <a:prstGeom prst="rect">
            <a:avLst/>
          </a:prstGeom>
          <a:blipFill>
            <a:blip r:embed="rId2" cstate="print"/>
            <a:stretch>
              <a:fillRect/>
            </a:stretch>
          </a:blipFill>
        </p:spPr>
        <p:txBody>
          <a:bodyPr wrap="square" lIns="0" tIns="0" rIns="0" bIns="0" rtlCol="0"/>
          <a:lstStyle/>
          <a:p>
            <a:endParaRPr sz="1354"/>
          </a:p>
        </p:txBody>
      </p:sp>
      <p:sp>
        <p:nvSpPr>
          <p:cNvPr id="4" name="object 4"/>
          <p:cNvSpPr txBox="1"/>
          <p:nvPr/>
        </p:nvSpPr>
        <p:spPr>
          <a:xfrm>
            <a:off x="5880560" y="1814717"/>
            <a:ext cx="458951" cy="287414"/>
          </a:xfrm>
          <a:prstGeom prst="rect">
            <a:avLst/>
          </a:prstGeom>
        </p:spPr>
        <p:txBody>
          <a:bodyPr vert="horz" wrap="square" lIns="0" tIns="9552" rIns="0" bIns="0" rtlCol="0">
            <a:spAutoFit/>
          </a:bodyPr>
          <a:lstStyle/>
          <a:p>
            <a:pPr marL="9552">
              <a:spcBef>
                <a:spcPts val="75"/>
              </a:spcBef>
            </a:pPr>
            <a:r>
              <a:rPr sz="1805" spc="-4" dirty="0">
                <a:latin typeface="Symbol"/>
                <a:cs typeface="Symbol"/>
              </a:rPr>
              <a:t></a:t>
            </a:r>
            <a:r>
              <a:rPr sz="1805" dirty="0">
                <a:latin typeface="Times New Roman"/>
                <a:cs typeface="Times New Roman"/>
              </a:rPr>
              <a:t>=.2</a:t>
            </a:r>
            <a:endParaRPr sz="1805">
              <a:latin typeface="Times New Roman"/>
              <a:cs typeface="Times New Roman"/>
            </a:endParaRPr>
          </a:p>
        </p:txBody>
      </p:sp>
      <p:sp>
        <p:nvSpPr>
          <p:cNvPr id="5" name="object 5"/>
          <p:cNvSpPr txBox="1"/>
          <p:nvPr/>
        </p:nvSpPr>
        <p:spPr>
          <a:xfrm>
            <a:off x="2683280" y="4597079"/>
            <a:ext cx="458951" cy="287414"/>
          </a:xfrm>
          <a:prstGeom prst="rect">
            <a:avLst/>
          </a:prstGeom>
        </p:spPr>
        <p:txBody>
          <a:bodyPr vert="horz" wrap="square" lIns="0" tIns="9552" rIns="0" bIns="0" rtlCol="0">
            <a:spAutoFit/>
          </a:bodyPr>
          <a:lstStyle/>
          <a:p>
            <a:pPr marL="9552">
              <a:spcBef>
                <a:spcPts val="75"/>
              </a:spcBef>
            </a:pPr>
            <a:r>
              <a:rPr sz="1805" spc="-4" dirty="0">
                <a:latin typeface="Symbol"/>
                <a:cs typeface="Symbol"/>
              </a:rPr>
              <a:t></a:t>
            </a:r>
            <a:r>
              <a:rPr sz="1805" dirty="0">
                <a:latin typeface="Times New Roman"/>
                <a:cs typeface="Times New Roman"/>
              </a:rPr>
              <a:t>=.1</a:t>
            </a:r>
            <a:endParaRPr sz="1805">
              <a:latin typeface="Times New Roman"/>
              <a:cs typeface="Times New Roman"/>
            </a:endParaRPr>
          </a:p>
        </p:txBody>
      </p:sp>
      <p:sp>
        <p:nvSpPr>
          <p:cNvPr id="6" name="object 6"/>
          <p:cNvSpPr txBox="1"/>
          <p:nvPr/>
        </p:nvSpPr>
        <p:spPr>
          <a:xfrm>
            <a:off x="4173319" y="4597079"/>
            <a:ext cx="458951" cy="287414"/>
          </a:xfrm>
          <a:prstGeom prst="rect">
            <a:avLst/>
          </a:prstGeom>
        </p:spPr>
        <p:txBody>
          <a:bodyPr vert="horz" wrap="square" lIns="0" tIns="9552" rIns="0" bIns="0" rtlCol="0">
            <a:spAutoFit/>
          </a:bodyPr>
          <a:lstStyle/>
          <a:p>
            <a:pPr marL="9552">
              <a:spcBef>
                <a:spcPts val="75"/>
              </a:spcBef>
            </a:pPr>
            <a:r>
              <a:rPr sz="1805" spc="-4" dirty="0">
                <a:latin typeface="Symbol"/>
                <a:cs typeface="Symbol"/>
              </a:rPr>
              <a:t></a:t>
            </a:r>
            <a:r>
              <a:rPr sz="1805" dirty="0">
                <a:latin typeface="Times New Roman"/>
                <a:cs typeface="Times New Roman"/>
              </a:rPr>
              <a:t>=.2</a:t>
            </a:r>
            <a:endParaRPr sz="1805">
              <a:latin typeface="Times New Roman"/>
              <a:cs typeface="Times New Roman"/>
            </a:endParaRPr>
          </a:p>
        </p:txBody>
      </p:sp>
      <p:sp>
        <p:nvSpPr>
          <p:cNvPr id="7" name="object 7"/>
          <p:cNvSpPr txBox="1"/>
          <p:nvPr/>
        </p:nvSpPr>
        <p:spPr>
          <a:xfrm>
            <a:off x="5835286" y="4597079"/>
            <a:ext cx="401642" cy="287414"/>
          </a:xfrm>
          <a:prstGeom prst="rect">
            <a:avLst/>
          </a:prstGeom>
        </p:spPr>
        <p:txBody>
          <a:bodyPr vert="horz" wrap="square" lIns="0" tIns="9552" rIns="0" bIns="0" rtlCol="0">
            <a:spAutoFit/>
          </a:bodyPr>
          <a:lstStyle/>
          <a:p>
            <a:pPr marL="9552">
              <a:spcBef>
                <a:spcPts val="75"/>
              </a:spcBef>
            </a:pPr>
            <a:r>
              <a:rPr sz="1805" spc="-4" dirty="0">
                <a:latin typeface="Symbol"/>
                <a:cs typeface="Symbol"/>
              </a:rPr>
              <a:t></a:t>
            </a:r>
            <a:r>
              <a:rPr sz="1805" dirty="0">
                <a:latin typeface="Times New Roman"/>
                <a:cs typeface="Times New Roman"/>
              </a:rPr>
              <a:t>=1</a:t>
            </a:r>
            <a:endParaRPr sz="1805">
              <a:latin typeface="Times New Roman"/>
              <a:cs typeface="Times New Roman"/>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00" y="-3307"/>
            <a:ext cx="9067800" cy="1486490"/>
          </a:xfrm>
          <a:prstGeom prst="rect">
            <a:avLst/>
          </a:prstGeom>
        </p:spPr>
        <p:txBody>
          <a:bodyPr vert="horz" wrap="square" lIns="0" tIns="9074" rIns="0" bIns="0" rtlCol="0">
            <a:spAutoFit/>
          </a:bodyPr>
          <a:lstStyle/>
          <a:p>
            <a:pPr marL="1520148" marR="3821" indent="-1511073">
              <a:spcBef>
                <a:spcPts val="71"/>
              </a:spcBef>
            </a:pPr>
            <a:r>
              <a:rPr spc="-4" dirty="0"/>
              <a:t>Some Terminology for Graph  Partitioning</a:t>
            </a:r>
          </a:p>
        </p:txBody>
      </p:sp>
      <p:sp>
        <p:nvSpPr>
          <p:cNvPr id="3" name="object 3"/>
          <p:cNvSpPr txBox="1"/>
          <p:nvPr/>
        </p:nvSpPr>
        <p:spPr>
          <a:xfrm>
            <a:off x="2008751" y="1437697"/>
            <a:ext cx="4106681" cy="379585"/>
          </a:xfrm>
          <a:prstGeom prst="rect">
            <a:avLst/>
          </a:prstGeom>
        </p:spPr>
        <p:txBody>
          <a:bodyPr vert="horz" wrap="square" lIns="0" tIns="9074" rIns="0" bIns="0" rtlCol="0">
            <a:spAutoFit/>
          </a:bodyPr>
          <a:lstStyle/>
          <a:p>
            <a:pPr marL="266969" indent="-257895">
              <a:spcBef>
                <a:spcPts val="71"/>
              </a:spcBef>
              <a:buChar char="•"/>
              <a:tabLst>
                <a:tab pos="266969" algn="l"/>
                <a:tab pos="267447" algn="l"/>
              </a:tabLst>
            </a:pPr>
            <a:r>
              <a:rPr sz="2407" spc="-4" dirty="0">
                <a:latin typeface="Times New Roman"/>
                <a:cs typeface="Times New Roman"/>
              </a:rPr>
              <a:t>How do we bipartition a</a:t>
            </a:r>
            <a:r>
              <a:rPr sz="2407" dirty="0">
                <a:latin typeface="Times New Roman"/>
                <a:cs typeface="Times New Roman"/>
              </a:rPr>
              <a:t> </a:t>
            </a:r>
            <a:r>
              <a:rPr sz="2407" spc="-4" dirty="0">
                <a:latin typeface="Times New Roman"/>
                <a:cs typeface="Times New Roman"/>
              </a:rPr>
              <a:t>graph:</a:t>
            </a:r>
            <a:endParaRPr sz="2407">
              <a:latin typeface="Times New Roman"/>
              <a:cs typeface="Times New Roman"/>
            </a:endParaRPr>
          </a:p>
        </p:txBody>
      </p:sp>
      <p:grpSp>
        <p:nvGrpSpPr>
          <p:cNvPr id="4" name="object 4"/>
          <p:cNvGrpSpPr/>
          <p:nvPr/>
        </p:nvGrpSpPr>
        <p:grpSpPr>
          <a:xfrm>
            <a:off x="1531031" y="2168198"/>
            <a:ext cx="6139247" cy="2974346"/>
            <a:chOff x="515937" y="2882900"/>
            <a:chExt cx="8162925" cy="3954779"/>
          </a:xfrm>
        </p:grpSpPr>
        <p:sp>
          <p:nvSpPr>
            <p:cNvPr id="5" name="object 5"/>
            <p:cNvSpPr/>
            <p:nvPr/>
          </p:nvSpPr>
          <p:spPr>
            <a:xfrm>
              <a:off x="520700" y="3949700"/>
              <a:ext cx="8153400" cy="2882900"/>
            </a:xfrm>
            <a:custGeom>
              <a:avLst/>
              <a:gdLst/>
              <a:ahLst/>
              <a:cxnLst/>
              <a:rect l="l" t="t" r="r" b="b"/>
              <a:pathLst>
                <a:path w="8153400" h="2882900">
                  <a:moveTo>
                    <a:pt x="0" y="0"/>
                  </a:moveTo>
                  <a:lnTo>
                    <a:pt x="0" y="2882900"/>
                  </a:lnTo>
                  <a:lnTo>
                    <a:pt x="8153400" y="2882900"/>
                  </a:lnTo>
                  <a:lnTo>
                    <a:pt x="8153400" y="0"/>
                  </a:lnTo>
                  <a:lnTo>
                    <a:pt x="0" y="0"/>
                  </a:lnTo>
                  <a:close/>
                </a:path>
              </a:pathLst>
            </a:custGeom>
            <a:solidFill>
              <a:srgbClr val="00CC99"/>
            </a:solidFill>
          </p:spPr>
          <p:txBody>
            <a:bodyPr wrap="square" lIns="0" tIns="0" rIns="0" bIns="0" rtlCol="0"/>
            <a:lstStyle/>
            <a:p>
              <a:endParaRPr sz="1354"/>
            </a:p>
          </p:txBody>
        </p:sp>
        <p:sp>
          <p:nvSpPr>
            <p:cNvPr id="6" name="object 6"/>
            <p:cNvSpPr/>
            <p:nvPr/>
          </p:nvSpPr>
          <p:spPr>
            <a:xfrm>
              <a:off x="520700" y="3949700"/>
              <a:ext cx="8153400" cy="2882900"/>
            </a:xfrm>
            <a:custGeom>
              <a:avLst/>
              <a:gdLst/>
              <a:ahLst/>
              <a:cxnLst/>
              <a:rect l="l" t="t" r="r" b="b"/>
              <a:pathLst>
                <a:path w="8153400" h="2882900">
                  <a:moveTo>
                    <a:pt x="0" y="0"/>
                  </a:moveTo>
                  <a:lnTo>
                    <a:pt x="0" y="2882900"/>
                  </a:lnTo>
                </a:path>
                <a:path w="8153400" h="2882900">
                  <a:moveTo>
                    <a:pt x="8153400" y="2882900"/>
                  </a:moveTo>
                  <a:lnTo>
                    <a:pt x="8153400" y="0"/>
                  </a:lnTo>
                  <a:lnTo>
                    <a:pt x="0" y="0"/>
                  </a:lnTo>
                </a:path>
              </a:pathLst>
            </a:custGeom>
            <a:ln w="9525">
              <a:solidFill>
                <a:srgbClr val="000000"/>
              </a:solidFill>
            </a:ln>
          </p:spPr>
          <p:txBody>
            <a:bodyPr wrap="square" lIns="0" tIns="0" rIns="0" bIns="0" rtlCol="0"/>
            <a:lstStyle/>
            <a:p>
              <a:endParaRPr sz="1354"/>
            </a:p>
          </p:txBody>
        </p:sp>
        <p:sp>
          <p:nvSpPr>
            <p:cNvPr id="7" name="object 7"/>
            <p:cNvSpPr/>
            <p:nvPr/>
          </p:nvSpPr>
          <p:spPr>
            <a:xfrm>
              <a:off x="2578100" y="2882900"/>
              <a:ext cx="3792473" cy="2319527"/>
            </a:xfrm>
            <a:prstGeom prst="rect">
              <a:avLst/>
            </a:prstGeom>
            <a:blipFill>
              <a:blip r:embed="rId2" cstate="print"/>
              <a:stretch>
                <a:fillRect/>
              </a:stretch>
            </a:blipFill>
          </p:spPr>
          <p:txBody>
            <a:bodyPr wrap="square" lIns="0" tIns="0" rIns="0" bIns="0" rtlCol="0"/>
            <a:lstStyle/>
            <a:p>
              <a:endParaRPr sz="1354"/>
            </a:p>
          </p:txBody>
        </p:sp>
      </p:grpSp>
      <p:sp>
        <p:nvSpPr>
          <p:cNvPr id="8" name="object 8"/>
          <p:cNvSpPr txBox="1"/>
          <p:nvPr/>
        </p:nvSpPr>
        <p:spPr>
          <a:xfrm>
            <a:off x="3428286" y="4537134"/>
            <a:ext cx="855817" cy="159653"/>
          </a:xfrm>
          <a:prstGeom prst="rect">
            <a:avLst/>
          </a:prstGeom>
        </p:spPr>
        <p:txBody>
          <a:bodyPr vert="horz" wrap="square" lIns="0" tIns="9074" rIns="0" bIns="0" rtlCol="0">
            <a:spAutoFit/>
          </a:bodyPr>
          <a:lstStyle/>
          <a:p>
            <a:pPr marL="9552">
              <a:spcBef>
                <a:spcPts val="71"/>
              </a:spcBef>
            </a:pPr>
            <a:r>
              <a:rPr sz="978" spc="-4" dirty="0">
                <a:solidFill>
                  <a:srgbClr val="FFFFFF"/>
                </a:solidFill>
                <a:latin typeface="Times New Roman"/>
                <a:cs typeface="Times New Roman"/>
              </a:rPr>
              <a:t>with A </a:t>
            </a:r>
            <a:r>
              <a:rPr sz="978" spc="-4" dirty="0">
                <a:solidFill>
                  <a:srgbClr val="FFFFFF"/>
                </a:solidFill>
                <a:latin typeface="Symbol"/>
                <a:cs typeface="Symbol"/>
              </a:rPr>
              <a:t></a:t>
            </a:r>
            <a:r>
              <a:rPr sz="978" spc="-4" dirty="0">
                <a:solidFill>
                  <a:srgbClr val="FFFFFF"/>
                </a:solidFill>
                <a:latin typeface="Times New Roman"/>
                <a:cs typeface="Times New Roman"/>
              </a:rPr>
              <a:t> B </a:t>
            </a:r>
            <a:r>
              <a:rPr sz="978" spc="-4" dirty="0">
                <a:solidFill>
                  <a:srgbClr val="FFFFFF"/>
                </a:solidFill>
                <a:latin typeface="Symbol"/>
                <a:cs typeface="Symbol"/>
              </a:rPr>
              <a:t></a:t>
            </a:r>
            <a:r>
              <a:rPr sz="978" spc="143" dirty="0">
                <a:solidFill>
                  <a:srgbClr val="FFFFFF"/>
                </a:solidFill>
                <a:latin typeface="Times New Roman"/>
                <a:cs typeface="Times New Roman"/>
              </a:rPr>
              <a:t> </a:t>
            </a:r>
            <a:r>
              <a:rPr sz="978" spc="-4" dirty="0">
                <a:solidFill>
                  <a:srgbClr val="FFFFFF"/>
                </a:solidFill>
                <a:latin typeface="Symbol"/>
                <a:cs typeface="Symbol"/>
              </a:rPr>
              <a:t></a:t>
            </a:r>
            <a:endParaRPr sz="978">
              <a:latin typeface="Symbol"/>
              <a:cs typeface="Symbol"/>
            </a:endParaRPr>
          </a:p>
        </p:txBody>
      </p:sp>
      <p:sp>
        <p:nvSpPr>
          <p:cNvPr id="9" name="object 9"/>
          <p:cNvSpPr txBox="1"/>
          <p:nvPr/>
        </p:nvSpPr>
        <p:spPr>
          <a:xfrm>
            <a:off x="2289371" y="3810870"/>
            <a:ext cx="2120918" cy="598323"/>
          </a:xfrm>
          <a:prstGeom prst="rect">
            <a:avLst/>
          </a:prstGeom>
        </p:spPr>
        <p:txBody>
          <a:bodyPr vert="horz" wrap="square" lIns="0" tIns="52533" rIns="0" bIns="0" rtlCol="0">
            <a:spAutoFit/>
          </a:bodyPr>
          <a:lstStyle/>
          <a:p>
            <a:pPr marL="28655">
              <a:spcBef>
                <a:spcPts val="414"/>
              </a:spcBef>
              <a:tabLst>
                <a:tab pos="1153364" algn="l"/>
              </a:tabLst>
            </a:pPr>
            <a:r>
              <a:rPr sz="1655" i="1" spc="26" dirty="0">
                <a:solidFill>
                  <a:srgbClr val="FFFFFF"/>
                </a:solidFill>
                <a:latin typeface="Times New Roman"/>
                <a:cs typeface="Times New Roman"/>
              </a:rPr>
              <a:t>cut</a:t>
            </a:r>
            <a:r>
              <a:rPr sz="1655" spc="26" dirty="0">
                <a:solidFill>
                  <a:srgbClr val="FFFFFF"/>
                </a:solidFill>
                <a:latin typeface="Times New Roman"/>
                <a:cs typeface="Times New Roman"/>
              </a:rPr>
              <a:t>(A,</a:t>
            </a:r>
            <a:r>
              <a:rPr sz="1655" spc="-237" dirty="0">
                <a:solidFill>
                  <a:srgbClr val="FFFFFF"/>
                </a:solidFill>
                <a:latin typeface="Times New Roman"/>
                <a:cs typeface="Times New Roman"/>
              </a:rPr>
              <a:t> </a:t>
            </a:r>
            <a:r>
              <a:rPr sz="1655" spc="4" dirty="0">
                <a:solidFill>
                  <a:srgbClr val="FFFFFF"/>
                </a:solidFill>
                <a:latin typeface="Times New Roman"/>
                <a:cs typeface="Times New Roman"/>
              </a:rPr>
              <a:t>B)</a:t>
            </a:r>
            <a:r>
              <a:rPr sz="1655" spc="-45" dirty="0">
                <a:solidFill>
                  <a:srgbClr val="FFFFFF"/>
                </a:solidFill>
                <a:latin typeface="Times New Roman"/>
                <a:cs typeface="Times New Roman"/>
              </a:rPr>
              <a:t> </a:t>
            </a:r>
            <a:r>
              <a:rPr sz="1655" spc="8" dirty="0">
                <a:solidFill>
                  <a:srgbClr val="FFFFFF"/>
                </a:solidFill>
                <a:latin typeface="Symbol"/>
                <a:cs typeface="Symbol"/>
              </a:rPr>
              <a:t></a:t>
            </a:r>
            <a:r>
              <a:rPr sz="1655" spc="8" dirty="0">
                <a:solidFill>
                  <a:srgbClr val="FFFFFF"/>
                </a:solidFill>
                <a:latin typeface="Times New Roman"/>
                <a:cs typeface="Times New Roman"/>
              </a:rPr>
              <a:t>	</a:t>
            </a:r>
            <a:r>
              <a:rPr sz="3723" spc="96" baseline="-8417" dirty="0">
                <a:solidFill>
                  <a:srgbClr val="FFFFFF"/>
                </a:solidFill>
                <a:latin typeface="Symbol"/>
                <a:cs typeface="Symbol"/>
              </a:rPr>
              <a:t></a:t>
            </a:r>
            <a:r>
              <a:rPr sz="1655" spc="64" dirty="0">
                <a:solidFill>
                  <a:srgbClr val="FFFFFF"/>
                </a:solidFill>
                <a:latin typeface="Times New Roman"/>
                <a:cs typeface="Times New Roman"/>
              </a:rPr>
              <a:t>W(</a:t>
            </a:r>
            <a:r>
              <a:rPr sz="1655" i="1" spc="64" dirty="0">
                <a:solidFill>
                  <a:srgbClr val="FFFFFF"/>
                </a:solidFill>
                <a:latin typeface="Times New Roman"/>
                <a:cs typeface="Times New Roman"/>
              </a:rPr>
              <a:t>u</a:t>
            </a:r>
            <a:r>
              <a:rPr sz="1655" spc="64" dirty="0">
                <a:solidFill>
                  <a:srgbClr val="FFFFFF"/>
                </a:solidFill>
                <a:latin typeface="Times New Roman"/>
                <a:cs typeface="Times New Roman"/>
              </a:rPr>
              <a:t>,</a:t>
            </a:r>
            <a:r>
              <a:rPr sz="1655" spc="-259" dirty="0">
                <a:solidFill>
                  <a:srgbClr val="FFFFFF"/>
                </a:solidFill>
                <a:latin typeface="Times New Roman"/>
                <a:cs typeface="Times New Roman"/>
              </a:rPr>
              <a:t> </a:t>
            </a:r>
            <a:r>
              <a:rPr sz="1655" i="1" spc="15" dirty="0">
                <a:solidFill>
                  <a:srgbClr val="FFFFFF"/>
                </a:solidFill>
                <a:latin typeface="Times New Roman"/>
                <a:cs typeface="Times New Roman"/>
              </a:rPr>
              <a:t>v</a:t>
            </a:r>
            <a:r>
              <a:rPr sz="1655" spc="15" dirty="0">
                <a:solidFill>
                  <a:srgbClr val="FFFFFF"/>
                </a:solidFill>
                <a:latin typeface="Times New Roman"/>
                <a:cs typeface="Times New Roman"/>
              </a:rPr>
              <a:t>),</a:t>
            </a:r>
            <a:endParaRPr sz="1655">
              <a:latin typeface="Times New Roman"/>
              <a:cs typeface="Times New Roman"/>
            </a:endParaRPr>
          </a:p>
          <a:p>
            <a:pPr marL="1026805">
              <a:spcBef>
                <a:spcPts val="120"/>
              </a:spcBef>
            </a:pPr>
            <a:r>
              <a:rPr sz="978" i="1" spc="-26" dirty="0">
                <a:solidFill>
                  <a:srgbClr val="FFFFFF"/>
                </a:solidFill>
                <a:latin typeface="Times New Roman"/>
                <a:cs typeface="Times New Roman"/>
              </a:rPr>
              <a:t>u</a:t>
            </a:r>
            <a:r>
              <a:rPr sz="978" spc="-26" dirty="0">
                <a:solidFill>
                  <a:srgbClr val="FFFFFF"/>
                </a:solidFill>
                <a:latin typeface="Symbol"/>
                <a:cs typeface="Symbol"/>
              </a:rPr>
              <a:t></a:t>
            </a:r>
            <a:r>
              <a:rPr sz="978" spc="-26" dirty="0">
                <a:solidFill>
                  <a:srgbClr val="FFFFFF"/>
                </a:solidFill>
                <a:latin typeface="Times New Roman"/>
                <a:cs typeface="Times New Roman"/>
              </a:rPr>
              <a:t>A,</a:t>
            </a:r>
            <a:r>
              <a:rPr sz="978" i="1" spc="-26" dirty="0">
                <a:solidFill>
                  <a:srgbClr val="FFFFFF"/>
                </a:solidFill>
                <a:latin typeface="Times New Roman"/>
                <a:cs typeface="Times New Roman"/>
              </a:rPr>
              <a:t>v</a:t>
            </a:r>
            <a:r>
              <a:rPr sz="978" spc="-26" dirty="0">
                <a:solidFill>
                  <a:srgbClr val="FFFFFF"/>
                </a:solidFill>
                <a:latin typeface="Symbol"/>
                <a:cs typeface="Symbol"/>
              </a:rPr>
              <a:t></a:t>
            </a:r>
            <a:r>
              <a:rPr sz="978" spc="-26" dirty="0">
                <a:solidFill>
                  <a:srgbClr val="FFFFFF"/>
                </a:solidFill>
                <a:latin typeface="Times New Roman"/>
                <a:cs typeface="Times New Roman"/>
              </a:rPr>
              <a:t>B</a:t>
            </a:r>
            <a:endParaRPr sz="978">
              <a:latin typeface="Times New Roman"/>
              <a:cs typeface="Times New Roman"/>
            </a:endParaRPr>
          </a:p>
        </p:txBody>
      </p:sp>
      <p:sp>
        <p:nvSpPr>
          <p:cNvPr id="10" name="object 10"/>
          <p:cNvSpPr txBox="1"/>
          <p:nvPr/>
        </p:nvSpPr>
        <p:spPr>
          <a:xfrm>
            <a:off x="5827266" y="4458726"/>
            <a:ext cx="1416015" cy="142759"/>
          </a:xfrm>
          <a:prstGeom prst="rect">
            <a:avLst/>
          </a:prstGeom>
        </p:spPr>
        <p:txBody>
          <a:bodyPr vert="horz" wrap="square" lIns="0" tIns="9552" rIns="0" bIns="0" rtlCol="0">
            <a:spAutoFit/>
          </a:bodyPr>
          <a:lstStyle/>
          <a:p>
            <a:pPr marL="9552">
              <a:spcBef>
                <a:spcPts val="75"/>
              </a:spcBef>
            </a:pPr>
            <a:r>
              <a:rPr sz="865" spc="-4" dirty="0">
                <a:solidFill>
                  <a:srgbClr val="FFFFFF"/>
                </a:solidFill>
                <a:latin typeface="Times New Roman"/>
                <a:cs typeface="Times New Roman"/>
              </a:rPr>
              <a:t>A</a:t>
            </a:r>
            <a:r>
              <a:rPr sz="865" spc="-60" dirty="0">
                <a:solidFill>
                  <a:srgbClr val="FFFFFF"/>
                </a:solidFill>
                <a:latin typeface="Times New Roman"/>
                <a:cs typeface="Times New Roman"/>
              </a:rPr>
              <a:t> </a:t>
            </a:r>
            <a:r>
              <a:rPr sz="865" dirty="0">
                <a:solidFill>
                  <a:srgbClr val="FFFFFF"/>
                </a:solidFill>
                <a:latin typeface="Times New Roman"/>
                <a:cs typeface="Times New Roman"/>
              </a:rPr>
              <a:t>and</a:t>
            </a:r>
            <a:r>
              <a:rPr sz="865" spc="-53" dirty="0">
                <a:solidFill>
                  <a:srgbClr val="FFFFFF"/>
                </a:solidFill>
                <a:latin typeface="Times New Roman"/>
                <a:cs typeface="Times New Roman"/>
              </a:rPr>
              <a:t> </a:t>
            </a:r>
            <a:r>
              <a:rPr sz="865" spc="-4" dirty="0">
                <a:solidFill>
                  <a:srgbClr val="FFFFFF"/>
                </a:solidFill>
                <a:latin typeface="Times New Roman"/>
                <a:cs typeface="Times New Roman"/>
              </a:rPr>
              <a:t>A'</a:t>
            </a:r>
            <a:r>
              <a:rPr sz="865" spc="-98" dirty="0">
                <a:solidFill>
                  <a:srgbClr val="FFFFFF"/>
                </a:solidFill>
                <a:latin typeface="Times New Roman"/>
                <a:cs typeface="Times New Roman"/>
              </a:rPr>
              <a:t> </a:t>
            </a:r>
            <a:r>
              <a:rPr sz="865" dirty="0">
                <a:solidFill>
                  <a:srgbClr val="FFFFFF"/>
                </a:solidFill>
                <a:latin typeface="Times New Roman"/>
                <a:cs typeface="Times New Roman"/>
              </a:rPr>
              <a:t>not</a:t>
            </a:r>
            <a:r>
              <a:rPr sz="865" spc="-26" dirty="0">
                <a:solidFill>
                  <a:srgbClr val="FFFFFF"/>
                </a:solidFill>
                <a:latin typeface="Times New Roman"/>
                <a:cs typeface="Times New Roman"/>
              </a:rPr>
              <a:t> </a:t>
            </a:r>
            <a:r>
              <a:rPr sz="865" spc="-4" dirty="0">
                <a:solidFill>
                  <a:srgbClr val="FFFFFF"/>
                </a:solidFill>
                <a:latin typeface="Times New Roman"/>
                <a:cs typeface="Times New Roman"/>
              </a:rPr>
              <a:t>necessarily</a:t>
            </a:r>
            <a:r>
              <a:rPr sz="865" spc="-71" dirty="0">
                <a:solidFill>
                  <a:srgbClr val="FFFFFF"/>
                </a:solidFill>
                <a:latin typeface="Times New Roman"/>
                <a:cs typeface="Times New Roman"/>
              </a:rPr>
              <a:t> </a:t>
            </a:r>
            <a:r>
              <a:rPr sz="865" dirty="0">
                <a:solidFill>
                  <a:srgbClr val="FFFFFF"/>
                </a:solidFill>
                <a:latin typeface="Times New Roman"/>
                <a:cs typeface="Times New Roman"/>
              </a:rPr>
              <a:t>disjoint</a:t>
            </a:r>
            <a:endParaRPr sz="865">
              <a:latin typeface="Times New Roman"/>
              <a:cs typeface="Times New Roman"/>
            </a:endParaRPr>
          </a:p>
        </p:txBody>
      </p:sp>
      <p:sp>
        <p:nvSpPr>
          <p:cNvPr id="11" name="object 11"/>
          <p:cNvSpPr txBox="1"/>
          <p:nvPr/>
        </p:nvSpPr>
        <p:spPr>
          <a:xfrm>
            <a:off x="4818997" y="3814238"/>
            <a:ext cx="2102292" cy="533126"/>
          </a:xfrm>
          <a:prstGeom prst="rect">
            <a:avLst/>
          </a:prstGeom>
        </p:spPr>
        <p:txBody>
          <a:bodyPr vert="horz" wrap="square" lIns="0" tIns="45370" rIns="0" bIns="0" rtlCol="0">
            <a:spAutoFit/>
          </a:bodyPr>
          <a:lstStyle/>
          <a:p>
            <a:pPr marL="28655">
              <a:spcBef>
                <a:spcPts val="357"/>
              </a:spcBef>
              <a:tabLst>
                <a:tab pos="1278969" algn="l"/>
              </a:tabLst>
            </a:pPr>
            <a:r>
              <a:rPr sz="1467" i="1" spc="15" dirty="0">
                <a:solidFill>
                  <a:srgbClr val="FFFFFF"/>
                </a:solidFill>
                <a:latin typeface="Times New Roman"/>
                <a:cs typeface="Times New Roman"/>
              </a:rPr>
              <a:t>assoc</a:t>
            </a:r>
            <a:r>
              <a:rPr sz="1467" spc="15" dirty="0">
                <a:solidFill>
                  <a:srgbClr val="FFFFFF"/>
                </a:solidFill>
                <a:latin typeface="Times New Roman"/>
                <a:cs typeface="Times New Roman"/>
              </a:rPr>
              <a:t>(A,</a:t>
            </a:r>
            <a:r>
              <a:rPr sz="1467" spc="-211" dirty="0">
                <a:solidFill>
                  <a:srgbClr val="FFFFFF"/>
                </a:solidFill>
                <a:latin typeface="Times New Roman"/>
                <a:cs typeface="Times New Roman"/>
              </a:rPr>
              <a:t> </a:t>
            </a:r>
            <a:r>
              <a:rPr sz="1467" spc="38" dirty="0">
                <a:solidFill>
                  <a:srgbClr val="FFFFFF"/>
                </a:solidFill>
                <a:latin typeface="Times New Roman"/>
                <a:cs typeface="Times New Roman"/>
              </a:rPr>
              <a:t>A')</a:t>
            </a:r>
            <a:r>
              <a:rPr sz="1467" spc="-26" dirty="0">
                <a:solidFill>
                  <a:srgbClr val="FFFFFF"/>
                </a:solidFill>
                <a:latin typeface="Times New Roman"/>
                <a:cs typeface="Times New Roman"/>
              </a:rPr>
              <a:t> </a:t>
            </a:r>
            <a:r>
              <a:rPr sz="1467" spc="8" dirty="0">
                <a:solidFill>
                  <a:srgbClr val="FFFFFF"/>
                </a:solidFill>
                <a:latin typeface="Symbol"/>
                <a:cs typeface="Symbol"/>
              </a:rPr>
              <a:t></a:t>
            </a:r>
            <a:r>
              <a:rPr sz="1467" spc="8" dirty="0">
                <a:solidFill>
                  <a:srgbClr val="FFFFFF"/>
                </a:solidFill>
                <a:latin typeface="Times New Roman"/>
                <a:cs typeface="Times New Roman"/>
              </a:rPr>
              <a:t>	</a:t>
            </a:r>
            <a:r>
              <a:rPr sz="3328" spc="102" baseline="-8474" dirty="0">
                <a:solidFill>
                  <a:srgbClr val="FFFFFF"/>
                </a:solidFill>
                <a:latin typeface="Symbol"/>
                <a:cs typeface="Symbol"/>
              </a:rPr>
              <a:t></a:t>
            </a:r>
            <a:r>
              <a:rPr sz="1467" spc="68" dirty="0">
                <a:solidFill>
                  <a:srgbClr val="FFFFFF"/>
                </a:solidFill>
                <a:latin typeface="Times New Roman"/>
                <a:cs typeface="Times New Roman"/>
              </a:rPr>
              <a:t>W(</a:t>
            </a:r>
            <a:r>
              <a:rPr sz="1467" i="1" spc="68" dirty="0">
                <a:solidFill>
                  <a:srgbClr val="FFFFFF"/>
                </a:solidFill>
                <a:latin typeface="Times New Roman"/>
                <a:cs typeface="Times New Roman"/>
              </a:rPr>
              <a:t>u</a:t>
            </a:r>
            <a:r>
              <a:rPr sz="1467" spc="68" dirty="0">
                <a:solidFill>
                  <a:srgbClr val="FFFFFF"/>
                </a:solidFill>
                <a:latin typeface="Times New Roman"/>
                <a:cs typeface="Times New Roman"/>
              </a:rPr>
              <a:t>,</a:t>
            </a:r>
            <a:r>
              <a:rPr sz="1467" spc="-237" dirty="0">
                <a:solidFill>
                  <a:srgbClr val="FFFFFF"/>
                </a:solidFill>
                <a:latin typeface="Times New Roman"/>
                <a:cs typeface="Times New Roman"/>
              </a:rPr>
              <a:t> </a:t>
            </a:r>
            <a:r>
              <a:rPr sz="1467" i="1" spc="23" dirty="0">
                <a:solidFill>
                  <a:srgbClr val="FFFFFF"/>
                </a:solidFill>
                <a:latin typeface="Times New Roman"/>
                <a:cs typeface="Times New Roman"/>
              </a:rPr>
              <a:t>v</a:t>
            </a:r>
            <a:r>
              <a:rPr sz="1467" spc="23" dirty="0">
                <a:solidFill>
                  <a:srgbClr val="FFFFFF"/>
                </a:solidFill>
                <a:latin typeface="Times New Roman"/>
                <a:cs typeface="Times New Roman"/>
              </a:rPr>
              <a:t>)</a:t>
            </a:r>
            <a:endParaRPr sz="1467">
              <a:latin typeface="Times New Roman"/>
              <a:cs typeface="Times New Roman"/>
            </a:endParaRPr>
          </a:p>
          <a:p>
            <a:pPr marL="1155274">
              <a:spcBef>
                <a:spcPts val="105"/>
              </a:spcBef>
            </a:pPr>
            <a:r>
              <a:rPr sz="865" i="1" spc="-19" dirty="0">
                <a:solidFill>
                  <a:srgbClr val="FFFFFF"/>
                </a:solidFill>
                <a:latin typeface="Times New Roman"/>
                <a:cs typeface="Times New Roman"/>
              </a:rPr>
              <a:t>u</a:t>
            </a:r>
            <a:r>
              <a:rPr sz="865" spc="-19" dirty="0">
                <a:solidFill>
                  <a:srgbClr val="FFFFFF"/>
                </a:solidFill>
                <a:latin typeface="Symbol"/>
                <a:cs typeface="Symbol"/>
              </a:rPr>
              <a:t></a:t>
            </a:r>
            <a:r>
              <a:rPr sz="865" spc="-19" dirty="0">
                <a:solidFill>
                  <a:srgbClr val="FFFFFF"/>
                </a:solidFill>
                <a:latin typeface="Times New Roman"/>
                <a:cs typeface="Times New Roman"/>
              </a:rPr>
              <a:t>A,</a:t>
            </a:r>
            <a:r>
              <a:rPr sz="865" i="1" spc="-19" dirty="0">
                <a:solidFill>
                  <a:srgbClr val="FFFFFF"/>
                </a:solidFill>
                <a:latin typeface="Times New Roman"/>
                <a:cs typeface="Times New Roman"/>
              </a:rPr>
              <a:t>v</a:t>
            </a:r>
            <a:r>
              <a:rPr sz="865" spc="-19" dirty="0">
                <a:solidFill>
                  <a:srgbClr val="FFFFFF"/>
                </a:solidFill>
                <a:latin typeface="Symbol"/>
                <a:cs typeface="Symbol"/>
              </a:rPr>
              <a:t></a:t>
            </a:r>
            <a:r>
              <a:rPr sz="865" spc="-19" dirty="0">
                <a:solidFill>
                  <a:srgbClr val="FFFFFF"/>
                </a:solidFill>
                <a:latin typeface="Times New Roman"/>
                <a:cs typeface="Times New Roman"/>
              </a:rPr>
              <a:t>A'</a:t>
            </a:r>
            <a:endParaRPr sz="865">
              <a:latin typeface="Times New Roman"/>
              <a:cs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5439" y="104453"/>
            <a:ext cx="6410557" cy="747826"/>
          </a:xfrm>
          <a:prstGeom prst="rect">
            <a:avLst/>
          </a:prstGeom>
        </p:spPr>
        <p:txBody>
          <a:bodyPr vert="horz" wrap="square" lIns="0" tIns="9074" rIns="0" bIns="0" rtlCol="0">
            <a:spAutoFit/>
          </a:bodyPr>
          <a:lstStyle/>
          <a:p>
            <a:pPr marL="9552">
              <a:spcBef>
                <a:spcPts val="71"/>
              </a:spcBef>
            </a:pPr>
            <a:r>
              <a:rPr spc="-4" dirty="0"/>
              <a:t>Minimum</a:t>
            </a:r>
            <a:r>
              <a:rPr spc="-41" dirty="0"/>
              <a:t> </a:t>
            </a:r>
            <a:r>
              <a:rPr spc="-4" dirty="0"/>
              <a:t>Cut</a:t>
            </a:r>
          </a:p>
        </p:txBody>
      </p:sp>
      <p:grpSp>
        <p:nvGrpSpPr>
          <p:cNvPr id="3" name="object 3"/>
          <p:cNvGrpSpPr/>
          <p:nvPr/>
        </p:nvGrpSpPr>
        <p:grpSpPr>
          <a:xfrm>
            <a:off x="1744937" y="1199672"/>
            <a:ext cx="3046939" cy="2905098"/>
            <a:chOff x="800354" y="1595119"/>
            <a:chExt cx="4051300" cy="3862704"/>
          </a:xfrm>
        </p:grpSpPr>
        <p:sp>
          <p:nvSpPr>
            <p:cNvPr id="4" name="object 4"/>
            <p:cNvSpPr/>
            <p:nvPr/>
          </p:nvSpPr>
          <p:spPr>
            <a:xfrm>
              <a:off x="2575052" y="2065273"/>
              <a:ext cx="249554" cy="297180"/>
            </a:xfrm>
            <a:custGeom>
              <a:avLst/>
              <a:gdLst/>
              <a:ahLst/>
              <a:cxnLst/>
              <a:rect l="l" t="t" r="r" b="b"/>
              <a:pathLst>
                <a:path w="249555" h="297180">
                  <a:moveTo>
                    <a:pt x="249174" y="148589"/>
                  </a:moveTo>
                  <a:lnTo>
                    <a:pt x="242834" y="101534"/>
                  </a:lnTo>
                  <a:lnTo>
                    <a:pt x="225155" y="60734"/>
                  </a:lnTo>
                  <a:lnTo>
                    <a:pt x="198150" y="28602"/>
                  </a:lnTo>
                  <a:lnTo>
                    <a:pt x="163830" y="7552"/>
                  </a:lnTo>
                  <a:lnTo>
                    <a:pt x="124206" y="0"/>
                  </a:lnTo>
                  <a:lnTo>
                    <a:pt x="84953" y="7552"/>
                  </a:lnTo>
                  <a:lnTo>
                    <a:pt x="50858" y="28602"/>
                  </a:lnTo>
                  <a:lnTo>
                    <a:pt x="23969" y="60734"/>
                  </a:lnTo>
                  <a:lnTo>
                    <a:pt x="6333" y="101534"/>
                  </a:lnTo>
                  <a:lnTo>
                    <a:pt x="0" y="148589"/>
                  </a:lnTo>
                  <a:lnTo>
                    <a:pt x="6333" y="195352"/>
                  </a:lnTo>
                  <a:lnTo>
                    <a:pt x="23969" y="236116"/>
                  </a:lnTo>
                  <a:lnTo>
                    <a:pt x="50858" y="268358"/>
                  </a:lnTo>
                  <a:lnTo>
                    <a:pt x="84953" y="289553"/>
                  </a:lnTo>
                  <a:lnTo>
                    <a:pt x="124206" y="297179"/>
                  </a:lnTo>
                  <a:lnTo>
                    <a:pt x="163830" y="289553"/>
                  </a:lnTo>
                  <a:lnTo>
                    <a:pt x="198150" y="268358"/>
                  </a:lnTo>
                  <a:lnTo>
                    <a:pt x="225155" y="236116"/>
                  </a:lnTo>
                  <a:lnTo>
                    <a:pt x="242834" y="195352"/>
                  </a:lnTo>
                  <a:lnTo>
                    <a:pt x="249174" y="148589"/>
                  </a:lnTo>
                  <a:close/>
                </a:path>
              </a:pathLst>
            </a:custGeom>
            <a:solidFill>
              <a:srgbClr val="FF0000"/>
            </a:solidFill>
          </p:spPr>
          <p:txBody>
            <a:bodyPr wrap="square" lIns="0" tIns="0" rIns="0" bIns="0" rtlCol="0"/>
            <a:lstStyle/>
            <a:p>
              <a:endParaRPr sz="1354"/>
            </a:p>
          </p:txBody>
        </p:sp>
        <p:sp>
          <p:nvSpPr>
            <p:cNvPr id="5" name="object 5"/>
            <p:cNvSpPr/>
            <p:nvPr/>
          </p:nvSpPr>
          <p:spPr>
            <a:xfrm>
              <a:off x="2575052" y="2065273"/>
              <a:ext cx="249554" cy="297180"/>
            </a:xfrm>
            <a:custGeom>
              <a:avLst/>
              <a:gdLst/>
              <a:ahLst/>
              <a:cxnLst/>
              <a:rect l="l" t="t" r="r" b="b"/>
              <a:pathLst>
                <a:path w="249555" h="297180">
                  <a:moveTo>
                    <a:pt x="124206" y="0"/>
                  </a:moveTo>
                  <a:lnTo>
                    <a:pt x="84953" y="7552"/>
                  </a:lnTo>
                  <a:lnTo>
                    <a:pt x="50858" y="28602"/>
                  </a:lnTo>
                  <a:lnTo>
                    <a:pt x="23969" y="60734"/>
                  </a:lnTo>
                  <a:lnTo>
                    <a:pt x="6333" y="101534"/>
                  </a:lnTo>
                  <a:lnTo>
                    <a:pt x="0" y="148589"/>
                  </a:lnTo>
                  <a:lnTo>
                    <a:pt x="6333" y="195352"/>
                  </a:lnTo>
                  <a:lnTo>
                    <a:pt x="23969" y="236116"/>
                  </a:lnTo>
                  <a:lnTo>
                    <a:pt x="50858" y="268358"/>
                  </a:lnTo>
                  <a:lnTo>
                    <a:pt x="84953" y="289553"/>
                  </a:lnTo>
                  <a:lnTo>
                    <a:pt x="124206" y="297179"/>
                  </a:lnTo>
                  <a:lnTo>
                    <a:pt x="163830" y="289553"/>
                  </a:lnTo>
                  <a:lnTo>
                    <a:pt x="198150" y="268358"/>
                  </a:lnTo>
                  <a:lnTo>
                    <a:pt x="225155" y="236116"/>
                  </a:lnTo>
                  <a:lnTo>
                    <a:pt x="242834" y="195352"/>
                  </a:lnTo>
                  <a:lnTo>
                    <a:pt x="249174" y="148589"/>
                  </a:lnTo>
                  <a:lnTo>
                    <a:pt x="242834" y="101534"/>
                  </a:lnTo>
                  <a:lnTo>
                    <a:pt x="225155" y="60734"/>
                  </a:lnTo>
                  <a:lnTo>
                    <a:pt x="198150" y="28602"/>
                  </a:lnTo>
                  <a:lnTo>
                    <a:pt x="163830" y="7552"/>
                  </a:lnTo>
                  <a:lnTo>
                    <a:pt x="124206" y="0"/>
                  </a:lnTo>
                  <a:close/>
                </a:path>
              </a:pathLst>
            </a:custGeom>
            <a:ln w="9525">
              <a:solidFill>
                <a:srgbClr val="000000"/>
              </a:solidFill>
            </a:ln>
          </p:spPr>
          <p:txBody>
            <a:bodyPr wrap="square" lIns="0" tIns="0" rIns="0" bIns="0" rtlCol="0"/>
            <a:lstStyle/>
            <a:p>
              <a:endParaRPr sz="1354"/>
            </a:p>
          </p:txBody>
        </p:sp>
        <p:sp>
          <p:nvSpPr>
            <p:cNvPr id="6" name="object 6"/>
            <p:cNvSpPr/>
            <p:nvPr/>
          </p:nvSpPr>
          <p:spPr>
            <a:xfrm>
              <a:off x="1585976" y="2049271"/>
              <a:ext cx="249554" cy="297180"/>
            </a:xfrm>
            <a:custGeom>
              <a:avLst/>
              <a:gdLst/>
              <a:ahLst/>
              <a:cxnLst/>
              <a:rect l="l" t="t" r="r" b="b"/>
              <a:pathLst>
                <a:path w="249555" h="297180">
                  <a:moveTo>
                    <a:pt x="249174" y="148589"/>
                  </a:moveTo>
                  <a:lnTo>
                    <a:pt x="242834" y="101534"/>
                  </a:lnTo>
                  <a:lnTo>
                    <a:pt x="225155" y="60734"/>
                  </a:lnTo>
                  <a:lnTo>
                    <a:pt x="198150" y="28602"/>
                  </a:lnTo>
                  <a:lnTo>
                    <a:pt x="163830" y="7552"/>
                  </a:lnTo>
                  <a:lnTo>
                    <a:pt x="124206" y="0"/>
                  </a:lnTo>
                  <a:lnTo>
                    <a:pt x="84953" y="7552"/>
                  </a:lnTo>
                  <a:lnTo>
                    <a:pt x="50858" y="28602"/>
                  </a:lnTo>
                  <a:lnTo>
                    <a:pt x="23969" y="60734"/>
                  </a:lnTo>
                  <a:lnTo>
                    <a:pt x="6333" y="101534"/>
                  </a:lnTo>
                  <a:lnTo>
                    <a:pt x="0" y="148589"/>
                  </a:lnTo>
                  <a:lnTo>
                    <a:pt x="6333" y="195645"/>
                  </a:lnTo>
                  <a:lnTo>
                    <a:pt x="23969" y="236445"/>
                  </a:lnTo>
                  <a:lnTo>
                    <a:pt x="50858" y="268577"/>
                  </a:lnTo>
                  <a:lnTo>
                    <a:pt x="84953" y="289627"/>
                  </a:lnTo>
                  <a:lnTo>
                    <a:pt x="124206" y="297179"/>
                  </a:lnTo>
                  <a:lnTo>
                    <a:pt x="163830" y="289627"/>
                  </a:lnTo>
                  <a:lnTo>
                    <a:pt x="198150" y="268577"/>
                  </a:lnTo>
                  <a:lnTo>
                    <a:pt x="225155" y="236445"/>
                  </a:lnTo>
                  <a:lnTo>
                    <a:pt x="242834" y="195645"/>
                  </a:lnTo>
                  <a:lnTo>
                    <a:pt x="249174" y="148589"/>
                  </a:lnTo>
                  <a:close/>
                </a:path>
              </a:pathLst>
            </a:custGeom>
            <a:solidFill>
              <a:srgbClr val="FF0000"/>
            </a:solidFill>
          </p:spPr>
          <p:txBody>
            <a:bodyPr wrap="square" lIns="0" tIns="0" rIns="0" bIns="0" rtlCol="0"/>
            <a:lstStyle/>
            <a:p>
              <a:endParaRPr sz="1354"/>
            </a:p>
          </p:txBody>
        </p:sp>
        <p:sp>
          <p:nvSpPr>
            <p:cNvPr id="7" name="object 7"/>
            <p:cNvSpPr/>
            <p:nvPr/>
          </p:nvSpPr>
          <p:spPr>
            <a:xfrm>
              <a:off x="1585976" y="2049271"/>
              <a:ext cx="990600" cy="297180"/>
            </a:xfrm>
            <a:custGeom>
              <a:avLst/>
              <a:gdLst/>
              <a:ahLst/>
              <a:cxnLst/>
              <a:rect l="l" t="t" r="r" b="b"/>
              <a:pathLst>
                <a:path w="990600" h="297180">
                  <a:moveTo>
                    <a:pt x="124206" y="0"/>
                  </a:moveTo>
                  <a:lnTo>
                    <a:pt x="84953" y="7552"/>
                  </a:lnTo>
                  <a:lnTo>
                    <a:pt x="50858" y="28602"/>
                  </a:lnTo>
                  <a:lnTo>
                    <a:pt x="23969" y="60734"/>
                  </a:lnTo>
                  <a:lnTo>
                    <a:pt x="6333" y="101534"/>
                  </a:lnTo>
                  <a:lnTo>
                    <a:pt x="0" y="148589"/>
                  </a:lnTo>
                  <a:lnTo>
                    <a:pt x="6333" y="195645"/>
                  </a:lnTo>
                  <a:lnTo>
                    <a:pt x="23969" y="236445"/>
                  </a:lnTo>
                  <a:lnTo>
                    <a:pt x="50858" y="268577"/>
                  </a:lnTo>
                  <a:lnTo>
                    <a:pt x="84953" y="289627"/>
                  </a:lnTo>
                  <a:lnTo>
                    <a:pt x="124206" y="297179"/>
                  </a:lnTo>
                  <a:lnTo>
                    <a:pt x="163830" y="289627"/>
                  </a:lnTo>
                  <a:lnTo>
                    <a:pt x="198150" y="268577"/>
                  </a:lnTo>
                  <a:lnTo>
                    <a:pt x="225155" y="236445"/>
                  </a:lnTo>
                  <a:lnTo>
                    <a:pt x="242834" y="195645"/>
                  </a:lnTo>
                  <a:lnTo>
                    <a:pt x="249174" y="148589"/>
                  </a:lnTo>
                  <a:lnTo>
                    <a:pt x="242834" y="101534"/>
                  </a:lnTo>
                  <a:lnTo>
                    <a:pt x="225155" y="60734"/>
                  </a:lnTo>
                  <a:lnTo>
                    <a:pt x="198150" y="28602"/>
                  </a:lnTo>
                  <a:lnTo>
                    <a:pt x="163830" y="7552"/>
                  </a:lnTo>
                  <a:lnTo>
                    <a:pt x="124206" y="0"/>
                  </a:lnTo>
                  <a:close/>
                </a:path>
                <a:path w="990600" h="297180">
                  <a:moveTo>
                    <a:pt x="265175" y="122681"/>
                  </a:moveTo>
                  <a:lnTo>
                    <a:pt x="990600" y="122681"/>
                  </a:lnTo>
                </a:path>
              </a:pathLst>
            </a:custGeom>
            <a:ln w="9525">
              <a:solidFill>
                <a:srgbClr val="000000"/>
              </a:solidFill>
            </a:ln>
          </p:spPr>
          <p:txBody>
            <a:bodyPr wrap="square" lIns="0" tIns="0" rIns="0" bIns="0" rtlCol="0"/>
            <a:lstStyle/>
            <a:p>
              <a:endParaRPr sz="1354"/>
            </a:p>
          </p:txBody>
        </p:sp>
        <p:sp>
          <p:nvSpPr>
            <p:cNvPr id="8" name="object 8"/>
            <p:cNvSpPr/>
            <p:nvPr/>
          </p:nvSpPr>
          <p:spPr>
            <a:xfrm>
              <a:off x="1603502" y="3111500"/>
              <a:ext cx="249554" cy="297180"/>
            </a:xfrm>
            <a:custGeom>
              <a:avLst/>
              <a:gdLst/>
              <a:ahLst/>
              <a:cxnLst/>
              <a:rect l="l" t="t" r="r" b="b"/>
              <a:pathLst>
                <a:path w="249555" h="297179">
                  <a:moveTo>
                    <a:pt x="249174" y="148589"/>
                  </a:moveTo>
                  <a:lnTo>
                    <a:pt x="242834" y="101534"/>
                  </a:lnTo>
                  <a:lnTo>
                    <a:pt x="225155" y="60734"/>
                  </a:lnTo>
                  <a:lnTo>
                    <a:pt x="198150" y="28602"/>
                  </a:lnTo>
                  <a:lnTo>
                    <a:pt x="163830" y="7552"/>
                  </a:lnTo>
                  <a:lnTo>
                    <a:pt x="124206" y="0"/>
                  </a:lnTo>
                  <a:lnTo>
                    <a:pt x="84953" y="7552"/>
                  </a:lnTo>
                  <a:lnTo>
                    <a:pt x="50858" y="28602"/>
                  </a:lnTo>
                  <a:lnTo>
                    <a:pt x="23969" y="60734"/>
                  </a:lnTo>
                  <a:lnTo>
                    <a:pt x="6333" y="101534"/>
                  </a:lnTo>
                  <a:lnTo>
                    <a:pt x="0" y="148589"/>
                  </a:lnTo>
                  <a:lnTo>
                    <a:pt x="6333" y="195352"/>
                  </a:lnTo>
                  <a:lnTo>
                    <a:pt x="23969" y="236116"/>
                  </a:lnTo>
                  <a:lnTo>
                    <a:pt x="50858" y="268358"/>
                  </a:lnTo>
                  <a:lnTo>
                    <a:pt x="84953" y="289553"/>
                  </a:lnTo>
                  <a:lnTo>
                    <a:pt x="124206" y="297179"/>
                  </a:lnTo>
                  <a:lnTo>
                    <a:pt x="163830" y="289553"/>
                  </a:lnTo>
                  <a:lnTo>
                    <a:pt x="198150" y="268358"/>
                  </a:lnTo>
                  <a:lnTo>
                    <a:pt x="225155" y="236116"/>
                  </a:lnTo>
                  <a:lnTo>
                    <a:pt x="242834" y="195352"/>
                  </a:lnTo>
                  <a:lnTo>
                    <a:pt x="249174" y="148589"/>
                  </a:lnTo>
                  <a:close/>
                </a:path>
              </a:pathLst>
            </a:custGeom>
            <a:solidFill>
              <a:srgbClr val="FF0000"/>
            </a:solidFill>
          </p:spPr>
          <p:txBody>
            <a:bodyPr wrap="square" lIns="0" tIns="0" rIns="0" bIns="0" rtlCol="0"/>
            <a:lstStyle/>
            <a:p>
              <a:endParaRPr sz="1354"/>
            </a:p>
          </p:txBody>
        </p:sp>
        <p:sp>
          <p:nvSpPr>
            <p:cNvPr id="9" name="object 9"/>
            <p:cNvSpPr/>
            <p:nvPr/>
          </p:nvSpPr>
          <p:spPr>
            <a:xfrm>
              <a:off x="1603502" y="2338069"/>
              <a:ext cx="249554" cy="1070610"/>
            </a:xfrm>
            <a:custGeom>
              <a:avLst/>
              <a:gdLst/>
              <a:ahLst/>
              <a:cxnLst/>
              <a:rect l="l" t="t" r="r" b="b"/>
              <a:pathLst>
                <a:path w="249555" h="1070610">
                  <a:moveTo>
                    <a:pt x="124206" y="773429"/>
                  </a:moveTo>
                  <a:lnTo>
                    <a:pt x="84953" y="780982"/>
                  </a:lnTo>
                  <a:lnTo>
                    <a:pt x="50858" y="802032"/>
                  </a:lnTo>
                  <a:lnTo>
                    <a:pt x="23969" y="834164"/>
                  </a:lnTo>
                  <a:lnTo>
                    <a:pt x="6333" y="874964"/>
                  </a:lnTo>
                  <a:lnTo>
                    <a:pt x="0" y="922019"/>
                  </a:lnTo>
                  <a:lnTo>
                    <a:pt x="6333" y="968782"/>
                  </a:lnTo>
                  <a:lnTo>
                    <a:pt x="23969" y="1009546"/>
                  </a:lnTo>
                  <a:lnTo>
                    <a:pt x="50858" y="1041788"/>
                  </a:lnTo>
                  <a:lnTo>
                    <a:pt x="84953" y="1062983"/>
                  </a:lnTo>
                  <a:lnTo>
                    <a:pt x="124206" y="1070609"/>
                  </a:lnTo>
                  <a:lnTo>
                    <a:pt x="163830" y="1062983"/>
                  </a:lnTo>
                  <a:lnTo>
                    <a:pt x="198150" y="1041788"/>
                  </a:lnTo>
                  <a:lnTo>
                    <a:pt x="225155" y="1009546"/>
                  </a:lnTo>
                  <a:lnTo>
                    <a:pt x="242834" y="968782"/>
                  </a:lnTo>
                  <a:lnTo>
                    <a:pt x="249174" y="922019"/>
                  </a:lnTo>
                  <a:lnTo>
                    <a:pt x="242834" y="874964"/>
                  </a:lnTo>
                  <a:lnTo>
                    <a:pt x="225155" y="834164"/>
                  </a:lnTo>
                  <a:lnTo>
                    <a:pt x="198150" y="802032"/>
                  </a:lnTo>
                  <a:lnTo>
                    <a:pt x="163830" y="780982"/>
                  </a:lnTo>
                  <a:lnTo>
                    <a:pt x="124206" y="773429"/>
                  </a:lnTo>
                  <a:close/>
                </a:path>
                <a:path w="249555" h="1070610">
                  <a:moveTo>
                    <a:pt x="93725" y="0"/>
                  </a:moveTo>
                  <a:lnTo>
                    <a:pt x="93725" y="760476"/>
                  </a:lnTo>
                </a:path>
              </a:pathLst>
            </a:custGeom>
            <a:ln w="9525">
              <a:solidFill>
                <a:srgbClr val="000000"/>
              </a:solidFill>
            </a:ln>
          </p:spPr>
          <p:txBody>
            <a:bodyPr wrap="square" lIns="0" tIns="0" rIns="0" bIns="0" rtlCol="0"/>
            <a:lstStyle/>
            <a:p>
              <a:endParaRPr sz="1354"/>
            </a:p>
          </p:txBody>
        </p:sp>
        <p:sp>
          <p:nvSpPr>
            <p:cNvPr id="10" name="object 10"/>
            <p:cNvSpPr/>
            <p:nvPr/>
          </p:nvSpPr>
          <p:spPr>
            <a:xfrm>
              <a:off x="2789174" y="3250946"/>
              <a:ext cx="249554" cy="297180"/>
            </a:xfrm>
            <a:custGeom>
              <a:avLst/>
              <a:gdLst/>
              <a:ahLst/>
              <a:cxnLst/>
              <a:rect l="l" t="t" r="r" b="b"/>
              <a:pathLst>
                <a:path w="249555" h="297179">
                  <a:moveTo>
                    <a:pt x="249174" y="148589"/>
                  </a:moveTo>
                  <a:lnTo>
                    <a:pt x="242840" y="101827"/>
                  </a:lnTo>
                  <a:lnTo>
                    <a:pt x="225204" y="61063"/>
                  </a:lnTo>
                  <a:lnTo>
                    <a:pt x="198315" y="28821"/>
                  </a:lnTo>
                  <a:lnTo>
                    <a:pt x="164220" y="7626"/>
                  </a:lnTo>
                  <a:lnTo>
                    <a:pt x="124967" y="0"/>
                  </a:lnTo>
                  <a:lnTo>
                    <a:pt x="85343" y="7626"/>
                  </a:lnTo>
                  <a:lnTo>
                    <a:pt x="51023" y="28821"/>
                  </a:lnTo>
                  <a:lnTo>
                    <a:pt x="24018" y="61063"/>
                  </a:lnTo>
                  <a:lnTo>
                    <a:pt x="6339" y="101827"/>
                  </a:lnTo>
                  <a:lnTo>
                    <a:pt x="0" y="148589"/>
                  </a:lnTo>
                  <a:lnTo>
                    <a:pt x="6339" y="195645"/>
                  </a:lnTo>
                  <a:lnTo>
                    <a:pt x="24018" y="236445"/>
                  </a:lnTo>
                  <a:lnTo>
                    <a:pt x="51023" y="268577"/>
                  </a:lnTo>
                  <a:lnTo>
                    <a:pt x="85343" y="289627"/>
                  </a:lnTo>
                  <a:lnTo>
                    <a:pt x="124967" y="297179"/>
                  </a:lnTo>
                  <a:lnTo>
                    <a:pt x="164220" y="289627"/>
                  </a:lnTo>
                  <a:lnTo>
                    <a:pt x="198315" y="268577"/>
                  </a:lnTo>
                  <a:lnTo>
                    <a:pt x="225204" y="236445"/>
                  </a:lnTo>
                  <a:lnTo>
                    <a:pt x="242840" y="195645"/>
                  </a:lnTo>
                  <a:lnTo>
                    <a:pt x="249174" y="148589"/>
                  </a:lnTo>
                  <a:close/>
                </a:path>
              </a:pathLst>
            </a:custGeom>
            <a:solidFill>
              <a:srgbClr val="FF0000"/>
            </a:solidFill>
          </p:spPr>
          <p:txBody>
            <a:bodyPr wrap="square" lIns="0" tIns="0" rIns="0" bIns="0" rtlCol="0"/>
            <a:lstStyle/>
            <a:p>
              <a:endParaRPr sz="1354"/>
            </a:p>
          </p:txBody>
        </p:sp>
        <p:sp>
          <p:nvSpPr>
            <p:cNvPr id="11" name="object 11"/>
            <p:cNvSpPr/>
            <p:nvPr/>
          </p:nvSpPr>
          <p:spPr>
            <a:xfrm>
              <a:off x="1792478" y="2303779"/>
              <a:ext cx="1245870" cy="1244600"/>
            </a:xfrm>
            <a:custGeom>
              <a:avLst/>
              <a:gdLst/>
              <a:ahLst/>
              <a:cxnLst/>
              <a:rect l="l" t="t" r="r" b="b"/>
              <a:pathLst>
                <a:path w="1245870" h="1244600">
                  <a:moveTo>
                    <a:pt x="1121664" y="947166"/>
                  </a:moveTo>
                  <a:lnTo>
                    <a:pt x="1082039" y="954792"/>
                  </a:lnTo>
                  <a:lnTo>
                    <a:pt x="1047719" y="975987"/>
                  </a:lnTo>
                  <a:lnTo>
                    <a:pt x="1020714" y="1008229"/>
                  </a:lnTo>
                  <a:lnTo>
                    <a:pt x="1003035" y="1048993"/>
                  </a:lnTo>
                  <a:lnTo>
                    <a:pt x="996696" y="1095756"/>
                  </a:lnTo>
                  <a:lnTo>
                    <a:pt x="1003035" y="1142811"/>
                  </a:lnTo>
                  <a:lnTo>
                    <a:pt x="1020714" y="1183611"/>
                  </a:lnTo>
                  <a:lnTo>
                    <a:pt x="1047719" y="1215743"/>
                  </a:lnTo>
                  <a:lnTo>
                    <a:pt x="1082039" y="1236793"/>
                  </a:lnTo>
                  <a:lnTo>
                    <a:pt x="1121664" y="1244346"/>
                  </a:lnTo>
                  <a:lnTo>
                    <a:pt x="1160916" y="1236793"/>
                  </a:lnTo>
                  <a:lnTo>
                    <a:pt x="1195011" y="1215743"/>
                  </a:lnTo>
                  <a:lnTo>
                    <a:pt x="1221900" y="1183611"/>
                  </a:lnTo>
                  <a:lnTo>
                    <a:pt x="1239536" y="1142811"/>
                  </a:lnTo>
                  <a:lnTo>
                    <a:pt x="1245870" y="1095756"/>
                  </a:lnTo>
                  <a:lnTo>
                    <a:pt x="1239536" y="1048993"/>
                  </a:lnTo>
                  <a:lnTo>
                    <a:pt x="1221900" y="1008229"/>
                  </a:lnTo>
                  <a:lnTo>
                    <a:pt x="1195011" y="975987"/>
                  </a:lnTo>
                  <a:lnTo>
                    <a:pt x="1160916" y="954792"/>
                  </a:lnTo>
                  <a:lnTo>
                    <a:pt x="1121664" y="947166"/>
                  </a:lnTo>
                  <a:close/>
                </a:path>
                <a:path w="1245870" h="1244600">
                  <a:moveTo>
                    <a:pt x="0" y="0"/>
                  </a:moveTo>
                  <a:lnTo>
                    <a:pt x="1009650" y="1033272"/>
                  </a:lnTo>
                </a:path>
              </a:pathLst>
            </a:custGeom>
            <a:ln w="9525">
              <a:solidFill>
                <a:srgbClr val="000000"/>
              </a:solidFill>
            </a:ln>
          </p:spPr>
          <p:txBody>
            <a:bodyPr wrap="square" lIns="0" tIns="0" rIns="0" bIns="0" rtlCol="0"/>
            <a:lstStyle/>
            <a:p>
              <a:endParaRPr sz="1354"/>
            </a:p>
          </p:txBody>
        </p:sp>
        <p:sp>
          <p:nvSpPr>
            <p:cNvPr id="12" name="object 12"/>
            <p:cNvSpPr/>
            <p:nvPr/>
          </p:nvSpPr>
          <p:spPr>
            <a:xfrm>
              <a:off x="2919476" y="2670302"/>
              <a:ext cx="249554" cy="296545"/>
            </a:xfrm>
            <a:custGeom>
              <a:avLst/>
              <a:gdLst/>
              <a:ahLst/>
              <a:cxnLst/>
              <a:rect l="l" t="t" r="r" b="b"/>
              <a:pathLst>
                <a:path w="249555" h="296544">
                  <a:moveTo>
                    <a:pt x="249174" y="148589"/>
                  </a:moveTo>
                  <a:lnTo>
                    <a:pt x="242834" y="101534"/>
                  </a:lnTo>
                  <a:lnTo>
                    <a:pt x="225155" y="60734"/>
                  </a:lnTo>
                  <a:lnTo>
                    <a:pt x="198150" y="28602"/>
                  </a:lnTo>
                  <a:lnTo>
                    <a:pt x="163830" y="7552"/>
                  </a:lnTo>
                  <a:lnTo>
                    <a:pt x="124206" y="0"/>
                  </a:lnTo>
                  <a:lnTo>
                    <a:pt x="84953" y="7552"/>
                  </a:lnTo>
                  <a:lnTo>
                    <a:pt x="50858" y="28602"/>
                  </a:lnTo>
                  <a:lnTo>
                    <a:pt x="23969" y="60734"/>
                  </a:lnTo>
                  <a:lnTo>
                    <a:pt x="6333" y="101534"/>
                  </a:lnTo>
                  <a:lnTo>
                    <a:pt x="0" y="148589"/>
                  </a:lnTo>
                  <a:lnTo>
                    <a:pt x="6333" y="195273"/>
                  </a:lnTo>
                  <a:lnTo>
                    <a:pt x="23969" y="235848"/>
                  </a:lnTo>
                  <a:lnTo>
                    <a:pt x="50858" y="267864"/>
                  </a:lnTo>
                  <a:lnTo>
                    <a:pt x="84953" y="288871"/>
                  </a:lnTo>
                  <a:lnTo>
                    <a:pt x="124206" y="296418"/>
                  </a:lnTo>
                  <a:lnTo>
                    <a:pt x="163830" y="288871"/>
                  </a:lnTo>
                  <a:lnTo>
                    <a:pt x="198150" y="267864"/>
                  </a:lnTo>
                  <a:lnTo>
                    <a:pt x="225155" y="235848"/>
                  </a:lnTo>
                  <a:lnTo>
                    <a:pt x="242834" y="195273"/>
                  </a:lnTo>
                  <a:lnTo>
                    <a:pt x="249174" y="148589"/>
                  </a:lnTo>
                  <a:close/>
                </a:path>
              </a:pathLst>
            </a:custGeom>
            <a:solidFill>
              <a:srgbClr val="FF0000"/>
            </a:solidFill>
          </p:spPr>
          <p:txBody>
            <a:bodyPr wrap="square" lIns="0" tIns="0" rIns="0" bIns="0" rtlCol="0"/>
            <a:lstStyle/>
            <a:p>
              <a:endParaRPr sz="1354"/>
            </a:p>
          </p:txBody>
        </p:sp>
        <p:sp>
          <p:nvSpPr>
            <p:cNvPr id="13" name="object 13"/>
            <p:cNvSpPr/>
            <p:nvPr/>
          </p:nvSpPr>
          <p:spPr>
            <a:xfrm>
              <a:off x="1827529" y="2232151"/>
              <a:ext cx="1341120" cy="734695"/>
            </a:xfrm>
            <a:custGeom>
              <a:avLst/>
              <a:gdLst/>
              <a:ahLst/>
              <a:cxnLst/>
              <a:rect l="l" t="t" r="r" b="b"/>
              <a:pathLst>
                <a:path w="1341120" h="734694">
                  <a:moveTo>
                    <a:pt x="1216152" y="438149"/>
                  </a:moveTo>
                  <a:lnTo>
                    <a:pt x="1176899" y="445702"/>
                  </a:lnTo>
                  <a:lnTo>
                    <a:pt x="1142804" y="466752"/>
                  </a:lnTo>
                  <a:lnTo>
                    <a:pt x="1115915" y="498884"/>
                  </a:lnTo>
                  <a:lnTo>
                    <a:pt x="1098279" y="539684"/>
                  </a:lnTo>
                  <a:lnTo>
                    <a:pt x="1091945" y="586739"/>
                  </a:lnTo>
                  <a:lnTo>
                    <a:pt x="1098279" y="633423"/>
                  </a:lnTo>
                  <a:lnTo>
                    <a:pt x="1115915" y="673998"/>
                  </a:lnTo>
                  <a:lnTo>
                    <a:pt x="1142804" y="706014"/>
                  </a:lnTo>
                  <a:lnTo>
                    <a:pt x="1176899" y="727021"/>
                  </a:lnTo>
                  <a:lnTo>
                    <a:pt x="1216152" y="734568"/>
                  </a:lnTo>
                  <a:lnTo>
                    <a:pt x="1255776" y="727021"/>
                  </a:lnTo>
                  <a:lnTo>
                    <a:pt x="1290096" y="706014"/>
                  </a:lnTo>
                  <a:lnTo>
                    <a:pt x="1317101" y="673998"/>
                  </a:lnTo>
                  <a:lnTo>
                    <a:pt x="1334780" y="633423"/>
                  </a:lnTo>
                  <a:lnTo>
                    <a:pt x="1341120" y="586739"/>
                  </a:lnTo>
                  <a:lnTo>
                    <a:pt x="1334780" y="539684"/>
                  </a:lnTo>
                  <a:lnTo>
                    <a:pt x="1317101" y="498884"/>
                  </a:lnTo>
                  <a:lnTo>
                    <a:pt x="1290096" y="466752"/>
                  </a:lnTo>
                  <a:lnTo>
                    <a:pt x="1255776" y="445702"/>
                  </a:lnTo>
                  <a:lnTo>
                    <a:pt x="1216152" y="438149"/>
                  </a:lnTo>
                  <a:close/>
                </a:path>
                <a:path w="1341120" h="734694">
                  <a:moveTo>
                    <a:pt x="0" y="0"/>
                  </a:moveTo>
                  <a:lnTo>
                    <a:pt x="1140714" y="498347"/>
                  </a:lnTo>
                </a:path>
              </a:pathLst>
            </a:custGeom>
            <a:ln w="9525">
              <a:solidFill>
                <a:srgbClr val="000000"/>
              </a:solidFill>
            </a:ln>
          </p:spPr>
          <p:txBody>
            <a:bodyPr wrap="square" lIns="0" tIns="0" rIns="0" bIns="0" rtlCol="0"/>
            <a:lstStyle/>
            <a:p>
              <a:endParaRPr sz="1354"/>
            </a:p>
          </p:txBody>
        </p:sp>
        <p:sp>
          <p:nvSpPr>
            <p:cNvPr id="14" name="object 14"/>
            <p:cNvSpPr/>
            <p:nvPr/>
          </p:nvSpPr>
          <p:spPr>
            <a:xfrm>
              <a:off x="2279395" y="3514597"/>
              <a:ext cx="249554" cy="297180"/>
            </a:xfrm>
            <a:custGeom>
              <a:avLst/>
              <a:gdLst/>
              <a:ahLst/>
              <a:cxnLst/>
              <a:rect l="l" t="t" r="r" b="b"/>
              <a:pathLst>
                <a:path w="249555" h="297179">
                  <a:moveTo>
                    <a:pt x="249174" y="148589"/>
                  </a:moveTo>
                  <a:lnTo>
                    <a:pt x="242840" y="101534"/>
                  </a:lnTo>
                  <a:lnTo>
                    <a:pt x="225204" y="60734"/>
                  </a:lnTo>
                  <a:lnTo>
                    <a:pt x="198315" y="28602"/>
                  </a:lnTo>
                  <a:lnTo>
                    <a:pt x="164220" y="7552"/>
                  </a:lnTo>
                  <a:lnTo>
                    <a:pt x="124968" y="0"/>
                  </a:lnTo>
                  <a:lnTo>
                    <a:pt x="85636" y="7552"/>
                  </a:lnTo>
                  <a:lnTo>
                    <a:pt x="51352" y="28602"/>
                  </a:lnTo>
                  <a:lnTo>
                    <a:pt x="24237" y="60734"/>
                  </a:lnTo>
                  <a:lnTo>
                    <a:pt x="6412" y="101534"/>
                  </a:lnTo>
                  <a:lnTo>
                    <a:pt x="0" y="148589"/>
                  </a:lnTo>
                  <a:lnTo>
                    <a:pt x="6412" y="195645"/>
                  </a:lnTo>
                  <a:lnTo>
                    <a:pt x="24237" y="236445"/>
                  </a:lnTo>
                  <a:lnTo>
                    <a:pt x="51352" y="268577"/>
                  </a:lnTo>
                  <a:lnTo>
                    <a:pt x="85636" y="289627"/>
                  </a:lnTo>
                  <a:lnTo>
                    <a:pt x="124968" y="297179"/>
                  </a:lnTo>
                  <a:lnTo>
                    <a:pt x="164220" y="289627"/>
                  </a:lnTo>
                  <a:lnTo>
                    <a:pt x="198315" y="268577"/>
                  </a:lnTo>
                  <a:lnTo>
                    <a:pt x="225204" y="236445"/>
                  </a:lnTo>
                  <a:lnTo>
                    <a:pt x="242840" y="195645"/>
                  </a:lnTo>
                  <a:lnTo>
                    <a:pt x="249174" y="148589"/>
                  </a:lnTo>
                  <a:close/>
                </a:path>
              </a:pathLst>
            </a:custGeom>
            <a:solidFill>
              <a:srgbClr val="FF0000"/>
            </a:solidFill>
          </p:spPr>
          <p:txBody>
            <a:bodyPr wrap="square" lIns="0" tIns="0" rIns="0" bIns="0" rtlCol="0"/>
            <a:lstStyle/>
            <a:p>
              <a:endParaRPr sz="1354"/>
            </a:p>
          </p:txBody>
        </p:sp>
        <p:sp>
          <p:nvSpPr>
            <p:cNvPr id="15" name="object 15"/>
            <p:cNvSpPr/>
            <p:nvPr/>
          </p:nvSpPr>
          <p:spPr>
            <a:xfrm>
              <a:off x="1757426" y="2327401"/>
              <a:ext cx="771525" cy="1484630"/>
            </a:xfrm>
            <a:custGeom>
              <a:avLst/>
              <a:gdLst/>
              <a:ahLst/>
              <a:cxnLst/>
              <a:rect l="l" t="t" r="r" b="b"/>
              <a:pathLst>
                <a:path w="771525" h="1484629">
                  <a:moveTo>
                    <a:pt x="646938" y="1187196"/>
                  </a:moveTo>
                  <a:lnTo>
                    <a:pt x="607606" y="1194748"/>
                  </a:lnTo>
                  <a:lnTo>
                    <a:pt x="573322" y="1215798"/>
                  </a:lnTo>
                  <a:lnTo>
                    <a:pt x="546207" y="1247930"/>
                  </a:lnTo>
                  <a:lnTo>
                    <a:pt x="528382" y="1288730"/>
                  </a:lnTo>
                  <a:lnTo>
                    <a:pt x="521970" y="1335786"/>
                  </a:lnTo>
                  <a:lnTo>
                    <a:pt x="528382" y="1382841"/>
                  </a:lnTo>
                  <a:lnTo>
                    <a:pt x="546207" y="1423641"/>
                  </a:lnTo>
                  <a:lnTo>
                    <a:pt x="573322" y="1455773"/>
                  </a:lnTo>
                  <a:lnTo>
                    <a:pt x="607606" y="1476823"/>
                  </a:lnTo>
                  <a:lnTo>
                    <a:pt x="646938" y="1484376"/>
                  </a:lnTo>
                  <a:lnTo>
                    <a:pt x="686190" y="1476823"/>
                  </a:lnTo>
                  <a:lnTo>
                    <a:pt x="720285" y="1455773"/>
                  </a:lnTo>
                  <a:lnTo>
                    <a:pt x="747174" y="1423641"/>
                  </a:lnTo>
                  <a:lnTo>
                    <a:pt x="764810" y="1382841"/>
                  </a:lnTo>
                  <a:lnTo>
                    <a:pt x="771144" y="1335786"/>
                  </a:lnTo>
                  <a:lnTo>
                    <a:pt x="764810" y="1288730"/>
                  </a:lnTo>
                  <a:lnTo>
                    <a:pt x="747174" y="1247930"/>
                  </a:lnTo>
                  <a:lnTo>
                    <a:pt x="720285" y="1215798"/>
                  </a:lnTo>
                  <a:lnTo>
                    <a:pt x="686190" y="1194748"/>
                  </a:lnTo>
                  <a:lnTo>
                    <a:pt x="646938" y="1187196"/>
                  </a:lnTo>
                  <a:close/>
                </a:path>
                <a:path w="771525" h="1484629">
                  <a:moveTo>
                    <a:pt x="0" y="0"/>
                  </a:moveTo>
                  <a:lnTo>
                    <a:pt x="593598" y="1210818"/>
                  </a:lnTo>
                </a:path>
              </a:pathLst>
            </a:custGeom>
            <a:ln w="9525">
              <a:solidFill>
                <a:srgbClr val="000000"/>
              </a:solidFill>
            </a:ln>
          </p:spPr>
          <p:txBody>
            <a:bodyPr wrap="square" lIns="0" tIns="0" rIns="0" bIns="0" rtlCol="0"/>
            <a:lstStyle/>
            <a:p>
              <a:endParaRPr sz="1354"/>
            </a:p>
          </p:txBody>
        </p:sp>
        <p:sp>
          <p:nvSpPr>
            <p:cNvPr id="16" name="object 16"/>
            <p:cNvSpPr/>
            <p:nvPr/>
          </p:nvSpPr>
          <p:spPr>
            <a:xfrm>
              <a:off x="1729993" y="4189730"/>
              <a:ext cx="250190" cy="296545"/>
            </a:xfrm>
            <a:custGeom>
              <a:avLst/>
              <a:gdLst/>
              <a:ahLst/>
              <a:cxnLst/>
              <a:rect l="l" t="t" r="r" b="b"/>
              <a:pathLst>
                <a:path w="250189" h="296545">
                  <a:moveTo>
                    <a:pt x="249936" y="147828"/>
                  </a:moveTo>
                  <a:lnTo>
                    <a:pt x="243523" y="101144"/>
                  </a:lnTo>
                  <a:lnTo>
                    <a:pt x="225698" y="60569"/>
                  </a:lnTo>
                  <a:lnTo>
                    <a:pt x="198583" y="28553"/>
                  </a:lnTo>
                  <a:lnTo>
                    <a:pt x="164299" y="7546"/>
                  </a:lnTo>
                  <a:lnTo>
                    <a:pt x="124968" y="0"/>
                  </a:lnTo>
                  <a:lnTo>
                    <a:pt x="85636" y="7546"/>
                  </a:lnTo>
                  <a:lnTo>
                    <a:pt x="51352" y="28553"/>
                  </a:lnTo>
                  <a:lnTo>
                    <a:pt x="24237" y="60569"/>
                  </a:lnTo>
                  <a:lnTo>
                    <a:pt x="6412" y="101144"/>
                  </a:lnTo>
                  <a:lnTo>
                    <a:pt x="0" y="147828"/>
                  </a:lnTo>
                  <a:lnTo>
                    <a:pt x="6412" y="194883"/>
                  </a:lnTo>
                  <a:lnTo>
                    <a:pt x="24237" y="235683"/>
                  </a:lnTo>
                  <a:lnTo>
                    <a:pt x="51352" y="267815"/>
                  </a:lnTo>
                  <a:lnTo>
                    <a:pt x="85636" y="288865"/>
                  </a:lnTo>
                  <a:lnTo>
                    <a:pt x="124968" y="296418"/>
                  </a:lnTo>
                  <a:lnTo>
                    <a:pt x="164299" y="288865"/>
                  </a:lnTo>
                  <a:lnTo>
                    <a:pt x="198583" y="267815"/>
                  </a:lnTo>
                  <a:lnTo>
                    <a:pt x="225698" y="235683"/>
                  </a:lnTo>
                  <a:lnTo>
                    <a:pt x="243523" y="194883"/>
                  </a:lnTo>
                  <a:lnTo>
                    <a:pt x="249936" y="147828"/>
                  </a:lnTo>
                  <a:close/>
                </a:path>
              </a:pathLst>
            </a:custGeom>
            <a:solidFill>
              <a:srgbClr val="FF0000"/>
            </a:solidFill>
          </p:spPr>
          <p:txBody>
            <a:bodyPr wrap="square" lIns="0" tIns="0" rIns="0" bIns="0" rtlCol="0"/>
            <a:lstStyle/>
            <a:p>
              <a:endParaRPr sz="1354"/>
            </a:p>
          </p:txBody>
        </p:sp>
        <p:sp>
          <p:nvSpPr>
            <p:cNvPr id="17" name="object 17"/>
            <p:cNvSpPr/>
            <p:nvPr/>
          </p:nvSpPr>
          <p:spPr>
            <a:xfrm>
              <a:off x="1729993" y="2327401"/>
              <a:ext cx="1344930" cy="2159000"/>
            </a:xfrm>
            <a:custGeom>
              <a:avLst/>
              <a:gdLst/>
              <a:ahLst/>
              <a:cxnLst/>
              <a:rect l="l" t="t" r="r" b="b"/>
              <a:pathLst>
                <a:path w="1344930" h="2159000">
                  <a:moveTo>
                    <a:pt x="124968" y="1862327"/>
                  </a:moveTo>
                  <a:lnTo>
                    <a:pt x="85636" y="1869874"/>
                  </a:lnTo>
                  <a:lnTo>
                    <a:pt x="51352" y="1890881"/>
                  </a:lnTo>
                  <a:lnTo>
                    <a:pt x="24237" y="1922897"/>
                  </a:lnTo>
                  <a:lnTo>
                    <a:pt x="6412" y="1963472"/>
                  </a:lnTo>
                  <a:lnTo>
                    <a:pt x="0" y="2010156"/>
                  </a:lnTo>
                  <a:lnTo>
                    <a:pt x="6412" y="2057211"/>
                  </a:lnTo>
                  <a:lnTo>
                    <a:pt x="24237" y="2098011"/>
                  </a:lnTo>
                  <a:lnTo>
                    <a:pt x="51352" y="2130143"/>
                  </a:lnTo>
                  <a:lnTo>
                    <a:pt x="85636" y="2151193"/>
                  </a:lnTo>
                  <a:lnTo>
                    <a:pt x="124968" y="2158746"/>
                  </a:lnTo>
                  <a:lnTo>
                    <a:pt x="164299" y="2151193"/>
                  </a:lnTo>
                  <a:lnTo>
                    <a:pt x="198583" y="2130143"/>
                  </a:lnTo>
                  <a:lnTo>
                    <a:pt x="225698" y="2098011"/>
                  </a:lnTo>
                  <a:lnTo>
                    <a:pt x="243523" y="2057211"/>
                  </a:lnTo>
                  <a:lnTo>
                    <a:pt x="249936" y="2010156"/>
                  </a:lnTo>
                  <a:lnTo>
                    <a:pt x="243523" y="1963472"/>
                  </a:lnTo>
                  <a:lnTo>
                    <a:pt x="225698" y="1922897"/>
                  </a:lnTo>
                  <a:lnTo>
                    <a:pt x="198583" y="1890881"/>
                  </a:lnTo>
                  <a:lnTo>
                    <a:pt x="164299" y="1869874"/>
                  </a:lnTo>
                  <a:lnTo>
                    <a:pt x="124968" y="1862327"/>
                  </a:lnTo>
                  <a:close/>
                </a:path>
                <a:path w="1344930" h="2159000">
                  <a:moveTo>
                    <a:pt x="584454" y="1436370"/>
                  </a:moveTo>
                  <a:lnTo>
                    <a:pt x="228600" y="1934718"/>
                  </a:lnTo>
                </a:path>
                <a:path w="1344930" h="2159000">
                  <a:moveTo>
                    <a:pt x="3810" y="1068324"/>
                  </a:moveTo>
                  <a:lnTo>
                    <a:pt x="97536" y="1876044"/>
                  </a:lnTo>
                </a:path>
                <a:path w="1344930" h="2159000">
                  <a:moveTo>
                    <a:pt x="786383" y="1293876"/>
                  </a:moveTo>
                  <a:lnTo>
                    <a:pt x="1095755" y="1150620"/>
                  </a:lnTo>
                </a:path>
                <a:path w="1344930" h="2159000">
                  <a:moveTo>
                    <a:pt x="1262633" y="938022"/>
                  </a:moveTo>
                  <a:lnTo>
                    <a:pt x="1344929" y="628650"/>
                  </a:lnTo>
                </a:path>
                <a:path w="1344930" h="2159000">
                  <a:moveTo>
                    <a:pt x="1297685" y="331469"/>
                  </a:moveTo>
                  <a:lnTo>
                    <a:pt x="1059179" y="0"/>
                  </a:lnTo>
                </a:path>
              </a:pathLst>
            </a:custGeom>
            <a:ln w="9525">
              <a:solidFill>
                <a:srgbClr val="000000"/>
              </a:solidFill>
            </a:ln>
          </p:spPr>
          <p:txBody>
            <a:bodyPr wrap="square" lIns="0" tIns="0" rIns="0" bIns="0" rtlCol="0"/>
            <a:lstStyle/>
            <a:p>
              <a:endParaRPr sz="1354"/>
            </a:p>
          </p:txBody>
        </p:sp>
        <p:sp>
          <p:nvSpPr>
            <p:cNvPr id="18" name="object 18"/>
            <p:cNvSpPr/>
            <p:nvPr/>
          </p:nvSpPr>
          <p:spPr>
            <a:xfrm>
              <a:off x="3898646" y="2320543"/>
              <a:ext cx="249554" cy="297180"/>
            </a:xfrm>
            <a:custGeom>
              <a:avLst/>
              <a:gdLst/>
              <a:ahLst/>
              <a:cxnLst/>
              <a:rect l="l" t="t" r="r" b="b"/>
              <a:pathLst>
                <a:path w="249554" h="297180">
                  <a:moveTo>
                    <a:pt x="249174" y="148589"/>
                  </a:moveTo>
                  <a:lnTo>
                    <a:pt x="242840" y="101827"/>
                  </a:lnTo>
                  <a:lnTo>
                    <a:pt x="225204" y="61063"/>
                  </a:lnTo>
                  <a:lnTo>
                    <a:pt x="198315" y="28821"/>
                  </a:lnTo>
                  <a:lnTo>
                    <a:pt x="164220" y="7626"/>
                  </a:lnTo>
                  <a:lnTo>
                    <a:pt x="124967" y="0"/>
                  </a:lnTo>
                  <a:lnTo>
                    <a:pt x="85636" y="7626"/>
                  </a:lnTo>
                  <a:lnTo>
                    <a:pt x="51352" y="28821"/>
                  </a:lnTo>
                  <a:lnTo>
                    <a:pt x="24237" y="61063"/>
                  </a:lnTo>
                  <a:lnTo>
                    <a:pt x="6412" y="101827"/>
                  </a:lnTo>
                  <a:lnTo>
                    <a:pt x="0" y="148589"/>
                  </a:lnTo>
                  <a:lnTo>
                    <a:pt x="6412" y="195645"/>
                  </a:lnTo>
                  <a:lnTo>
                    <a:pt x="24237" y="236445"/>
                  </a:lnTo>
                  <a:lnTo>
                    <a:pt x="51352" y="268577"/>
                  </a:lnTo>
                  <a:lnTo>
                    <a:pt x="85636" y="289627"/>
                  </a:lnTo>
                  <a:lnTo>
                    <a:pt x="124967" y="297180"/>
                  </a:lnTo>
                  <a:lnTo>
                    <a:pt x="164220" y="289627"/>
                  </a:lnTo>
                  <a:lnTo>
                    <a:pt x="198315" y="268577"/>
                  </a:lnTo>
                  <a:lnTo>
                    <a:pt x="225204" y="236445"/>
                  </a:lnTo>
                  <a:lnTo>
                    <a:pt x="242840" y="195645"/>
                  </a:lnTo>
                  <a:lnTo>
                    <a:pt x="249174" y="148589"/>
                  </a:lnTo>
                  <a:close/>
                </a:path>
              </a:pathLst>
            </a:custGeom>
            <a:solidFill>
              <a:srgbClr val="FF0000"/>
            </a:solidFill>
          </p:spPr>
          <p:txBody>
            <a:bodyPr wrap="square" lIns="0" tIns="0" rIns="0" bIns="0" rtlCol="0"/>
            <a:lstStyle/>
            <a:p>
              <a:endParaRPr sz="1354"/>
            </a:p>
          </p:txBody>
        </p:sp>
        <p:sp>
          <p:nvSpPr>
            <p:cNvPr id="19" name="object 19"/>
            <p:cNvSpPr/>
            <p:nvPr/>
          </p:nvSpPr>
          <p:spPr>
            <a:xfrm>
              <a:off x="2825749" y="2160523"/>
              <a:ext cx="1322070" cy="581660"/>
            </a:xfrm>
            <a:custGeom>
              <a:avLst/>
              <a:gdLst/>
              <a:ahLst/>
              <a:cxnLst/>
              <a:rect l="l" t="t" r="r" b="b"/>
              <a:pathLst>
                <a:path w="1322070" h="581660">
                  <a:moveTo>
                    <a:pt x="1197864" y="160019"/>
                  </a:moveTo>
                  <a:lnTo>
                    <a:pt x="1158532" y="167646"/>
                  </a:lnTo>
                  <a:lnTo>
                    <a:pt x="1124248" y="188841"/>
                  </a:lnTo>
                  <a:lnTo>
                    <a:pt x="1097133" y="221083"/>
                  </a:lnTo>
                  <a:lnTo>
                    <a:pt x="1079308" y="261847"/>
                  </a:lnTo>
                  <a:lnTo>
                    <a:pt x="1072896" y="308609"/>
                  </a:lnTo>
                  <a:lnTo>
                    <a:pt x="1079308" y="355665"/>
                  </a:lnTo>
                  <a:lnTo>
                    <a:pt x="1097133" y="396465"/>
                  </a:lnTo>
                  <a:lnTo>
                    <a:pt x="1124248" y="428597"/>
                  </a:lnTo>
                  <a:lnTo>
                    <a:pt x="1158532" y="449647"/>
                  </a:lnTo>
                  <a:lnTo>
                    <a:pt x="1197864" y="457199"/>
                  </a:lnTo>
                  <a:lnTo>
                    <a:pt x="1237116" y="449647"/>
                  </a:lnTo>
                  <a:lnTo>
                    <a:pt x="1271211" y="428597"/>
                  </a:lnTo>
                  <a:lnTo>
                    <a:pt x="1298100" y="396465"/>
                  </a:lnTo>
                  <a:lnTo>
                    <a:pt x="1315736" y="355665"/>
                  </a:lnTo>
                  <a:lnTo>
                    <a:pt x="1322070" y="308609"/>
                  </a:lnTo>
                  <a:lnTo>
                    <a:pt x="1315736" y="261847"/>
                  </a:lnTo>
                  <a:lnTo>
                    <a:pt x="1298100" y="221083"/>
                  </a:lnTo>
                  <a:lnTo>
                    <a:pt x="1271211" y="188841"/>
                  </a:lnTo>
                  <a:lnTo>
                    <a:pt x="1237116" y="167646"/>
                  </a:lnTo>
                  <a:lnTo>
                    <a:pt x="1197864" y="160019"/>
                  </a:lnTo>
                  <a:close/>
                </a:path>
                <a:path w="1322070" h="581660">
                  <a:moveTo>
                    <a:pt x="0" y="0"/>
                  </a:moveTo>
                  <a:lnTo>
                    <a:pt x="1044701" y="238505"/>
                  </a:lnTo>
                </a:path>
                <a:path w="1322070" h="581660">
                  <a:moveTo>
                    <a:pt x="320801" y="581405"/>
                  </a:moveTo>
                  <a:lnTo>
                    <a:pt x="1091946" y="331469"/>
                  </a:lnTo>
                </a:path>
              </a:pathLst>
            </a:custGeom>
            <a:ln w="9525">
              <a:solidFill>
                <a:srgbClr val="000000"/>
              </a:solidFill>
            </a:ln>
          </p:spPr>
          <p:txBody>
            <a:bodyPr wrap="square" lIns="0" tIns="0" rIns="0" bIns="0" rtlCol="0"/>
            <a:lstStyle/>
            <a:p>
              <a:endParaRPr sz="1354"/>
            </a:p>
          </p:txBody>
        </p:sp>
        <p:sp>
          <p:nvSpPr>
            <p:cNvPr id="20" name="object 20"/>
            <p:cNvSpPr/>
            <p:nvPr/>
          </p:nvSpPr>
          <p:spPr>
            <a:xfrm>
              <a:off x="3838448" y="3138169"/>
              <a:ext cx="249554" cy="297180"/>
            </a:xfrm>
            <a:custGeom>
              <a:avLst/>
              <a:gdLst/>
              <a:ahLst/>
              <a:cxnLst/>
              <a:rect l="l" t="t" r="r" b="b"/>
              <a:pathLst>
                <a:path w="249554" h="297179">
                  <a:moveTo>
                    <a:pt x="249174" y="148589"/>
                  </a:moveTo>
                  <a:lnTo>
                    <a:pt x="242840" y="101827"/>
                  </a:lnTo>
                  <a:lnTo>
                    <a:pt x="225204" y="61063"/>
                  </a:lnTo>
                  <a:lnTo>
                    <a:pt x="198315" y="28821"/>
                  </a:lnTo>
                  <a:lnTo>
                    <a:pt x="164220" y="7626"/>
                  </a:lnTo>
                  <a:lnTo>
                    <a:pt x="124967" y="0"/>
                  </a:lnTo>
                  <a:lnTo>
                    <a:pt x="85343" y="7626"/>
                  </a:lnTo>
                  <a:lnTo>
                    <a:pt x="51023" y="28821"/>
                  </a:lnTo>
                  <a:lnTo>
                    <a:pt x="24018" y="61063"/>
                  </a:lnTo>
                  <a:lnTo>
                    <a:pt x="6339" y="101827"/>
                  </a:lnTo>
                  <a:lnTo>
                    <a:pt x="0" y="148589"/>
                  </a:lnTo>
                  <a:lnTo>
                    <a:pt x="6339" y="195645"/>
                  </a:lnTo>
                  <a:lnTo>
                    <a:pt x="24018" y="236445"/>
                  </a:lnTo>
                  <a:lnTo>
                    <a:pt x="51023" y="268577"/>
                  </a:lnTo>
                  <a:lnTo>
                    <a:pt x="85343" y="289627"/>
                  </a:lnTo>
                  <a:lnTo>
                    <a:pt x="124967" y="297179"/>
                  </a:lnTo>
                  <a:lnTo>
                    <a:pt x="164220" y="289627"/>
                  </a:lnTo>
                  <a:lnTo>
                    <a:pt x="198315" y="268577"/>
                  </a:lnTo>
                  <a:lnTo>
                    <a:pt x="225204" y="236445"/>
                  </a:lnTo>
                  <a:lnTo>
                    <a:pt x="242840" y="195645"/>
                  </a:lnTo>
                  <a:lnTo>
                    <a:pt x="249174" y="148589"/>
                  </a:lnTo>
                  <a:close/>
                </a:path>
              </a:pathLst>
            </a:custGeom>
            <a:solidFill>
              <a:srgbClr val="FF0000"/>
            </a:solidFill>
          </p:spPr>
          <p:txBody>
            <a:bodyPr wrap="square" lIns="0" tIns="0" rIns="0" bIns="0" rtlCol="0"/>
            <a:lstStyle/>
            <a:p>
              <a:endParaRPr sz="1354"/>
            </a:p>
          </p:txBody>
        </p:sp>
        <p:sp>
          <p:nvSpPr>
            <p:cNvPr id="21" name="object 21"/>
            <p:cNvSpPr/>
            <p:nvPr/>
          </p:nvSpPr>
          <p:spPr>
            <a:xfrm>
              <a:off x="3170174" y="2849372"/>
              <a:ext cx="917575" cy="586105"/>
            </a:xfrm>
            <a:custGeom>
              <a:avLst/>
              <a:gdLst/>
              <a:ahLst/>
              <a:cxnLst/>
              <a:rect l="l" t="t" r="r" b="b"/>
              <a:pathLst>
                <a:path w="917575" h="586104">
                  <a:moveTo>
                    <a:pt x="793241" y="288798"/>
                  </a:moveTo>
                  <a:lnTo>
                    <a:pt x="753617" y="296424"/>
                  </a:lnTo>
                  <a:lnTo>
                    <a:pt x="719297" y="317619"/>
                  </a:lnTo>
                  <a:lnTo>
                    <a:pt x="692292" y="349861"/>
                  </a:lnTo>
                  <a:lnTo>
                    <a:pt x="674613" y="390625"/>
                  </a:lnTo>
                  <a:lnTo>
                    <a:pt x="668274" y="437388"/>
                  </a:lnTo>
                  <a:lnTo>
                    <a:pt x="674613" y="484443"/>
                  </a:lnTo>
                  <a:lnTo>
                    <a:pt x="692292" y="525243"/>
                  </a:lnTo>
                  <a:lnTo>
                    <a:pt x="719297" y="557375"/>
                  </a:lnTo>
                  <a:lnTo>
                    <a:pt x="753617" y="578425"/>
                  </a:lnTo>
                  <a:lnTo>
                    <a:pt x="793241" y="585977"/>
                  </a:lnTo>
                  <a:lnTo>
                    <a:pt x="832494" y="578425"/>
                  </a:lnTo>
                  <a:lnTo>
                    <a:pt x="866589" y="557375"/>
                  </a:lnTo>
                  <a:lnTo>
                    <a:pt x="893478" y="525243"/>
                  </a:lnTo>
                  <a:lnTo>
                    <a:pt x="911114" y="484443"/>
                  </a:lnTo>
                  <a:lnTo>
                    <a:pt x="917448" y="437388"/>
                  </a:lnTo>
                  <a:lnTo>
                    <a:pt x="911114" y="390625"/>
                  </a:lnTo>
                  <a:lnTo>
                    <a:pt x="893478" y="349861"/>
                  </a:lnTo>
                  <a:lnTo>
                    <a:pt x="866589" y="317619"/>
                  </a:lnTo>
                  <a:lnTo>
                    <a:pt x="832494" y="296424"/>
                  </a:lnTo>
                  <a:lnTo>
                    <a:pt x="793241" y="288798"/>
                  </a:lnTo>
                  <a:close/>
                </a:path>
                <a:path w="917575" h="586104">
                  <a:moveTo>
                    <a:pt x="0" y="0"/>
                  </a:moveTo>
                  <a:lnTo>
                    <a:pt x="676655" y="392429"/>
                  </a:lnTo>
                </a:path>
              </a:pathLst>
            </a:custGeom>
            <a:ln w="9525">
              <a:solidFill>
                <a:srgbClr val="000000"/>
              </a:solidFill>
            </a:ln>
          </p:spPr>
          <p:txBody>
            <a:bodyPr wrap="square" lIns="0" tIns="0" rIns="0" bIns="0" rtlCol="0"/>
            <a:lstStyle/>
            <a:p>
              <a:endParaRPr sz="1354"/>
            </a:p>
          </p:txBody>
        </p:sp>
        <p:sp>
          <p:nvSpPr>
            <p:cNvPr id="22" name="object 22"/>
            <p:cNvSpPr/>
            <p:nvPr/>
          </p:nvSpPr>
          <p:spPr>
            <a:xfrm>
              <a:off x="3735577" y="4246880"/>
              <a:ext cx="249554" cy="296545"/>
            </a:xfrm>
            <a:custGeom>
              <a:avLst/>
              <a:gdLst/>
              <a:ahLst/>
              <a:cxnLst/>
              <a:rect l="l" t="t" r="r" b="b"/>
              <a:pathLst>
                <a:path w="249554" h="296545">
                  <a:moveTo>
                    <a:pt x="249174" y="147828"/>
                  </a:moveTo>
                  <a:lnTo>
                    <a:pt x="242834" y="101144"/>
                  </a:lnTo>
                  <a:lnTo>
                    <a:pt x="225155" y="60569"/>
                  </a:lnTo>
                  <a:lnTo>
                    <a:pt x="198150" y="28553"/>
                  </a:lnTo>
                  <a:lnTo>
                    <a:pt x="163830" y="7546"/>
                  </a:lnTo>
                  <a:lnTo>
                    <a:pt x="124206" y="0"/>
                  </a:lnTo>
                  <a:lnTo>
                    <a:pt x="84953" y="7546"/>
                  </a:lnTo>
                  <a:lnTo>
                    <a:pt x="50858" y="28553"/>
                  </a:lnTo>
                  <a:lnTo>
                    <a:pt x="23969" y="60569"/>
                  </a:lnTo>
                  <a:lnTo>
                    <a:pt x="6333" y="101144"/>
                  </a:lnTo>
                  <a:lnTo>
                    <a:pt x="0" y="147828"/>
                  </a:lnTo>
                  <a:lnTo>
                    <a:pt x="6333" y="194883"/>
                  </a:lnTo>
                  <a:lnTo>
                    <a:pt x="23969" y="235683"/>
                  </a:lnTo>
                  <a:lnTo>
                    <a:pt x="50858" y="267815"/>
                  </a:lnTo>
                  <a:lnTo>
                    <a:pt x="84953" y="288865"/>
                  </a:lnTo>
                  <a:lnTo>
                    <a:pt x="124206" y="296418"/>
                  </a:lnTo>
                  <a:lnTo>
                    <a:pt x="163830" y="288865"/>
                  </a:lnTo>
                  <a:lnTo>
                    <a:pt x="198150" y="267815"/>
                  </a:lnTo>
                  <a:lnTo>
                    <a:pt x="225155" y="235683"/>
                  </a:lnTo>
                  <a:lnTo>
                    <a:pt x="242834" y="194883"/>
                  </a:lnTo>
                  <a:lnTo>
                    <a:pt x="249174" y="147828"/>
                  </a:lnTo>
                  <a:close/>
                </a:path>
              </a:pathLst>
            </a:custGeom>
            <a:solidFill>
              <a:srgbClr val="FF0000"/>
            </a:solidFill>
          </p:spPr>
          <p:txBody>
            <a:bodyPr wrap="square" lIns="0" tIns="0" rIns="0" bIns="0" rtlCol="0"/>
            <a:lstStyle/>
            <a:p>
              <a:endParaRPr sz="1354"/>
            </a:p>
          </p:txBody>
        </p:sp>
        <p:sp>
          <p:nvSpPr>
            <p:cNvPr id="23" name="object 23"/>
            <p:cNvSpPr/>
            <p:nvPr/>
          </p:nvSpPr>
          <p:spPr>
            <a:xfrm>
              <a:off x="1922779" y="2611627"/>
              <a:ext cx="2078355" cy="1931670"/>
            </a:xfrm>
            <a:custGeom>
              <a:avLst/>
              <a:gdLst/>
              <a:ahLst/>
              <a:cxnLst/>
              <a:rect l="l" t="t" r="r" b="b"/>
              <a:pathLst>
                <a:path w="2078354" h="1931670">
                  <a:moveTo>
                    <a:pt x="1937003" y="1635252"/>
                  </a:moveTo>
                  <a:lnTo>
                    <a:pt x="1897751" y="1642798"/>
                  </a:lnTo>
                  <a:lnTo>
                    <a:pt x="1863656" y="1663805"/>
                  </a:lnTo>
                  <a:lnTo>
                    <a:pt x="1836767" y="1695821"/>
                  </a:lnTo>
                  <a:lnTo>
                    <a:pt x="1819131" y="1736396"/>
                  </a:lnTo>
                  <a:lnTo>
                    <a:pt x="1812797" y="1783080"/>
                  </a:lnTo>
                  <a:lnTo>
                    <a:pt x="1819131" y="1830135"/>
                  </a:lnTo>
                  <a:lnTo>
                    <a:pt x="1836767" y="1870935"/>
                  </a:lnTo>
                  <a:lnTo>
                    <a:pt x="1863656" y="1903067"/>
                  </a:lnTo>
                  <a:lnTo>
                    <a:pt x="1897751" y="1924117"/>
                  </a:lnTo>
                  <a:lnTo>
                    <a:pt x="1937003" y="1931670"/>
                  </a:lnTo>
                  <a:lnTo>
                    <a:pt x="1976627" y="1924117"/>
                  </a:lnTo>
                  <a:lnTo>
                    <a:pt x="2010948" y="1903067"/>
                  </a:lnTo>
                  <a:lnTo>
                    <a:pt x="2037953" y="1870935"/>
                  </a:lnTo>
                  <a:lnTo>
                    <a:pt x="2055632" y="1830135"/>
                  </a:lnTo>
                  <a:lnTo>
                    <a:pt x="2061971" y="1783080"/>
                  </a:lnTo>
                  <a:lnTo>
                    <a:pt x="2055632" y="1736396"/>
                  </a:lnTo>
                  <a:lnTo>
                    <a:pt x="2037953" y="1695821"/>
                  </a:lnTo>
                  <a:lnTo>
                    <a:pt x="2010948" y="1663805"/>
                  </a:lnTo>
                  <a:lnTo>
                    <a:pt x="1976627" y="1642798"/>
                  </a:lnTo>
                  <a:lnTo>
                    <a:pt x="1937003" y="1635252"/>
                  </a:lnTo>
                  <a:close/>
                </a:path>
                <a:path w="2078354" h="1931670">
                  <a:moveTo>
                    <a:pt x="1200149" y="285750"/>
                  </a:moveTo>
                  <a:lnTo>
                    <a:pt x="1840991" y="1745742"/>
                  </a:lnTo>
                </a:path>
                <a:path w="2078354" h="1931670">
                  <a:moveTo>
                    <a:pt x="1984247" y="1639824"/>
                  </a:moveTo>
                  <a:lnTo>
                    <a:pt x="1994915" y="807720"/>
                  </a:lnTo>
                </a:path>
                <a:path w="2078354" h="1931670">
                  <a:moveTo>
                    <a:pt x="2077973" y="521970"/>
                  </a:moveTo>
                  <a:lnTo>
                    <a:pt x="2077973" y="0"/>
                  </a:lnTo>
                </a:path>
                <a:path w="2078354" h="1931670">
                  <a:moveTo>
                    <a:pt x="0" y="1852422"/>
                  </a:moveTo>
                  <a:lnTo>
                    <a:pt x="1828799" y="1804416"/>
                  </a:lnTo>
                </a:path>
                <a:path w="2078354" h="1931670">
                  <a:moveTo>
                    <a:pt x="605789" y="1091946"/>
                  </a:moveTo>
                  <a:lnTo>
                    <a:pt x="1804415" y="1780794"/>
                  </a:lnTo>
                </a:path>
                <a:path w="2078354" h="1931670">
                  <a:moveTo>
                    <a:pt x="1104899" y="842772"/>
                  </a:moveTo>
                  <a:lnTo>
                    <a:pt x="1840991" y="1757172"/>
                  </a:lnTo>
                </a:path>
              </a:pathLst>
            </a:custGeom>
            <a:ln w="9525">
              <a:solidFill>
                <a:srgbClr val="000000"/>
              </a:solidFill>
            </a:ln>
          </p:spPr>
          <p:txBody>
            <a:bodyPr wrap="square" lIns="0" tIns="0" rIns="0" bIns="0" rtlCol="0"/>
            <a:lstStyle/>
            <a:p>
              <a:endParaRPr sz="1354"/>
            </a:p>
          </p:txBody>
        </p:sp>
        <p:sp>
          <p:nvSpPr>
            <p:cNvPr id="24" name="object 24"/>
            <p:cNvSpPr/>
            <p:nvPr/>
          </p:nvSpPr>
          <p:spPr>
            <a:xfrm>
              <a:off x="1484630" y="1614169"/>
              <a:ext cx="914400" cy="3408679"/>
            </a:xfrm>
            <a:custGeom>
              <a:avLst/>
              <a:gdLst/>
              <a:ahLst/>
              <a:cxnLst/>
              <a:rect l="l" t="t" r="r" b="b"/>
              <a:pathLst>
                <a:path w="914400" h="3408679">
                  <a:moveTo>
                    <a:pt x="914399" y="0"/>
                  </a:moveTo>
                  <a:lnTo>
                    <a:pt x="0" y="3408426"/>
                  </a:lnTo>
                </a:path>
              </a:pathLst>
            </a:custGeom>
            <a:ln w="38099">
              <a:solidFill>
                <a:srgbClr val="000000"/>
              </a:solidFill>
            </a:ln>
          </p:spPr>
          <p:txBody>
            <a:bodyPr wrap="square" lIns="0" tIns="0" rIns="0" bIns="0" rtlCol="0"/>
            <a:lstStyle/>
            <a:p>
              <a:endParaRPr sz="1354"/>
            </a:p>
          </p:txBody>
        </p:sp>
        <p:sp>
          <p:nvSpPr>
            <p:cNvPr id="25" name="object 25"/>
            <p:cNvSpPr/>
            <p:nvPr/>
          </p:nvSpPr>
          <p:spPr>
            <a:xfrm>
              <a:off x="3027680" y="1614169"/>
              <a:ext cx="440055" cy="3824604"/>
            </a:xfrm>
            <a:custGeom>
              <a:avLst/>
              <a:gdLst/>
              <a:ahLst/>
              <a:cxnLst/>
              <a:rect l="l" t="t" r="r" b="b"/>
              <a:pathLst>
                <a:path w="440054" h="3824604">
                  <a:moveTo>
                    <a:pt x="439673" y="0"/>
                  </a:moveTo>
                  <a:lnTo>
                    <a:pt x="0" y="3824478"/>
                  </a:lnTo>
                </a:path>
              </a:pathLst>
            </a:custGeom>
            <a:ln w="38099">
              <a:solidFill>
                <a:srgbClr val="3333FF"/>
              </a:solidFill>
            </a:ln>
          </p:spPr>
          <p:txBody>
            <a:bodyPr wrap="square" lIns="0" tIns="0" rIns="0" bIns="0" rtlCol="0"/>
            <a:lstStyle/>
            <a:p>
              <a:endParaRPr sz="1354"/>
            </a:p>
          </p:txBody>
        </p:sp>
        <p:sp>
          <p:nvSpPr>
            <p:cNvPr id="26" name="object 26"/>
            <p:cNvSpPr/>
            <p:nvPr/>
          </p:nvSpPr>
          <p:spPr>
            <a:xfrm>
              <a:off x="819404" y="2516377"/>
              <a:ext cx="4013200" cy="1306195"/>
            </a:xfrm>
            <a:custGeom>
              <a:avLst/>
              <a:gdLst/>
              <a:ahLst/>
              <a:cxnLst/>
              <a:rect l="l" t="t" r="r" b="b"/>
              <a:pathLst>
                <a:path w="4013200" h="1306195">
                  <a:moveTo>
                    <a:pt x="4012692" y="0"/>
                  </a:moveTo>
                  <a:lnTo>
                    <a:pt x="0" y="1306068"/>
                  </a:lnTo>
                </a:path>
              </a:pathLst>
            </a:custGeom>
            <a:ln w="38100">
              <a:solidFill>
                <a:srgbClr val="800080"/>
              </a:solidFill>
            </a:ln>
          </p:spPr>
          <p:txBody>
            <a:bodyPr wrap="square" lIns="0" tIns="0" rIns="0" bIns="0" rtlCol="0"/>
            <a:lstStyle/>
            <a:p>
              <a:endParaRPr sz="1354"/>
            </a:p>
          </p:txBody>
        </p:sp>
      </p:grpSp>
      <p:sp>
        <p:nvSpPr>
          <p:cNvPr id="27" name="object 27"/>
          <p:cNvSpPr/>
          <p:nvPr/>
        </p:nvSpPr>
        <p:spPr>
          <a:xfrm>
            <a:off x="5261973" y="3724721"/>
            <a:ext cx="46803" cy="276994"/>
          </a:xfrm>
          <a:custGeom>
            <a:avLst/>
            <a:gdLst/>
            <a:ahLst/>
            <a:cxnLst/>
            <a:rect l="l" t="t" r="r" b="b"/>
            <a:pathLst>
              <a:path w="62229" h="368300">
                <a:moveTo>
                  <a:pt x="61727" y="0"/>
                </a:moveTo>
                <a:lnTo>
                  <a:pt x="0" y="183641"/>
                </a:lnTo>
                <a:lnTo>
                  <a:pt x="61727" y="368041"/>
                </a:lnTo>
              </a:path>
            </a:pathLst>
          </a:custGeom>
          <a:ln w="11748">
            <a:solidFill>
              <a:srgbClr val="000000"/>
            </a:solidFill>
          </a:ln>
        </p:spPr>
        <p:txBody>
          <a:bodyPr wrap="square" lIns="0" tIns="0" rIns="0" bIns="0" rtlCol="0"/>
          <a:lstStyle/>
          <a:p>
            <a:endParaRPr sz="1354"/>
          </a:p>
        </p:txBody>
      </p:sp>
      <p:sp>
        <p:nvSpPr>
          <p:cNvPr id="28" name="object 28"/>
          <p:cNvSpPr/>
          <p:nvPr/>
        </p:nvSpPr>
        <p:spPr>
          <a:xfrm>
            <a:off x="5697525" y="3724721"/>
            <a:ext cx="46803" cy="276994"/>
          </a:xfrm>
          <a:custGeom>
            <a:avLst/>
            <a:gdLst/>
            <a:ahLst/>
            <a:cxnLst/>
            <a:rect l="l" t="t" r="r" b="b"/>
            <a:pathLst>
              <a:path w="62229" h="368300">
                <a:moveTo>
                  <a:pt x="0" y="0"/>
                </a:moveTo>
                <a:lnTo>
                  <a:pt x="61715" y="183641"/>
                </a:lnTo>
                <a:lnTo>
                  <a:pt x="0" y="368041"/>
                </a:lnTo>
              </a:path>
            </a:pathLst>
          </a:custGeom>
          <a:ln w="11748">
            <a:solidFill>
              <a:srgbClr val="000000"/>
            </a:solidFill>
          </a:ln>
        </p:spPr>
        <p:txBody>
          <a:bodyPr wrap="square" lIns="0" tIns="0" rIns="0" bIns="0" rtlCol="0"/>
          <a:lstStyle/>
          <a:p>
            <a:endParaRPr sz="1354"/>
          </a:p>
        </p:txBody>
      </p:sp>
      <p:sp>
        <p:nvSpPr>
          <p:cNvPr id="29" name="object 29"/>
          <p:cNvSpPr txBox="1"/>
          <p:nvPr/>
        </p:nvSpPr>
        <p:spPr>
          <a:xfrm>
            <a:off x="4864477" y="1296642"/>
            <a:ext cx="2875966" cy="2728531"/>
          </a:xfrm>
          <a:prstGeom prst="rect">
            <a:avLst/>
          </a:prstGeom>
        </p:spPr>
        <p:txBody>
          <a:bodyPr vert="horz" wrap="square" lIns="0" tIns="9552" rIns="0" bIns="0" rtlCol="0">
            <a:spAutoFit/>
          </a:bodyPr>
          <a:lstStyle/>
          <a:p>
            <a:pPr marL="38207" marR="13372" indent="-478">
              <a:spcBef>
                <a:spcPts val="75"/>
              </a:spcBef>
            </a:pPr>
            <a:r>
              <a:rPr sz="1805" spc="-4" dirty="0">
                <a:latin typeface="Times New Roman"/>
                <a:cs typeface="Times New Roman"/>
              </a:rPr>
              <a:t>A </a:t>
            </a:r>
            <a:r>
              <a:rPr sz="1805" dirty="0">
                <a:latin typeface="Times New Roman"/>
                <a:cs typeface="Times New Roman"/>
              </a:rPr>
              <a:t>cut </a:t>
            </a:r>
            <a:r>
              <a:rPr sz="1805" spc="-4" dirty="0">
                <a:latin typeface="Times New Roman"/>
                <a:cs typeface="Times New Roman"/>
              </a:rPr>
              <a:t>of </a:t>
            </a:r>
            <a:r>
              <a:rPr sz="1805" dirty="0">
                <a:latin typeface="Times New Roman"/>
                <a:cs typeface="Times New Roman"/>
              </a:rPr>
              <a:t>a </a:t>
            </a:r>
            <a:r>
              <a:rPr sz="1805" spc="-4" dirty="0">
                <a:latin typeface="Times New Roman"/>
                <a:cs typeface="Times New Roman"/>
              </a:rPr>
              <a:t>graph </a:t>
            </a:r>
            <a:r>
              <a:rPr sz="1805" i="1" spc="-4" dirty="0">
                <a:latin typeface="Times New Roman"/>
                <a:cs typeface="Times New Roman"/>
              </a:rPr>
              <a:t>G </a:t>
            </a:r>
            <a:r>
              <a:rPr sz="1805" spc="-4" dirty="0">
                <a:latin typeface="Times New Roman"/>
                <a:cs typeface="Times New Roman"/>
              </a:rPr>
              <a:t>is </a:t>
            </a:r>
            <a:r>
              <a:rPr sz="1805" dirty="0">
                <a:latin typeface="Times New Roman"/>
                <a:cs typeface="Times New Roman"/>
              </a:rPr>
              <a:t>the </a:t>
            </a:r>
            <a:r>
              <a:rPr sz="1805" spc="-4" dirty="0">
                <a:latin typeface="Times New Roman"/>
                <a:cs typeface="Times New Roman"/>
              </a:rPr>
              <a:t>set</a:t>
            </a:r>
            <a:r>
              <a:rPr sz="1805" spc="-68" dirty="0">
                <a:latin typeface="Times New Roman"/>
                <a:cs typeface="Times New Roman"/>
              </a:rPr>
              <a:t> </a:t>
            </a:r>
            <a:r>
              <a:rPr sz="1805" spc="-4" dirty="0">
                <a:latin typeface="Times New Roman"/>
                <a:cs typeface="Times New Roman"/>
              </a:rPr>
              <a:t>of  </a:t>
            </a:r>
            <a:r>
              <a:rPr sz="1805" dirty="0">
                <a:latin typeface="Times New Roman"/>
                <a:cs typeface="Times New Roman"/>
              </a:rPr>
              <a:t>edges </a:t>
            </a:r>
            <a:r>
              <a:rPr sz="1805" i="1" dirty="0">
                <a:latin typeface="Times New Roman"/>
                <a:cs typeface="Times New Roman"/>
              </a:rPr>
              <a:t>S </a:t>
            </a:r>
            <a:r>
              <a:rPr sz="1805" spc="-4" dirty="0">
                <a:latin typeface="Times New Roman"/>
                <a:cs typeface="Times New Roman"/>
              </a:rPr>
              <a:t>such that removal</a:t>
            </a:r>
            <a:r>
              <a:rPr sz="1805" spc="-49" dirty="0">
                <a:latin typeface="Times New Roman"/>
                <a:cs typeface="Times New Roman"/>
              </a:rPr>
              <a:t> </a:t>
            </a:r>
            <a:r>
              <a:rPr sz="1805" spc="-4" dirty="0">
                <a:latin typeface="Times New Roman"/>
                <a:cs typeface="Times New Roman"/>
              </a:rPr>
              <a:t>of</a:t>
            </a:r>
            <a:endParaRPr sz="1805">
              <a:latin typeface="Times New Roman"/>
              <a:cs typeface="Times New Roman"/>
            </a:endParaRPr>
          </a:p>
          <a:p>
            <a:pPr marL="37729">
              <a:lnSpc>
                <a:spcPts val="2159"/>
              </a:lnSpc>
            </a:pPr>
            <a:r>
              <a:rPr sz="1805" i="1" dirty="0">
                <a:latin typeface="Times New Roman"/>
                <a:cs typeface="Times New Roman"/>
              </a:rPr>
              <a:t>S </a:t>
            </a:r>
            <a:r>
              <a:rPr sz="1805" dirty="0">
                <a:latin typeface="Times New Roman"/>
                <a:cs typeface="Times New Roman"/>
              </a:rPr>
              <a:t>from </a:t>
            </a:r>
            <a:r>
              <a:rPr sz="1805" i="1" spc="-4" dirty="0">
                <a:latin typeface="Times New Roman"/>
                <a:cs typeface="Times New Roman"/>
              </a:rPr>
              <a:t>G </a:t>
            </a:r>
            <a:r>
              <a:rPr sz="1805" spc="-4" dirty="0">
                <a:latin typeface="Times New Roman"/>
                <a:cs typeface="Times New Roman"/>
              </a:rPr>
              <a:t>disconnects</a:t>
            </a:r>
            <a:r>
              <a:rPr sz="1805" spc="-23" dirty="0">
                <a:latin typeface="Times New Roman"/>
                <a:cs typeface="Times New Roman"/>
              </a:rPr>
              <a:t> </a:t>
            </a:r>
            <a:r>
              <a:rPr sz="1805" i="1" spc="-4" dirty="0">
                <a:latin typeface="Times New Roman"/>
                <a:cs typeface="Times New Roman"/>
              </a:rPr>
              <a:t>G</a:t>
            </a:r>
            <a:r>
              <a:rPr sz="1805" spc="-4" dirty="0">
                <a:latin typeface="Times New Roman"/>
                <a:cs typeface="Times New Roman"/>
              </a:rPr>
              <a:t>.</a:t>
            </a:r>
            <a:endParaRPr sz="1805">
              <a:latin typeface="Times New Roman"/>
              <a:cs typeface="Times New Roman"/>
            </a:endParaRPr>
          </a:p>
          <a:p>
            <a:pPr>
              <a:spcBef>
                <a:spcPts val="38"/>
              </a:spcBef>
            </a:pPr>
            <a:endParaRPr sz="1843">
              <a:latin typeface="Times New Roman"/>
              <a:cs typeface="Times New Roman"/>
            </a:endParaRPr>
          </a:p>
          <a:p>
            <a:pPr marL="38207" marR="155692"/>
            <a:r>
              <a:rPr sz="1805" spc="-4" dirty="0">
                <a:latin typeface="Times New Roman"/>
                <a:cs typeface="Times New Roman"/>
              </a:rPr>
              <a:t>Minimum cut is the cut of  minimum weight, where  weight of cut &lt;A,B&gt; is given  as</a:t>
            </a:r>
            <a:endParaRPr sz="1805">
              <a:latin typeface="Times New Roman"/>
              <a:cs typeface="Times New Roman"/>
            </a:endParaRPr>
          </a:p>
          <a:p>
            <a:pPr marL="191511">
              <a:spcBef>
                <a:spcPts val="530"/>
              </a:spcBef>
            </a:pPr>
            <a:r>
              <a:rPr sz="1805" i="1" spc="-117" dirty="0">
                <a:latin typeface="Times New Roman"/>
                <a:cs typeface="Times New Roman"/>
              </a:rPr>
              <a:t>w</a:t>
            </a:r>
            <a:r>
              <a:rPr sz="2745" spc="-369" dirty="0">
                <a:latin typeface="Symbol"/>
                <a:cs typeface="Symbol"/>
              </a:rPr>
              <a:t></a:t>
            </a:r>
            <a:r>
              <a:rPr sz="2745" spc="-71" dirty="0">
                <a:latin typeface="Times New Roman"/>
                <a:cs typeface="Times New Roman"/>
              </a:rPr>
              <a:t> </a:t>
            </a:r>
            <a:r>
              <a:rPr sz="1805" i="1" spc="-147" dirty="0">
                <a:latin typeface="Times New Roman"/>
                <a:cs typeface="Times New Roman"/>
              </a:rPr>
              <a:t>A</a:t>
            </a:r>
            <a:r>
              <a:rPr sz="1805" spc="4" dirty="0">
                <a:latin typeface="Times New Roman"/>
                <a:cs typeface="Times New Roman"/>
              </a:rPr>
              <a:t>,</a:t>
            </a:r>
            <a:r>
              <a:rPr sz="1805" spc="-233" dirty="0">
                <a:latin typeface="Times New Roman"/>
                <a:cs typeface="Times New Roman"/>
              </a:rPr>
              <a:t> </a:t>
            </a:r>
            <a:r>
              <a:rPr sz="1805" i="1" spc="8" dirty="0">
                <a:latin typeface="Times New Roman"/>
                <a:cs typeface="Times New Roman"/>
              </a:rPr>
              <a:t>B</a:t>
            </a:r>
            <a:r>
              <a:rPr sz="1805" i="1" spc="117" dirty="0">
                <a:latin typeface="Times New Roman"/>
                <a:cs typeface="Times New Roman"/>
              </a:rPr>
              <a:t> </a:t>
            </a:r>
            <a:r>
              <a:rPr sz="2745" spc="-162" dirty="0">
                <a:latin typeface="Symbol"/>
                <a:cs typeface="Symbol"/>
              </a:rPr>
              <a:t></a:t>
            </a:r>
            <a:r>
              <a:rPr sz="1805" spc="8" dirty="0">
                <a:latin typeface="Symbol"/>
                <a:cs typeface="Symbol"/>
              </a:rPr>
              <a:t></a:t>
            </a:r>
            <a:r>
              <a:rPr sz="1805" spc="-162" dirty="0">
                <a:latin typeface="Times New Roman"/>
                <a:cs typeface="Times New Roman"/>
              </a:rPr>
              <a:t> </a:t>
            </a:r>
            <a:r>
              <a:rPr sz="4061" spc="-118" baseline="-8487" dirty="0">
                <a:latin typeface="Symbol"/>
                <a:cs typeface="Symbol"/>
              </a:rPr>
              <a:t></a:t>
            </a:r>
            <a:r>
              <a:rPr sz="1579" i="1" spc="-124" baseline="-39682" dirty="0">
                <a:latin typeface="Times New Roman"/>
                <a:cs typeface="Times New Roman"/>
              </a:rPr>
              <a:t>x</a:t>
            </a:r>
            <a:r>
              <a:rPr sz="1579" spc="-45" baseline="-39682" dirty="0">
                <a:latin typeface="Symbol"/>
                <a:cs typeface="Symbol"/>
              </a:rPr>
              <a:t></a:t>
            </a:r>
            <a:r>
              <a:rPr sz="1579" i="1" spc="-50" baseline="-39682" dirty="0">
                <a:latin typeface="Times New Roman"/>
                <a:cs typeface="Times New Roman"/>
              </a:rPr>
              <a:t>A</a:t>
            </a:r>
            <a:r>
              <a:rPr sz="1579" baseline="-39682" dirty="0">
                <a:latin typeface="Times New Roman"/>
                <a:cs typeface="Times New Roman"/>
              </a:rPr>
              <a:t>,</a:t>
            </a:r>
            <a:r>
              <a:rPr sz="1579" spc="-237" baseline="-39682" dirty="0">
                <a:latin typeface="Times New Roman"/>
                <a:cs typeface="Times New Roman"/>
              </a:rPr>
              <a:t> </a:t>
            </a:r>
            <a:r>
              <a:rPr sz="1579" i="1" spc="-96" baseline="-39682" dirty="0">
                <a:latin typeface="Times New Roman"/>
                <a:cs typeface="Times New Roman"/>
              </a:rPr>
              <a:t>y</a:t>
            </a:r>
            <a:r>
              <a:rPr sz="1579" spc="-118" baseline="-39682" dirty="0">
                <a:latin typeface="Symbol"/>
                <a:cs typeface="Symbol"/>
              </a:rPr>
              <a:t></a:t>
            </a:r>
            <a:r>
              <a:rPr sz="1579" i="1" spc="5" baseline="-39682" dirty="0">
                <a:latin typeface="Times New Roman"/>
                <a:cs typeface="Times New Roman"/>
              </a:rPr>
              <a:t>B</a:t>
            </a:r>
            <a:r>
              <a:rPr sz="1579" i="1" spc="-39" baseline="-39682" dirty="0">
                <a:latin typeface="Times New Roman"/>
                <a:cs typeface="Times New Roman"/>
              </a:rPr>
              <a:t> </a:t>
            </a:r>
            <a:r>
              <a:rPr sz="1805" i="1" spc="-117" dirty="0">
                <a:latin typeface="Times New Roman"/>
                <a:cs typeface="Times New Roman"/>
              </a:rPr>
              <a:t>w</a:t>
            </a:r>
            <a:r>
              <a:rPr sz="2407" spc="-207" dirty="0">
                <a:latin typeface="Symbol"/>
                <a:cs typeface="Symbol"/>
              </a:rPr>
              <a:t></a:t>
            </a:r>
            <a:r>
              <a:rPr sz="1805" i="1" spc="-49" dirty="0">
                <a:latin typeface="Times New Roman"/>
                <a:cs typeface="Times New Roman"/>
              </a:rPr>
              <a:t>x</a:t>
            </a:r>
            <a:r>
              <a:rPr sz="1805" spc="4" dirty="0">
                <a:latin typeface="Times New Roman"/>
                <a:cs typeface="Times New Roman"/>
              </a:rPr>
              <a:t>,</a:t>
            </a:r>
            <a:r>
              <a:rPr sz="1805" spc="-128" dirty="0">
                <a:latin typeface="Times New Roman"/>
                <a:cs typeface="Times New Roman"/>
              </a:rPr>
              <a:t> </a:t>
            </a:r>
            <a:r>
              <a:rPr sz="1805" i="1" spc="53" dirty="0">
                <a:latin typeface="Times New Roman"/>
                <a:cs typeface="Times New Roman"/>
              </a:rPr>
              <a:t>y</a:t>
            </a:r>
            <a:r>
              <a:rPr sz="2407" spc="-256" dirty="0">
                <a:latin typeface="Symbol"/>
                <a:cs typeface="Symbol"/>
              </a:rPr>
              <a:t></a:t>
            </a:r>
            <a:endParaRPr sz="2407">
              <a:latin typeface="Symbol"/>
              <a:cs typeface="Symbo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56630"/>
            <a:ext cx="8001000" cy="747826"/>
          </a:xfrm>
          <a:prstGeom prst="rect">
            <a:avLst/>
          </a:prstGeom>
        </p:spPr>
        <p:txBody>
          <a:bodyPr vert="horz" wrap="square" lIns="0" tIns="9074" rIns="0" bIns="0" rtlCol="0">
            <a:spAutoFit/>
          </a:bodyPr>
          <a:lstStyle/>
          <a:p>
            <a:pPr marL="9552">
              <a:spcBef>
                <a:spcPts val="71"/>
              </a:spcBef>
            </a:pPr>
            <a:r>
              <a:rPr spc="-4" dirty="0"/>
              <a:t>Minimum Cut and</a:t>
            </a:r>
            <a:r>
              <a:rPr dirty="0"/>
              <a:t> </a:t>
            </a:r>
            <a:r>
              <a:rPr spc="-4" dirty="0"/>
              <a:t>Clustering</a:t>
            </a:r>
          </a:p>
        </p:txBody>
      </p:sp>
      <p:sp>
        <p:nvSpPr>
          <p:cNvPr id="3" name="object 3"/>
          <p:cNvSpPr/>
          <p:nvPr/>
        </p:nvSpPr>
        <p:spPr>
          <a:xfrm>
            <a:off x="1988501" y="1633503"/>
            <a:ext cx="2488364" cy="1668844"/>
          </a:xfrm>
          <a:prstGeom prst="rect">
            <a:avLst/>
          </a:prstGeom>
          <a:blipFill>
            <a:blip r:embed="rId2" cstate="print"/>
            <a:stretch>
              <a:fillRect/>
            </a:stretch>
          </a:blipFill>
        </p:spPr>
        <p:txBody>
          <a:bodyPr wrap="square" lIns="0" tIns="0" rIns="0" bIns="0" rtlCol="0"/>
          <a:lstStyle/>
          <a:p>
            <a:endParaRPr sz="1354"/>
          </a:p>
        </p:txBody>
      </p:sp>
      <p:sp>
        <p:nvSpPr>
          <p:cNvPr id="4" name="object 4"/>
          <p:cNvSpPr/>
          <p:nvPr/>
        </p:nvSpPr>
        <p:spPr>
          <a:xfrm>
            <a:off x="4937632" y="3143600"/>
            <a:ext cx="2770899" cy="1485454"/>
          </a:xfrm>
          <a:prstGeom prst="rect">
            <a:avLst/>
          </a:prstGeom>
          <a:blipFill>
            <a:blip r:embed="rId3" cstate="print"/>
            <a:stretch>
              <a:fillRect/>
            </a:stretch>
          </a:blipFill>
        </p:spPr>
        <p:txBody>
          <a:bodyPr wrap="square" lIns="0" tIns="0" rIns="0" bIns="0" rtlCol="0"/>
          <a:lstStyle/>
          <a:p>
            <a:endParaRPr sz="1354"/>
          </a:p>
        </p:txBody>
      </p:sp>
      <p:sp>
        <p:nvSpPr>
          <p:cNvPr id="5" name="object 5"/>
          <p:cNvSpPr/>
          <p:nvPr/>
        </p:nvSpPr>
        <p:spPr>
          <a:xfrm>
            <a:off x="5450739" y="1136632"/>
            <a:ext cx="1747741" cy="1776585"/>
          </a:xfrm>
          <a:prstGeom prst="rect">
            <a:avLst/>
          </a:prstGeom>
          <a:blipFill>
            <a:blip r:embed="rId4" cstate="print"/>
            <a:stretch>
              <a:fillRect/>
            </a:stretch>
          </a:blipFill>
        </p:spPr>
        <p:txBody>
          <a:bodyPr wrap="square" lIns="0" tIns="0" rIns="0" bIns="0" rtlCol="0"/>
          <a:lstStyle/>
          <a:p>
            <a:endParaRPr sz="1354"/>
          </a:p>
        </p:txBody>
      </p:sp>
      <p:sp>
        <p:nvSpPr>
          <p:cNvPr id="6" name="object 6"/>
          <p:cNvSpPr txBox="1"/>
          <p:nvPr/>
        </p:nvSpPr>
        <p:spPr>
          <a:xfrm>
            <a:off x="5101154" y="4986855"/>
            <a:ext cx="2851132" cy="125383"/>
          </a:xfrm>
          <a:prstGeom prst="rect">
            <a:avLst/>
          </a:prstGeom>
        </p:spPr>
        <p:txBody>
          <a:bodyPr vert="horz" wrap="square" lIns="0" tIns="9552" rIns="0" bIns="0" rtlCol="0">
            <a:spAutoFit/>
          </a:bodyPr>
          <a:lstStyle/>
          <a:p>
            <a:pPr marL="9552">
              <a:spcBef>
                <a:spcPts val="75"/>
              </a:spcBef>
            </a:pPr>
            <a:r>
              <a:rPr sz="752" dirty="0">
                <a:latin typeface="Arial"/>
                <a:cs typeface="Arial"/>
              </a:rPr>
              <a: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047" y="164594"/>
            <a:ext cx="8369120" cy="747826"/>
          </a:xfrm>
          <a:prstGeom prst="rect">
            <a:avLst/>
          </a:prstGeom>
        </p:spPr>
        <p:txBody>
          <a:bodyPr vert="horz" wrap="square" lIns="0" tIns="9074" rIns="0" bIns="0" rtlCol="0">
            <a:spAutoFit/>
          </a:bodyPr>
          <a:lstStyle/>
          <a:p>
            <a:pPr marL="9552">
              <a:spcBef>
                <a:spcPts val="71"/>
              </a:spcBef>
            </a:pPr>
            <a:r>
              <a:rPr spc="-4" dirty="0"/>
              <a:t>Drawbacks of Minimum</a:t>
            </a:r>
            <a:r>
              <a:rPr spc="-8" dirty="0"/>
              <a:t> </a:t>
            </a:r>
            <a:r>
              <a:rPr spc="-4" dirty="0"/>
              <a:t>Cut</a:t>
            </a:r>
          </a:p>
        </p:txBody>
      </p:sp>
      <p:sp>
        <p:nvSpPr>
          <p:cNvPr id="3" name="object 3"/>
          <p:cNvSpPr/>
          <p:nvPr/>
        </p:nvSpPr>
        <p:spPr>
          <a:xfrm>
            <a:off x="3659638" y="2302874"/>
            <a:ext cx="1433" cy="1913172"/>
          </a:xfrm>
          <a:custGeom>
            <a:avLst/>
            <a:gdLst/>
            <a:ahLst/>
            <a:cxnLst/>
            <a:rect l="l" t="t" r="r" b="b"/>
            <a:pathLst>
              <a:path w="1904" h="2543810">
                <a:moveTo>
                  <a:pt x="1523" y="0"/>
                </a:moveTo>
                <a:lnTo>
                  <a:pt x="0" y="2543555"/>
                </a:lnTo>
              </a:path>
            </a:pathLst>
          </a:custGeom>
          <a:ln w="38100">
            <a:solidFill>
              <a:srgbClr val="000000"/>
            </a:solidFill>
          </a:ln>
        </p:spPr>
        <p:txBody>
          <a:bodyPr wrap="square" lIns="0" tIns="0" rIns="0" bIns="0" rtlCol="0"/>
          <a:lstStyle/>
          <a:p>
            <a:endParaRPr sz="1354"/>
          </a:p>
        </p:txBody>
      </p:sp>
      <p:grpSp>
        <p:nvGrpSpPr>
          <p:cNvPr id="4" name="object 4"/>
          <p:cNvGrpSpPr/>
          <p:nvPr/>
        </p:nvGrpSpPr>
        <p:grpSpPr>
          <a:xfrm>
            <a:off x="2559158" y="2639709"/>
            <a:ext cx="202970" cy="238788"/>
            <a:chOff x="1882965" y="3509835"/>
            <a:chExt cx="269875" cy="317500"/>
          </a:xfrm>
        </p:grpSpPr>
        <p:sp>
          <p:nvSpPr>
            <p:cNvPr id="5" name="object 5"/>
            <p:cNvSpPr/>
            <p:nvPr/>
          </p:nvSpPr>
          <p:spPr>
            <a:xfrm>
              <a:off x="1887727" y="3514597"/>
              <a:ext cx="260350" cy="307975"/>
            </a:xfrm>
            <a:custGeom>
              <a:avLst/>
              <a:gdLst/>
              <a:ahLst/>
              <a:cxnLst/>
              <a:rect l="l" t="t" r="r" b="b"/>
              <a:pathLst>
                <a:path w="260350" h="307975">
                  <a:moveTo>
                    <a:pt x="259842" y="153924"/>
                  </a:moveTo>
                  <a:lnTo>
                    <a:pt x="253246" y="105436"/>
                  </a:lnTo>
                  <a:lnTo>
                    <a:pt x="234872" y="63203"/>
                  </a:lnTo>
                  <a:lnTo>
                    <a:pt x="206843" y="29821"/>
                  </a:lnTo>
                  <a:lnTo>
                    <a:pt x="171279" y="7888"/>
                  </a:lnTo>
                  <a:lnTo>
                    <a:pt x="130302" y="0"/>
                  </a:lnTo>
                  <a:lnTo>
                    <a:pt x="88952" y="7888"/>
                  </a:lnTo>
                  <a:lnTo>
                    <a:pt x="53163" y="29821"/>
                  </a:lnTo>
                  <a:lnTo>
                    <a:pt x="25017" y="63203"/>
                  </a:lnTo>
                  <a:lnTo>
                    <a:pt x="6601" y="105436"/>
                  </a:lnTo>
                  <a:lnTo>
                    <a:pt x="0" y="153924"/>
                  </a:lnTo>
                  <a:lnTo>
                    <a:pt x="6601" y="202704"/>
                  </a:lnTo>
                  <a:lnTo>
                    <a:pt x="25017" y="244973"/>
                  </a:lnTo>
                  <a:lnTo>
                    <a:pt x="53163" y="278245"/>
                  </a:lnTo>
                  <a:lnTo>
                    <a:pt x="88952" y="300032"/>
                  </a:lnTo>
                  <a:lnTo>
                    <a:pt x="130302" y="307848"/>
                  </a:lnTo>
                  <a:lnTo>
                    <a:pt x="171279" y="300032"/>
                  </a:lnTo>
                  <a:lnTo>
                    <a:pt x="206843" y="278245"/>
                  </a:lnTo>
                  <a:lnTo>
                    <a:pt x="234872" y="244973"/>
                  </a:lnTo>
                  <a:lnTo>
                    <a:pt x="253246" y="202704"/>
                  </a:lnTo>
                  <a:lnTo>
                    <a:pt x="259842" y="153924"/>
                  </a:lnTo>
                  <a:close/>
                </a:path>
              </a:pathLst>
            </a:custGeom>
            <a:solidFill>
              <a:srgbClr val="FF0000"/>
            </a:solidFill>
          </p:spPr>
          <p:txBody>
            <a:bodyPr wrap="square" lIns="0" tIns="0" rIns="0" bIns="0" rtlCol="0"/>
            <a:lstStyle/>
            <a:p>
              <a:endParaRPr sz="1354"/>
            </a:p>
          </p:txBody>
        </p:sp>
        <p:sp>
          <p:nvSpPr>
            <p:cNvPr id="6" name="object 6"/>
            <p:cNvSpPr/>
            <p:nvPr/>
          </p:nvSpPr>
          <p:spPr>
            <a:xfrm>
              <a:off x="1887727" y="3514597"/>
              <a:ext cx="260350" cy="307975"/>
            </a:xfrm>
            <a:custGeom>
              <a:avLst/>
              <a:gdLst/>
              <a:ahLst/>
              <a:cxnLst/>
              <a:rect l="l" t="t" r="r" b="b"/>
              <a:pathLst>
                <a:path w="260350" h="307975">
                  <a:moveTo>
                    <a:pt x="130302" y="0"/>
                  </a:moveTo>
                  <a:lnTo>
                    <a:pt x="88952" y="7888"/>
                  </a:lnTo>
                  <a:lnTo>
                    <a:pt x="53163" y="29821"/>
                  </a:lnTo>
                  <a:lnTo>
                    <a:pt x="25017" y="63203"/>
                  </a:lnTo>
                  <a:lnTo>
                    <a:pt x="6601" y="105436"/>
                  </a:lnTo>
                  <a:lnTo>
                    <a:pt x="0" y="153924"/>
                  </a:lnTo>
                  <a:lnTo>
                    <a:pt x="6601" y="202704"/>
                  </a:lnTo>
                  <a:lnTo>
                    <a:pt x="25017" y="244973"/>
                  </a:lnTo>
                  <a:lnTo>
                    <a:pt x="53163" y="278245"/>
                  </a:lnTo>
                  <a:lnTo>
                    <a:pt x="88952" y="300032"/>
                  </a:lnTo>
                  <a:lnTo>
                    <a:pt x="130302" y="307848"/>
                  </a:lnTo>
                  <a:lnTo>
                    <a:pt x="171279" y="300032"/>
                  </a:lnTo>
                  <a:lnTo>
                    <a:pt x="206843" y="278245"/>
                  </a:lnTo>
                  <a:lnTo>
                    <a:pt x="234872" y="244973"/>
                  </a:lnTo>
                  <a:lnTo>
                    <a:pt x="253246" y="202704"/>
                  </a:lnTo>
                  <a:lnTo>
                    <a:pt x="259842" y="153924"/>
                  </a:lnTo>
                  <a:lnTo>
                    <a:pt x="253246" y="105436"/>
                  </a:lnTo>
                  <a:lnTo>
                    <a:pt x="234872" y="63203"/>
                  </a:lnTo>
                  <a:lnTo>
                    <a:pt x="206843" y="29821"/>
                  </a:lnTo>
                  <a:lnTo>
                    <a:pt x="171279" y="7888"/>
                  </a:lnTo>
                  <a:lnTo>
                    <a:pt x="130302" y="0"/>
                  </a:lnTo>
                  <a:close/>
                </a:path>
              </a:pathLst>
            </a:custGeom>
            <a:ln w="9525">
              <a:solidFill>
                <a:srgbClr val="000000"/>
              </a:solidFill>
            </a:ln>
          </p:spPr>
          <p:txBody>
            <a:bodyPr wrap="square" lIns="0" tIns="0" rIns="0" bIns="0" rtlCol="0"/>
            <a:lstStyle/>
            <a:p>
              <a:endParaRPr sz="1354"/>
            </a:p>
          </p:txBody>
        </p:sp>
      </p:grpSp>
      <p:grpSp>
        <p:nvGrpSpPr>
          <p:cNvPr id="7" name="object 7"/>
          <p:cNvGrpSpPr/>
          <p:nvPr/>
        </p:nvGrpSpPr>
        <p:grpSpPr>
          <a:xfrm>
            <a:off x="2540818" y="3005342"/>
            <a:ext cx="203448" cy="238788"/>
            <a:chOff x="1858581" y="3995991"/>
            <a:chExt cx="270510" cy="317500"/>
          </a:xfrm>
        </p:grpSpPr>
        <p:sp>
          <p:nvSpPr>
            <p:cNvPr id="8" name="object 8"/>
            <p:cNvSpPr/>
            <p:nvPr/>
          </p:nvSpPr>
          <p:spPr>
            <a:xfrm>
              <a:off x="1863344" y="4000753"/>
              <a:ext cx="260985" cy="307975"/>
            </a:xfrm>
            <a:custGeom>
              <a:avLst/>
              <a:gdLst/>
              <a:ahLst/>
              <a:cxnLst/>
              <a:rect l="l" t="t" r="r" b="b"/>
              <a:pathLst>
                <a:path w="260985" h="307975">
                  <a:moveTo>
                    <a:pt x="260604" y="153924"/>
                  </a:moveTo>
                  <a:lnTo>
                    <a:pt x="254002" y="105143"/>
                  </a:lnTo>
                  <a:lnTo>
                    <a:pt x="235586" y="62874"/>
                  </a:lnTo>
                  <a:lnTo>
                    <a:pt x="207440" y="29602"/>
                  </a:lnTo>
                  <a:lnTo>
                    <a:pt x="171651" y="7815"/>
                  </a:lnTo>
                  <a:lnTo>
                    <a:pt x="130301" y="0"/>
                  </a:lnTo>
                  <a:lnTo>
                    <a:pt x="89245" y="7815"/>
                  </a:lnTo>
                  <a:lnTo>
                    <a:pt x="53492" y="29602"/>
                  </a:lnTo>
                  <a:lnTo>
                    <a:pt x="25237" y="62874"/>
                  </a:lnTo>
                  <a:lnTo>
                    <a:pt x="6675" y="105143"/>
                  </a:lnTo>
                  <a:lnTo>
                    <a:pt x="0" y="153924"/>
                  </a:lnTo>
                  <a:lnTo>
                    <a:pt x="6675" y="202411"/>
                  </a:lnTo>
                  <a:lnTo>
                    <a:pt x="25237" y="244644"/>
                  </a:lnTo>
                  <a:lnTo>
                    <a:pt x="53492" y="278026"/>
                  </a:lnTo>
                  <a:lnTo>
                    <a:pt x="89245" y="299959"/>
                  </a:lnTo>
                  <a:lnTo>
                    <a:pt x="130301" y="307848"/>
                  </a:lnTo>
                  <a:lnTo>
                    <a:pt x="171651" y="299959"/>
                  </a:lnTo>
                  <a:lnTo>
                    <a:pt x="207440" y="278026"/>
                  </a:lnTo>
                  <a:lnTo>
                    <a:pt x="235586" y="244644"/>
                  </a:lnTo>
                  <a:lnTo>
                    <a:pt x="254002" y="202411"/>
                  </a:lnTo>
                  <a:lnTo>
                    <a:pt x="260604" y="153924"/>
                  </a:lnTo>
                  <a:close/>
                </a:path>
              </a:pathLst>
            </a:custGeom>
            <a:solidFill>
              <a:srgbClr val="FF0000"/>
            </a:solidFill>
          </p:spPr>
          <p:txBody>
            <a:bodyPr wrap="square" lIns="0" tIns="0" rIns="0" bIns="0" rtlCol="0"/>
            <a:lstStyle/>
            <a:p>
              <a:endParaRPr sz="1354"/>
            </a:p>
          </p:txBody>
        </p:sp>
        <p:sp>
          <p:nvSpPr>
            <p:cNvPr id="9" name="object 9"/>
            <p:cNvSpPr/>
            <p:nvPr/>
          </p:nvSpPr>
          <p:spPr>
            <a:xfrm>
              <a:off x="1863344" y="4000753"/>
              <a:ext cx="260985" cy="307975"/>
            </a:xfrm>
            <a:custGeom>
              <a:avLst/>
              <a:gdLst/>
              <a:ahLst/>
              <a:cxnLst/>
              <a:rect l="l" t="t" r="r" b="b"/>
              <a:pathLst>
                <a:path w="260985" h="307975">
                  <a:moveTo>
                    <a:pt x="130301" y="0"/>
                  </a:moveTo>
                  <a:lnTo>
                    <a:pt x="89245" y="7815"/>
                  </a:lnTo>
                  <a:lnTo>
                    <a:pt x="53492" y="29602"/>
                  </a:lnTo>
                  <a:lnTo>
                    <a:pt x="25237" y="62874"/>
                  </a:lnTo>
                  <a:lnTo>
                    <a:pt x="6675" y="105143"/>
                  </a:lnTo>
                  <a:lnTo>
                    <a:pt x="0" y="153924"/>
                  </a:lnTo>
                  <a:lnTo>
                    <a:pt x="6675" y="202411"/>
                  </a:lnTo>
                  <a:lnTo>
                    <a:pt x="25237" y="244644"/>
                  </a:lnTo>
                  <a:lnTo>
                    <a:pt x="53492" y="278026"/>
                  </a:lnTo>
                  <a:lnTo>
                    <a:pt x="89245" y="299959"/>
                  </a:lnTo>
                  <a:lnTo>
                    <a:pt x="130301" y="307848"/>
                  </a:lnTo>
                  <a:lnTo>
                    <a:pt x="171651" y="299959"/>
                  </a:lnTo>
                  <a:lnTo>
                    <a:pt x="207440" y="278026"/>
                  </a:lnTo>
                  <a:lnTo>
                    <a:pt x="235586" y="244644"/>
                  </a:lnTo>
                  <a:lnTo>
                    <a:pt x="254002" y="202411"/>
                  </a:lnTo>
                  <a:lnTo>
                    <a:pt x="260604" y="153924"/>
                  </a:lnTo>
                  <a:lnTo>
                    <a:pt x="254002" y="105143"/>
                  </a:lnTo>
                  <a:lnTo>
                    <a:pt x="235586" y="62874"/>
                  </a:lnTo>
                  <a:lnTo>
                    <a:pt x="207440" y="29602"/>
                  </a:lnTo>
                  <a:lnTo>
                    <a:pt x="171651" y="7815"/>
                  </a:lnTo>
                  <a:lnTo>
                    <a:pt x="130301" y="0"/>
                  </a:lnTo>
                  <a:close/>
                </a:path>
              </a:pathLst>
            </a:custGeom>
            <a:ln w="9525">
              <a:solidFill>
                <a:srgbClr val="000000"/>
              </a:solidFill>
            </a:ln>
          </p:spPr>
          <p:txBody>
            <a:bodyPr wrap="square" lIns="0" tIns="0" rIns="0" bIns="0" rtlCol="0"/>
            <a:lstStyle/>
            <a:p>
              <a:endParaRPr sz="1354"/>
            </a:p>
          </p:txBody>
        </p:sp>
      </p:grpSp>
      <p:grpSp>
        <p:nvGrpSpPr>
          <p:cNvPr id="10" name="object 10"/>
          <p:cNvGrpSpPr/>
          <p:nvPr/>
        </p:nvGrpSpPr>
        <p:grpSpPr>
          <a:xfrm>
            <a:off x="2519614" y="3423126"/>
            <a:ext cx="203448" cy="238788"/>
            <a:chOff x="1830387" y="4551489"/>
            <a:chExt cx="270510" cy="317500"/>
          </a:xfrm>
        </p:grpSpPr>
        <p:sp>
          <p:nvSpPr>
            <p:cNvPr id="11" name="object 11"/>
            <p:cNvSpPr/>
            <p:nvPr/>
          </p:nvSpPr>
          <p:spPr>
            <a:xfrm>
              <a:off x="1835150" y="4556252"/>
              <a:ext cx="260985" cy="307975"/>
            </a:xfrm>
            <a:custGeom>
              <a:avLst/>
              <a:gdLst/>
              <a:ahLst/>
              <a:cxnLst/>
              <a:rect l="l" t="t" r="r" b="b"/>
              <a:pathLst>
                <a:path w="260985" h="307975">
                  <a:moveTo>
                    <a:pt x="260604" y="153924"/>
                  </a:moveTo>
                  <a:lnTo>
                    <a:pt x="253928" y="105143"/>
                  </a:lnTo>
                  <a:lnTo>
                    <a:pt x="235366" y="62874"/>
                  </a:lnTo>
                  <a:lnTo>
                    <a:pt x="207111" y="29602"/>
                  </a:lnTo>
                  <a:lnTo>
                    <a:pt x="171358" y="7815"/>
                  </a:lnTo>
                  <a:lnTo>
                    <a:pt x="130301" y="0"/>
                  </a:lnTo>
                  <a:lnTo>
                    <a:pt x="88952" y="7815"/>
                  </a:lnTo>
                  <a:lnTo>
                    <a:pt x="53163" y="29602"/>
                  </a:lnTo>
                  <a:lnTo>
                    <a:pt x="25017" y="62874"/>
                  </a:lnTo>
                  <a:lnTo>
                    <a:pt x="6601" y="105143"/>
                  </a:lnTo>
                  <a:lnTo>
                    <a:pt x="0" y="153924"/>
                  </a:lnTo>
                  <a:lnTo>
                    <a:pt x="6601" y="202411"/>
                  </a:lnTo>
                  <a:lnTo>
                    <a:pt x="25017" y="244644"/>
                  </a:lnTo>
                  <a:lnTo>
                    <a:pt x="53163" y="278026"/>
                  </a:lnTo>
                  <a:lnTo>
                    <a:pt x="88952" y="299959"/>
                  </a:lnTo>
                  <a:lnTo>
                    <a:pt x="130301" y="307848"/>
                  </a:lnTo>
                  <a:lnTo>
                    <a:pt x="171358" y="299959"/>
                  </a:lnTo>
                  <a:lnTo>
                    <a:pt x="207111" y="278026"/>
                  </a:lnTo>
                  <a:lnTo>
                    <a:pt x="235366" y="244644"/>
                  </a:lnTo>
                  <a:lnTo>
                    <a:pt x="253928" y="202411"/>
                  </a:lnTo>
                  <a:lnTo>
                    <a:pt x="260604" y="153924"/>
                  </a:lnTo>
                  <a:close/>
                </a:path>
              </a:pathLst>
            </a:custGeom>
            <a:solidFill>
              <a:srgbClr val="FF0000"/>
            </a:solidFill>
          </p:spPr>
          <p:txBody>
            <a:bodyPr wrap="square" lIns="0" tIns="0" rIns="0" bIns="0" rtlCol="0"/>
            <a:lstStyle/>
            <a:p>
              <a:endParaRPr sz="1354"/>
            </a:p>
          </p:txBody>
        </p:sp>
        <p:sp>
          <p:nvSpPr>
            <p:cNvPr id="12" name="object 12"/>
            <p:cNvSpPr/>
            <p:nvPr/>
          </p:nvSpPr>
          <p:spPr>
            <a:xfrm>
              <a:off x="1835150" y="4556252"/>
              <a:ext cx="260985" cy="307975"/>
            </a:xfrm>
            <a:custGeom>
              <a:avLst/>
              <a:gdLst/>
              <a:ahLst/>
              <a:cxnLst/>
              <a:rect l="l" t="t" r="r" b="b"/>
              <a:pathLst>
                <a:path w="260985" h="307975">
                  <a:moveTo>
                    <a:pt x="130301" y="0"/>
                  </a:moveTo>
                  <a:lnTo>
                    <a:pt x="88952" y="7815"/>
                  </a:lnTo>
                  <a:lnTo>
                    <a:pt x="53163" y="29602"/>
                  </a:lnTo>
                  <a:lnTo>
                    <a:pt x="25017" y="62874"/>
                  </a:lnTo>
                  <a:lnTo>
                    <a:pt x="6601" y="105143"/>
                  </a:lnTo>
                  <a:lnTo>
                    <a:pt x="0" y="153924"/>
                  </a:lnTo>
                  <a:lnTo>
                    <a:pt x="6601" y="202411"/>
                  </a:lnTo>
                  <a:lnTo>
                    <a:pt x="25017" y="244644"/>
                  </a:lnTo>
                  <a:lnTo>
                    <a:pt x="53163" y="278026"/>
                  </a:lnTo>
                  <a:lnTo>
                    <a:pt x="88952" y="299959"/>
                  </a:lnTo>
                  <a:lnTo>
                    <a:pt x="130301" y="307848"/>
                  </a:lnTo>
                  <a:lnTo>
                    <a:pt x="171358" y="299959"/>
                  </a:lnTo>
                  <a:lnTo>
                    <a:pt x="207111" y="278026"/>
                  </a:lnTo>
                  <a:lnTo>
                    <a:pt x="235366" y="244644"/>
                  </a:lnTo>
                  <a:lnTo>
                    <a:pt x="253928" y="202411"/>
                  </a:lnTo>
                  <a:lnTo>
                    <a:pt x="260604" y="153924"/>
                  </a:lnTo>
                  <a:lnTo>
                    <a:pt x="253928" y="105143"/>
                  </a:lnTo>
                  <a:lnTo>
                    <a:pt x="235366" y="62874"/>
                  </a:lnTo>
                  <a:lnTo>
                    <a:pt x="207111" y="29602"/>
                  </a:lnTo>
                  <a:lnTo>
                    <a:pt x="171358" y="7815"/>
                  </a:lnTo>
                  <a:lnTo>
                    <a:pt x="130301" y="0"/>
                  </a:lnTo>
                  <a:close/>
                </a:path>
              </a:pathLst>
            </a:custGeom>
            <a:ln w="9525">
              <a:solidFill>
                <a:srgbClr val="000000"/>
              </a:solidFill>
            </a:ln>
          </p:spPr>
          <p:txBody>
            <a:bodyPr wrap="square" lIns="0" tIns="0" rIns="0" bIns="0" rtlCol="0"/>
            <a:lstStyle/>
            <a:p>
              <a:endParaRPr sz="1354"/>
            </a:p>
          </p:txBody>
        </p:sp>
      </p:grpSp>
      <p:grpSp>
        <p:nvGrpSpPr>
          <p:cNvPr id="13" name="object 13"/>
          <p:cNvGrpSpPr/>
          <p:nvPr/>
        </p:nvGrpSpPr>
        <p:grpSpPr>
          <a:xfrm>
            <a:off x="2903013" y="3019669"/>
            <a:ext cx="202970" cy="238788"/>
            <a:chOff x="2340165" y="4015041"/>
            <a:chExt cx="269875" cy="317500"/>
          </a:xfrm>
        </p:grpSpPr>
        <p:sp>
          <p:nvSpPr>
            <p:cNvPr id="14" name="object 14"/>
            <p:cNvSpPr/>
            <p:nvPr/>
          </p:nvSpPr>
          <p:spPr>
            <a:xfrm>
              <a:off x="2344927" y="4019803"/>
              <a:ext cx="260350" cy="307975"/>
            </a:xfrm>
            <a:custGeom>
              <a:avLst/>
              <a:gdLst/>
              <a:ahLst/>
              <a:cxnLst/>
              <a:rect l="l" t="t" r="r" b="b"/>
              <a:pathLst>
                <a:path w="260350" h="307975">
                  <a:moveTo>
                    <a:pt x="259842" y="153924"/>
                  </a:moveTo>
                  <a:lnTo>
                    <a:pt x="253246" y="105143"/>
                  </a:lnTo>
                  <a:lnTo>
                    <a:pt x="234872" y="62874"/>
                  </a:lnTo>
                  <a:lnTo>
                    <a:pt x="206843" y="29602"/>
                  </a:lnTo>
                  <a:lnTo>
                    <a:pt x="171279" y="7815"/>
                  </a:lnTo>
                  <a:lnTo>
                    <a:pt x="130302" y="0"/>
                  </a:lnTo>
                  <a:lnTo>
                    <a:pt x="88952" y="7815"/>
                  </a:lnTo>
                  <a:lnTo>
                    <a:pt x="53163" y="29602"/>
                  </a:lnTo>
                  <a:lnTo>
                    <a:pt x="25017" y="62874"/>
                  </a:lnTo>
                  <a:lnTo>
                    <a:pt x="6601" y="105143"/>
                  </a:lnTo>
                  <a:lnTo>
                    <a:pt x="0" y="153924"/>
                  </a:lnTo>
                  <a:lnTo>
                    <a:pt x="6601" y="202411"/>
                  </a:lnTo>
                  <a:lnTo>
                    <a:pt x="25017" y="244644"/>
                  </a:lnTo>
                  <a:lnTo>
                    <a:pt x="53163" y="278026"/>
                  </a:lnTo>
                  <a:lnTo>
                    <a:pt x="88952" y="299959"/>
                  </a:lnTo>
                  <a:lnTo>
                    <a:pt x="130302" y="307848"/>
                  </a:lnTo>
                  <a:lnTo>
                    <a:pt x="171279" y="299959"/>
                  </a:lnTo>
                  <a:lnTo>
                    <a:pt x="206843" y="278026"/>
                  </a:lnTo>
                  <a:lnTo>
                    <a:pt x="234872" y="244644"/>
                  </a:lnTo>
                  <a:lnTo>
                    <a:pt x="253246" y="202411"/>
                  </a:lnTo>
                  <a:lnTo>
                    <a:pt x="259842" y="153924"/>
                  </a:lnTo>
                  <a:close/>
                </a:path>
              </a:pathLst>
            </a:custGeom>
            <a:solidFill>
              <a:srgbClr val="FF0000"/>
            </a:solidFill>
          </p:spPr>
          <p:txBody>
            <a:bodyPr wrap="square" lIns="0" tIns="0" rIns="0" bIns="0" rtlCol="0"/>
            <a:lstStyle/>
            <a:p>
              <a:endParaRPr sz="1354"/>
            </a:p>
          </p:txBody>
        </p:sp>
        <p:sp>
          <p:nvSpPr>
            <p:cNvPr id="15" name="object 15"/>
            <p:cNvSpPr/>
            <p:nvPr/>
          </p:nvSpPr>
          <p:spPr>
            <a:xfrm>
              <a:off x="2344927" y="4019803"/>
              <a:ext cx="260350" cy="307975"/>
            </a:xfrm>
            <a:custGeom>
              <a:avLst/>
              <a:gdLst/>
              <a:ahLst/>
              <a:cxnLst/>
              <a:rect l="l" t="t" r="r" b="b"/>
              <a:pathLst>
                <a:path w="260350" h="307975">
                  <a:moveTo>
                    <a:pt x="130302" y="0"/>
                  </a:moveTo>
                  <a:lnTo>
                    <a:pt x="88952" y="7815"/>
                  </a:lnTo>
                  <a:lnTo>
                    <a:pt x="53163" y="29602"/>
                  </a:lnTo>
                  <a:lnTo>
                    <a:pt x="25017" y="62874"/>
                  </a:lnTo>
                  <a:lnTo>
                    <a:pt x="6601" y="105143"/>
                  </a:lnTo>
                  <a:lnTo>
                    <a:pt x="0" y="153924"/>
                  </a:lnTo>
                  <a:lnTo>
                    <a:pt x="6601" y="202411"/>
                  </a:lnTo>
                  <a:lnTo>
                    <a:pt x="25017" y="244644"/>
                  </a:lnTo>
                  <a:lnTo>
                    <a:pt x="53163" y="278026"/>
                  </a:lnTo>
                  <a:lnTo>
                    <a:pt x="88952" y="299959"/>
                  </a:lnTo>
                  <a:lnTo>
                    <a:pt x="130302" y="307848"/>
                  </a:lnTo>
                  <a:lnTo>
                    <a:pt x="171279" y="299959"/>
                  </a:lnTo>
                  <a:lnTo>
                    <a:pt x="206843" y="278026"/>
                  </a:lnTo>
                  <a:lnTo>
                    <a:pt x="234872" y="244644"/>
                  </a:lnTo>
                  <a:lnTo>
                    <a:pt x="253246" y="202411"/>
                  </a:lnTo>
                  <a:lnTo>
                    <a:pt x="259842" y="153924"/>
                  </a:lnTo>
                  <a:lnTo>
                    <a:pt x="253246" y="105143"/>
                  </a:lnTo>
                  <a:lnTo>
                    <a:pt x="234872" y="62874"/>
                  </a:lnTo>
                  <a:lnTo>
                    <a:pt x="206843" y="29602"/>
                  </a:lnTo>
                  <a:lnTo>
                    <a:pt x="171279" y="7815"/>
                  </a:lnTo>
                  <a:lnTo>
                    <a:pt x="130302" y="0"/>
                  </a:lnTo>
                  <a:close/>
                </a:path>
              </a:pathLst>
            </a:custGeom>
            <a:ln w="9525">
              <a:solidFill>
                <a:srgbClr val="000000"/>
              </a:solidFill>
            </a:ln>
          </p:spPr>
          <p:txBody>
            <a:bodyPr wrap="square" lIns="0" tIns="0" rIns="0" bIns="0" rtlCol="0"/>
            <a:lstStyle/>
            <a:p>
              <a:endParaRPr sz="1354"/>
            </a:p>
          </p:txBody>
        </p:sp>
      </p:grpSp>
      <p:grpSp>
        <p:nvGrpSpPr>
          <p:cNvPr id="16" name="object 16"/>
          <p:cNvGrpSpPr/>
          <p:nvPr/>
        </p:nvGrpSpPr>
        <p:grpSpPr>
          <a:xfrm>
            <a:off x="2883527" y="3428857"/>
            <a:ext cx="203448" cy="238788"/>
            <a:chOff x="2314257" y="4559109"/>
            <a:chExt cx="270510" cy="317500"/>
          </a:xfrm>
        </p:grpSpPr>
        <p:sp>
          <p:nvSpPr>
            <p:cNvPr id="17" name="object 17"/>
            <p:cNvSpPr/>
            <p:nvPr/>
          </p:nvSpPr>
          <p:spPr>
            <a:xfrm>
              <a:off x="2319020" y="4563871"/>
              <a:ext cx="260985" cy="307975"/>
            </a:xfrm>
            <a:custGeom>
              <a:avLst/>
              <a:gdLst/>
              <a:ahLst/>
              <a:cxnLst/>
              <a:rect l="l" t="t" r="r" b="b"/>
              <a:pathLst>
                <a:path w="260985" h="307975">
                  <a:moveTo>
                    <a:pt x="260604" y="153924"/>
                  </a:moveTo>
                  <a:lnTo>
                    <a:pt x="254002" y="105436"/>
                  </a:lnTo>
                  <a:lnTo>
                    <a:pt x="235586" y="63203"/>
                  </a:lnTo>
                  <a:lnTo>
                    <a:pt x="207440" y="29821"/>
                  </a:lnTo>
                  <a:lnTo>
                    <a:pt x="171651" y="7888"/>
                  </a:lnTo>
                  <a:lnTo>
                    <a:pt x="130302" y="0"/>
                  </a:lnTo>
                  <a:lnTo>
                    <a:pt x="89245" y="7888"/>
                  </a:lnTo>
                  <a:lnTo>
                    <a:pt x="53492" y="29821"/>
                  </a:lnTo>
                  <a:lnTo>
                    <a:pt x="25237" y="63203"/>
                  </a:lnTo>
                  <a:lnTo>
                    <a:pt x="6675" y="105436"/>
                  </a:lnTo>
                  <a:lnTo>
                    <a:pt x="0" y="153924"/>
                  </a:lnTo>
                  <a:lnTo>
                    <a:pt x="6675" y="202704"/>
                  </a:lnTo>
                  <a:lnTo>
                    <a:pt x="25237" y="244973"/>
                  </a:lnTo>
                  <a:lnTo>
                    <a:pt x="53492" y="278245"/>
                  </a:lnTo>
                  <a:lnTo>
                    <a:pt x="89245" y="300032"/>
                  </a:lnTo>
                  <a:lnTo>
                    <a:pt x="130302" y="307848"/>
                  </a:lnTo>
                  <a:lnTo>
                    <a:pt x="171651" y="300032"/>
                  </a:lnTo>
                  <a:lnTo>
                    <a:pt x="207440" y="278245"/>
                  </a:lnTo>
                  <a:lnTo>
                    <a:pt x="235586" y="244973"/>
                  </a:lnTo>
                  <a:lnTo>
                    <a:pt x="254002" y="202704"/>
                  </a:lnTo>
                  <a:lnTo>
                    <a:pt x="260604" y="153924"/>
                  </a:lnTo>
                  <a:close/>
                </a:path>
              </a:pathLst>
            </a:custGeom>
            <a:solidFill>
              <a:srgbClr val="FF0000"/>
            </a:solidFill>
          </p:spPr>
          <p:txBody>
            <a:bodyPr wrap="square" lIns="0" tIns="0" rIns="0" bIns="0" rtlCol="0"/>
            <a:lstStyle/>
            <a:p>
              <a:endParaRPr sz="1354"/>
            </a:p>
          </p:txBody>
        </p:sp>
        <p:sp>
          <p:nvSpPr>
            <p:cNvPr id="18" name="object 18"/>
            <p:cNvSpPr/>
            <p:nvPr/>
          </p:nvSpPr>
          <p:spPr>
            <a:xfrm>
              <a:off x="2319020" y="4563871"/>
              <a:ext cx="260985" cy="307975"/>
            </a:xfrm>
            <a:custGeom>
              <a:avLst/>
              <a:gdLst/>
              <a:ahLst/>
              <a:cxnLst/>
              <a:rect l="l" t="t" r="r" b="b"/>
              <a:pathLst>
                <a:path w="260985" h="307975">
                  <a:moveTo>
                    <a:pt x="130302" y="0"/>
                  </a:moveTo>
                  <a:lnTo>
                    <a:pt x="89245" y="7888"/>
                  </a:lnTo>
                  <a:lnTo>
                    <a:pt x="53492" y="29821"/>
                  </a:lnTo>
                  <a:lnTo>
                    <a:pt x="25237" y="63203"/>
                  </a:lnTo>
                  <a:lnTo>
                    <a:pt x="6675" y="105436"/>
                  </a:lnTo>
                  <a:lnTo>
                    <a:pt x="0" y="153924"/>
                  </a:lnTo>
                  <a:lnTo>
                    <a:pt x="6675" y="202704"/>
                  </a:lnTo>
                  <a:lnTo>
                    <a:pt x="25237" y="244973"/>
                  </a:lnTo>
                  <a:lnTo>
                    <a:pt x="53492" y="278245"/>
                  </a:lnTo>
                  <a:lnTo>
                    <a:pt x="89245" y="300032"/>
                  </a:lnTo>
                  <a:lnTo>
                    <a:pt x="130302" y="307848"/>
                  </a:lnTo>
                  <a:lnTo>
                    <a:pt x="171651" y="300032"/>
                  </a:lnTo>
                  <a:lnTo>
                    <a:pt x="207440" y="278245"/>
                  </a:lnTo>
                  <a:lnTo>
                    <a:pt x="235586" y="244973"/>
                  </a:lnTo>
                  <a:lnTo>
                    <a:pt x="254002" y="202704"/>
                  </a:lnTo>
                  <a:lnTo>
                    <a:pt x="260604" y="153924"/>
                  </a:lnTo>
                  <a:lnTo>
                    <a:pt x="254002" y="105436"/>
                  </a:lnTo>
                  <a:lnTo>
                    <a:pt x="235586" y="63203"/>
                  </a:lnTo>
                  <a:lnTo>
                    <a:pt x="207440" y="29821"/>
                  </a:lnTo>
                  <a:lnTo>
                    <a:pt x="171651" y="7888"/>
                  </a:lnTo>
                  <a:lnTo>
                    <a:pt x="130302" y="0"/>
                  </a:lnTo>
                  <a:close/>
                </a:path>
              </a:pathLst>
            </a:custGeom>
            <a:ln w="9525">
              <a:solidFill>
                <a:srgbClr val="000000"/>
              </a:solidFill>
            </a:ln>
          </p:spPr>
          <p:txBody>
            <a:bodyPr wrap="square" lIns="0" tIns="0" rIns="0" bIns="0" rtlCol="0"/>
            <a:lstStyle/>
            <a:p>
              <a:endParaRPr sz="1354"/>
            </a:p>
          </p:txBody>
        </p:sp>
      </p:grpSp>
      <p:grpSp>
        <p:nvGrpSpPr>
          <p:cNvPr id="19" name="object 19"/>
          <p:cNvGrpSpPr/>
          <p:nvPr/>
        </p:nvGrpSpPr>
        <p:grpSpPr>
          <a:xfrm>
            <a:off x="3240564" y="2658621"/>
            <a:ext cx="203448" cy="239266"/>
            <a:chOff x="2788983" y="3534981"/>
            <a:chExt cx="270510" cy="318135"/>
          </a:xfrm>
        </p:grpSpPr>
        <p:sp>
          <p:nvSpPr>
            <p:cNvPr id="20" name="object 20"/>
            <p:cNvSpPr/>
            <p:nvPr/>
          </p:nvSpPr>
          <p:spPr>
            <a:xfrm>
              <a:off x="2793745" y="3539744"/>
              <a:ext cx="260985" cy="308610"/>
            </a:xfrm>
            <a:custGeom>
              <a:avLst/>
              <a:gdLst/>
              <a:ahLst/>
              <a:cxnLst/>
              <a:rect l="l" t="t" r="r" b="b"/>
              <a:pathLst>
                <a:path w="260985" h="308610">
                  <a:moveTo>
                    <a:pt x="260603" y="154685"/>
                  </a:moveTo>
                  <a:lnTo>
                    <a:pt x="253928" y="105826"/>
                  </a:lnTo>
                  <a:lnTo>
                    <a:pt x="235366" y="63367"/>
                  </a:lnTo>
                  <a:lnTo>
                    <a:pt x="207111" y="29870"/>
                  </a:lnTo>
                  <a:lnTo>
                    <a:pt x="171358" y="7894"/>
                  </a:lnTo>
                  <a:lnTo>
                    <a:pt x="130301" y="0"/>
                  </a:lnTo>
                  <a:lnTo>
                    <a:pt x="89245" y="7894"/>
                  </a:lnTo>
                  <a:lnTo>
                    <a:pt x="53492" y="29870"/>
                  </a:lnTo>
                  <a:lnTo>
                    <a:pt x="25237" y="63367"/>
                  </a:lnTo>
                  <a:lnTo>
                    <a:pt x="6675" y="105826"/>
                  </a:lnTo>
                  <a:lnTo>
                    <a:pt x="0" y="154685"/>
                  </a:lnTo>
                  <a:lnTo>
                    <a:pt x="6675" y="203173"/>
                  </a:lnTo>
                  <a:lnTo>
                    <a:pt x="25237" y="245406"/>
                  </a:lnTo>
                  <a:lnTo>
                    <a:pt x="53492" y="278788"/>
                  </a:lnTo>
                  <a:lnTo>
                    <a:pt x="89245" y="300721"/>
                  </a:lnTo>
                  <a:lnTo>
                    <a:pt x="130301" y="308609"/>
                  </a:lnTo>
                  <a:lnTo>
                    <a:pt x="171358" y="300721"/>
                  </a:lnTo>
                  <a:lnTo>
                    <a:pt x="207111" y="278788"/>
                  </a:lnTo>
                  <a:lnTo>
                    <a:pt x="235366" y="245406"/>
                  </a:lnTo>
                  <a:lnTo>
                    <a:pt x="253928" y="203173"/>
                  </a:lnTo>
                  <a:lnTo>
                    <a:pt x="260603" y="154685"/>
                  </a:lnTo>
                  <a:close/>
                </a:path>
              </a:pathLst>
            </a:custGeom>
            <a:solidFill>
              <a:srgbClr val="FF0000"/>
            </a:solidFill>
          </p:spPr>
          <p:txBody>
            <a:bodyPr wrap="square" lIns="0" tIns="0" rIns="0" bIns="0" rtlCol="0"/>
            <a:lstStyle/>
            <a:p>
              <a:endParaRPr sz="1354"/>
            </a:p>
          </p:txBody>
        </p:sp>
        <p:sp>
          <p:nvSpPr>
            <p:cNvPr id="21" name="object 21"/>
            <p:cNvSpPr/>
            <p:nvPr/>
          </p:nvSpPr>
          <p:spPr>
            <a:xfrm>
              <a:off x="2793745" y="3539744"/>
              <a:ext cx="260985" cy="308610"/>
            </a:xfrm>
            <a:custGeom>
              <a:avLst/>
              <a:gdLst/>
              <a:ahLst/>
              <a:cxnLst/>
              <a:rect l="l" t="t" r="r" b="b"/>
              <a:pathLst>
                <a:path w="260985" h="308610">
                  <a:moveTo>
                    <a:pt x="130301" y="0"/>
                  </a:moveTo>
                  <a:lnTo>
                    <a:pt x="89245" y="7894"/>
                  </a:lnTo>
                  <a:lnTo>
                    <a:pt x="53492" y="29870"/>
                  </a:lnTo>
                  <a:lnTo>
                    <a:pt x="25237" y="63367"/>
                  </a:lnTo>
                  <a:lnTo>
                    <a:pt x="6675" y="105826"/>
                  </a:lnTo>
                  <a:lnTo>
                    <a:pt x="0" y="154685"/>
                  </a:lnTo>
                  <a:lnTo>
                    <a:pt x="6675" y="203173"/>
                  </a:lnTo>
                  <a:lnTo>
                    <a:pt x="25237" y="245406"/>
                  </a:lnTo>
                  <a:lnTo>
                    <a:pt x="53492" y="278788"/>
                  </a:lnTo>
                  <a:lnTo>
                    <a:pt x="89245" y="300721"/>
                  </a:lnTo>
                  <a:lnTo>
                    <a:pt x="130301" y="308609"/>
                  </a:lnTo>
                  <a:lnTo>
                    <a:pt x="171358" y="300721"/>
                  </a:lnTo>
                  <a:lnTo>
                    <a:pt x="207111" y="278788"/>
                  </a:lnTo>
                  <a:lnTo>
                    <a:pt x="235366" y="245406"/>
                  </a:lnTo>
                  <a:lnTo>
                    <a:pt x="253928" y="203173"/>
                  </a:lnTo>
                  <a:lnTo>
                    <a:pt x="260603" y="154685"/>
                  </a:lnTo>
                  <a:lnTo>
                    <a:pt x="253928" y="105826"/>
                  </a:lnTo>
                  <a:lnTo>
                    <a:pt x="235366" y="63367"/>
                  </a:lnTo>
                  <a:lnTo>
                    <a:pt x="207111" y="29870"/>
                  </a:lnTo>
                  <a:lnTo>
                    <a:pt x="171358" y="7894"/>
                  </a:lnTo>
                  <a:lnTo>
                    <a:pt x="130301" y="0"/>
                  </a:lnTo>
                  <a:close/>
                </a:path>
              </a:pathLst>
            </a:custGeom>
            <a:ln w="9525">
              <a:solidFill>
                <a:srgbClr val="000000"/>
              </a:solidFill>
            </a:ln>
          </p:spPr>
          <p:txBody>
            <a:bodyPr wrap="square" lIns="0" tIns="0" rIns="0" bIns="0" rtlCol="0"/>
            <a:lstStyle/>
            <a:p>
              <a:endParaRPr sz="1354"/>
            </a:p>
          </p:txBody>
        </p:sp>
      </p:grpSp>
      <p:grpSp>
        <p:nvGrpSpPr>
          <p:cNvPr id="22" name="object 22"/>
          <p:cNvGrpSpPr/>
          <p:nvPr/>
        </p:nvGrpSpPr>
        <p:grpSpPr>
          <a:xfrm>
            <a:off x="2916194" y="2657475"/>
            <a:ext cx="202970" cy="239266"/>
            <a:chOff x="2357691" y="3533457"/>
            <a:chExt cx="269875" cy="318135"/>
          </a:xfrm>
        </p:grpSpPr>
        <p:sp>
          <p:nvSpPr>
            <p:cNvPr id="23" name="object 23"/>
            <p:cNvSpPr/>
            <p:nvPr/>
          </p:nvSpPr>
          <p:spPr>
            <a:xfrm>
              <a:off x="2362454" y="3538220"/>
              <a:ext cx="260350" cy="308610"/>
            </a:xfrm>
            <a:custGeom>
              <a:avLst/>
              <a:gdLst/>
              <a:ahLst/>
              <a:cxnLst/>
              <a:rect l="l" t="t" r="r" b="b"/>
              <a:pathLst>
                <a:path w="260350" h="308610">
                  <a:moveTo>
                    <a:pt x="259841" y="153924"/>
                  </a:moveTo>
                  <a:lnTo>
                    <a:pt x="253240" y="105436"/>
                  </a:lnTo>
                  <a:lnTo>
                    <a:pt x="234824" y="63203"/>
                  </a:lnTo>
                  <a:lnTo>
                    <a:pt x="206678" y="29821"/>
                  </a:lnTo>
                  <a:lnTo>
                    <a:pt x="170889" y="7888"/>
                  </a:lnTo>
                  <a:lnTo>
                    <a:pt x="129539" y="0"/>
                  </a:lnTo>
                  <a:lnTo>
                    <a:pt x="88562" y="7888"/>
                  </a:lnTo>
                  <a:lnTo>
                    <a:pt x="52998" y="29821"/>
                  </a:lnTo>
                  <a:lnTo>
                    <a:pt x="24969" y="63203"/>
                  </a:lnTo>
                  <a:lnTo>
                    <a:pt x="6595" y="105436"/>
                  </a:lnTo>
                  <a:lnTo>
                    <a:pt x="0" y="153924"/>
                  </a:lnTo>
                  <a:lnTo>
                    <a:pt x="6595" y="202783"/>
                  </a:lnTo>
                  <a:lnTo>
                    <a:pt x="24969" y="245242"/>
                  </a:lnTo>
                  <a:lnTo>
                    <a:pt x="52998" y="278739"/>
                  </a:lnTo>
                  <a:lnTo>
                    <a:pt x="88562" y="300715"/>
                  </a:lnTo>
                  <a:lnTo>
                    <a:pt x="129539" y="308609"/>
                  </a:lnTo>
                  <a:lnTo>
                    <a:pt x="170889" y="300715"/>
                  </a:lnTo>
                  <a:lnTo>
                    <a:pt x="206678" y="278739"/>
                  </a:lnTo>
                  <a:lnTo>
                    <a:pt x="234824" y="245242"/>
                  </a:lnTo>
                  <a:lnTo>
                    <a:pt x="253240" y="202783"/>
                  </a:lnTo>
                  <a:lnTo>
                    <a:pt x="259841" y="153924"/>
                  </a:lnTo>
                  <a:close/>
                </a:path>
              </a:pathLst>
            </a:custGeom>
            <a:solidFill>
              <a:srgbClr val="FF0000"/>
            </a:solidFill>
          </p:spPr>
          <p:txBody>
            <a:bodyPr wrap="square" lIns="0" tIns="0" rIns="0" bIns="0" rtlCol="0"/>
            <a:lstStyle/>
            <a:p>
              <a:endParaRPr sz="1354"/>
            </a:p>
          </p:txBody>
        </p:sp>
        <p:sp>
          <p:nvSpPr>
            <p:cNvPr id="24" name="object 24"/>
            <p:cNvSpPr/>
            <p:nvPr/>
          </p:nvSpPr>
          <p:spPr>
            <a:xfrm>
              <a:off x="2362454" y="3538220"/>
              <a:ext cx="260350" cy="308610"/>
            </a:xfrm>
            <a:custGeom>
              <a:avLst/>
              <a:gdLst/>
              <a:ahLst/>
              <a:cxnLst/>
              <a:rect l="l" t="t" r="r" b="b"/>
              <a:pathLst>
                <a:path w="260350" h="308610">
                  <a:moveTo>
                    <a:pt x="129539" y="0"/>
                  </a:moveTo>
                  <a:lnTo>
                    <a:pt x="88562" y="7888"/>
                  </a:lnTo>
                  <a:lnTo>
                    <a:pt x="52998" y="29821"/>
                  </a:lnTo>
                  <a:lnTo>
                    <a:pt x="24969" y="63203"/>
                  </a:lnTo>
                  <a:lnTo>
                    <a:pt x="6595" y="105436"/>
                  </a:lnTo>
                  <a:lnTo>
                    <a:pt x="0" y="153924"/>
                  </a:lnTo>
                  <a:lnTo>
                    <a:pt x="6595" y="202783"/>
                  </a:lnTo>
                  <a:lnTo>
                    <a:pt x="24969" y="245242"/>
                  </a:lnTo>
                  <a:lnTo>
                    <a:pt x="52998" y="278739"/>
                  </a:lnTo>
                  <a:lnTo>
                    <a:pt x="88562" y="300715"/>
                  </a:lnTo>
                  <a:lnTo>
                    <a:pt x="129539" y="308609"/>
                  </a:lnTo>
                  <a:lnTo>
                    <a:pt x="170889" y="300715"/>
                  </a:lnTo>
                  <a:lnTo>
                    <a:pt x="206678" y="278739"/>
                  </a:lnTo>
                  <a:lnTo>
                    <a:pt x="234824" y="245242"/>
                  </a:lnTo>
                  <a:lnTo>
                    <a:pt x="253240" y="202783"/>
                  </a:lnTo>
                  <a:lnTo>
                    <a:pt x="259841" y="153924"/>
                  </a:lnTo>
                  <a:lnTo>
                    <a:pt x="253240" y="105436"/>
                  </a:lnTo>
                  <a:lnTo>
                    <a:pt x="234824" y="63203"/>
                  </a:lnTo>
                  <a:lnTo>
                    <a:pt x="206678" y="29821"/>
                  </a:lnTo>
                  <a:lnTo>
                    <a:pt x="170889" y="7888"/>
                  </a:lnTo>
                  <a:lnTo>
                    <a:pt x="129539" y="0"/>
                  </a:lnTo>
                  <a:close/>
                </a:path>
              </a:pathLst>
            </a:custGeom>
            <a:ln w="9525">
              <a:solidFill>
                <a:srgbClr val="000000"/>
              </a:solidFill>
            </a:ln>
          </p:spPr>
          <p:txBody>
            <a:bodyPr wrap="square" lIns="0" tIns="0" rIns="0" bIns="0" rtlCol="0"/>
            <a:lstStyle/>
            <a:p>
              <a:endParaRPr sz="1354"/>
            </a:p>
          </p:txBody>
        </p:sp>
      </p:grpSp>
      <p:grpSp>
        <p:nvGrpSpPr>
          <p:cNvPr id="25" name="object 25"/>
          <p:cNvGrpSpPr/>
          <p:nvPr/>
        </p:nvGrpSpPr>
        <p:grpSpPr>
          <a:xfrm>
            <a:off x="3801621" y="3192743"/>
            <a:ext cx="203448" cy="238788"/>
            <a:chOff x="3534981" y="4245165"/>
            <a:chExt cx="270510" cy="317500"/>
          </a:xfrm>
        </p:grpSpPr>
        <p:sp>
          <p:nvSpPr>
            <p:cNvPr id="26" name="object 26"/>
            <p:cNvSpPr/>
            <p:nvPr/>
          </p:nvSpPr>
          <p:spPr>
            <a:xfrm>
              <a:off x="3539744" y="4249928"/>
              <a:ext cx="260985" cy="307975"/>
            </a:xfrm>
            <a:custGeom>
              <a:avLst/>
              <a:gdLst/>
              <a:ahLst/>
              <a:cxnLst/>
              <a:rect l="l" t="t" r="r" b="b"/>
              <a:pathLst>
                <a:path w="260985" h="307975">
                  <a:moveTo>
                    <a:pt x="260603" y="153924"/>
                  </a:moveTo>
                  <a:lnTo>
                    <a:pt x="254002" y="105143"/>
                  </a:lnTo>
                  <a:lnTo>
                    <a:pt x="235586" y="62874"/>
                  </a:lnTo>
                  <a:lnTo>
                    <a:pt x="207440" y="29602"/>
                  </a:lnTo>
                  <a:lnTo>
                    <a:pt x="171651" y="7815"/>
                  </a:lnTo>
                  <a:lnTo>
                    <a:pt x="130301" y="0"/>
                  </a:lnTo>
                  <a:lnTo>
                    <a:pt x="89245" y="7815"/>
                  </a:lnTo>
                  <a:lnTo>
                    <a:pt x="53492" y="29602"/>
                  </a:lnTo>
                  <a:lnTo>
                    <a:pt x="25237" y="62874"/>
                  </a:lnTo>
                  <a:lnTo>
                    <a:pt x="6675" y="105143"/>
                  </a:lnTo>
                  <a:lnTo>
                    <a:pt x="0" y="153924"/>
                  </a:lnTo>
                  <a:lnTo>
                    <a:pt x="6675" y="202411"/>
                  </a:lnTo>
                  <a:lnTo>
                    <a:pt x="25237" y="244644"/>
                  </a:lnTo>
                  <a:lnTo>
                    <a:pt x="53492" y="278026"/>
                  </a:lnTo>
                  <a:lnTo>
                    <a:pt x="89245" y="299959"/>
                  </a:lnTo>
                  <a:lnTo>
                    <a:pt x="130301" y="307848"/>
                  </a:lnTo>
                  <a:lnTo>
                    <a:pt x="171651" y="299959"/>
                  </a:lnTo>
                  <a:lnTo>
                    <a:pt x="207440" y="278026"/>
                  </a:lnTo>
                  <a:lnTo>
                    <a:pt x="235586" y="244644"/>
                  </a:lnTo>
                  <a:lnTo>
                    <a:pt x="254002" y="202411"/>
                  </a:lnTo>
                  <a:lnTo>
                    <a:pt x="260603" y="153924"/>
                  </a:lnTo>
                  <a:close/>
                </a:path>
              </a:pathLst>
            </a:custGeom>
            <a:solidFill>
              <a:srgbClr val="3333FF"/>
            </a:solidFill>
          </p:spPr>
          <p:txBody>
            <a:bodyPr wrap="square" lIns="0" tIns="0" rIns="0" bIns="0" rtlCol="0"/>
            <a:lstStyle/>
            <a:p>
              <a:endParaRPr sz="1354"/>
            </a:p>
          </p:txBody>
        </p:sp>
        <p:sp>
          <p:nvSpPr>
            <p:cNvPr id="27" name="object 27"/>
            <p:cNvSpPr/>
            <p:nvPr/>
          </p:nvSpPr>
          <p:spPr>
            <a:xfrm>
              <a:off x="3539744" y="4249928"/>
              <a:ext cx="260985" cy="307975"/>
            </a:xfrm>
            <a:custGeom>
              <a:avLst/>
              <a:gdLst/>
              <a:ahLst/>
              <a:cxnLst/>
              <a:rect l="l" t="t" r="r" b="b"/>
              <a:pathLst>
                <a:path w="260985" h="307975">
                  <a:moveTo>
                    <a:pt x="130301" y="0"/>
                  </a:moveTo>
                  <a:lnTo>
                    <a:pt x="89245" y="7815"/>
                  </a:lnTo>
                  <a:lnTo>
                    <a:pt x="53492" y="29602"/>
                  </a:lnTo>
                  <a:lnTo>
                    <a:pt x="25237" y="62874"/>
                  </a:lnTo>
                  <a:lnTo>
                    <a:pt x="6675" y="105143"/>
                  </a:lnTo>
                  <a:lnTo>
                    <a:pt x="0" y="153924"/>
                  </a:lnTo>
                  <a:lnTo>
                    <a:pt x="6675" y="202411"/>
                  </a:lnTo>
                  <a:lnTo>
                    <a:pt x="25237" y="244644"/>
                  </a:lnTo>
                  <a:lnTo>
                    <a:pt x="53492" y="278026"/>
                  </a:lnTo>
                  <a:lnTo>
                    <a:pt x="89245" y="299959"/>
                  </a:lnTo>
                  <a:lnTo>
                    <a:pt x="130301" y="307848"/>
                  </a:lnTo>
                  <a:lnTo>
                    <a:pt x="171651" y="299959"/>
                  </a:lnTo>
                  <a:lnTo>
                    <a:pt x="207440" y="278026"/>
                  </a:lnTo>
                  <a:lnTo>
                    <a:pt x="235586" y="244644"/>
                  </a:lnTo>
                  <a:lnTo>
                    <a:pt x="254002" y="202411"/>
                  </a:lnTo>
                  <a:lnTo>
                    <a:pt x="260603" y="153924"/>
                  </a:lnTo>
                  <a:lnTo>
                    <a:pt x="254002" y="105143"/>
                  </a:lnTo>
                  <a:lnTo>
                    <a:pt x="235586" y="62874"/>
                  </a:lnTo>
                  <a:lnTo>
                    <a:pt x="207440" y="29602"/>
                  </a:lnTo>
                  <a:lnTo>
                    <a:pt x="171651" y="7815"/>
                  </a:lnTo>
                  <a:lnTo>
                    <a:pt x="130301" y="0"/>
                  </a:lnTo>
                  <a:close/>
                </a:path>
              </a:pathLst>
            </a:custGeom>
            <a:ln w="9525">
              <a:solidFill>
                <a:srgbClr val="000000"/>
              </a:solidFill>
            </a:ln>
          </p:spPr>
          <p:txBody>
            <a:bodyPr wrap="square" lIns="0" tIns="0" rIns="0" bIns="0" rtlCol="0"/>
            <a:lstStyle/>
            <a:p>
              <a:endParaRPr sz="1354"/>
            </a:p>
          </p:txBody>
        </p:sp>
      </p:grpSp>
      <p:grpSp>
        <p:nvGrpSpPr>
          <p:cNvPr id="28" name="object 28"/>
          <p:cNvGrpSpPr/>
          <p:nvPr/>
        </p:nvGrpSpPr>
        <p:grpSpPr>
          <a:xfrm>
            <a:off x="3238271" y="3031131"/>
            <a:ext cx="203448" cy="239266"/>
            <a:chOff x="2785935" y="4030281"/>
            <a:chExt cx="270510" cy="318135"/>
          </a:xfrm>
        </p:grpSpPr>
        <p:sp>
          <p:nvSpPr>
            <p:cNvPr id="29" name="object 29"/>
            <p:cNvSpPr/>
            <p:nvPr/>
          </p:nvSpPr>
          <p:spPr>
            <a:xfrm>
              <a:off x="2790698" y="4035044"/>
              <a:ext cx="260985" cy="308610"/>
            </a:xfrm>
            <a:custGeom>
              <a:avLst/>
              <a:gdLst/>
              <a:ahLst/>
              <a:cxnLst/>
              <a:rect l="l" t="t" r="r" b="b"/>
              <a:pathLst>
                <a:path w="260985" h="308610">
                  <a:moveTo>
                    <a:pt x="260603" y="154685"/>
                  </a:moveTo>
                  <a:lnTo>
                    <a:pt x="253928" y="105826"/>
                  </a:lnTo>
                  <a:lnTo>
                    <a:pt x="235366" y="63367"/>
                  </a:lnTo>
                  <a:lnTo>
                    <a:pt x="207111" y="29870"/>
                  </a:lnTo>
                  <a:lnTo>
                    <a:pt x="171358" y="7894"/>
                  </a:lnTo>
                  <a:lnTo>
                    <a:pt x="130301" y="0"/>
                  </a:lnTo>
                  <a:lnTo>
                    <a:pt x="89245" y="7894"/>
                  </a:lnTo>
                  <a:lnTo>
                    <a:pt x="53492" y="29870"/>
                  </a:lnTo>
                  <a:lnTo>
                    <a:pt x="25237" y="63367"/>
                  </a:lnTo>
                  <a:lnTo>
                    <a:pt x="6675" y="105826"/>
                  </a:lnTo>
                  <a:lnTo>
                    <a:pt x="0" y="154685"/>
                  </a:lnTo>
                  <a:lnTo>
                    <a:pt x="6675" y="203173"/>
                  </a:lnTo>
                  <a:lnTo>
                    <a:pt x="25237" y="245406"/>
                  </a:lnTo>
                  <a:lnTo>
                    <a:pt x="53492" y="278788"/>
                  </a:lnTo>
                  <a:lnTo>
                    <a:pt x="89245" y="300721"/>
                  </a:lnTo>
                  <a:lnTo>
                    <a:pt x="130301" y="308609"/>
                  </a:lnTo>
                  <a:lnTo>
                    <a:pt x="171358" y="300721"/>
                  </a:lnTo>
                  <a:lnTo>
                    <a:pt x="207111" y="278788"/>
                  </a:lnTo>
                  <a:lnTo>
                    <a:pt x="235366" y="245406"/>
                  </a:lnTo>
                  <a:lnTo>
                    <a:pt x="253928" y="203173"/>
                  </a:lnTo>
                  <a:lnTo>
                    <a:pt x="260603" y="154685"/>
                  </a:lnTo>
                  <a:close/>
                </a:path>
              </a:pathLst>
            </a:custGeom>
            <a:solidFill>
              <a:srgbClr val="FF0000"/>
            </a:solidFill>
          </p:spPr>
          <p:txBody>
            <a:bodyPr wrap="square" lIns="0" tIns="0" rIns="0" bIns="0" rtlCol="0"/>
            <a:lstStyle/>
            <a:p>
              <a:endParaRPr sz="1354"/>
            </a:p>
          </p:txBody>
        </p:sp>
        <p:sp>
          <p:nvSpPr>
            <p:cNvPr id="30" name="object 30"/>
            <p:cNvSpPr/>
            <p:nvPr/>
          </p:nvSpPr>
          <p:spPr>
            <a:xfrm>
              <a:off x="2790698" y="4035044"/>
              <a:ext cx="260985" cy="308610"/>
            </a:xfrm>
            <a:custGeom>
              <a:avLst/>
              <a:gdLst/>
              <a:ahLst/>
              <a:cxnLst/>
              <a:rect l="l" t="t" r="r" b="b"/>
              <a:pathLst>
                <a:path w="260985" h="308610">
                  <a:moveTo>
                    <a:pt x="130301" y="0"/>
                  </a:moveTo>
                  <a:lnTo>
                    <a:pt x="89245" y="7894"/>
                  </a:lnTo>
                  <a:lnTo>
                    <a:pt x="53492" y="29870"/>
                  </a:lnTo>
                  <a:lnTo>
                    <a:pt x="25237" y="63367"/>
                  </a:lnTo>
                  <a:lnTo>
                    <a:pt x="6675" y="105826"/>
                  </a:lnTo>
                  <a:lnTo>
                    <a:pt x="0" y="154685"/>
                  </a:lnTo>
                  <a:lnTo>
                    <a:pt x="6675" y="203173"/>
                  </a:lnTo>
                  <a:lnTo>
                    <a:pt x="25237" y="245406"/>
                  </a:lnTo>
                  <a:lnTo>
                    <a:pt x="53492" y="278788"/>
                  </a:lnTo>
                  <a:lnTo>
                    <a:pt x="89245" y="300721"/>
                  </a:lnTo>
                  <a:lnTo>
                    <a:pt x="130301" y="308609"/>
                  </a:lnTo>
                  <a:lnTo>
                    <a:pt x="171358" y="300721"/>
                  </a:lnTo>
                  <a:lnTo>
                    <a:pt x="207111" y="278788"/>
                  </a:lnTo>
                  <a:lnTo>
                    <a:pt x="235366" y="245406"/>
                  </a:lnTo>
                  <a:lnTo>
                    <a:pt x="253928" y="203173"/>
                  </a:lnTo>
                  <a:lnTo>
                    <a:pt x="260603" y="154685"/>
                  </a:lnTo>
                  <a:lnTo>
                    <a:pt x="253928" y="105826"/>
                  </a:lnTo>
                  <a:lnTo>
                    <a:pt x="235366" y="63367"/>
                  </a:lnTo>
                  <a:lnTo>
                    <a:pt x="207111" y="29870"/>
                  </a:lnTo>
                  <a:lnTo>
                    <a:pt x="171358" y="7894"/>
                  </a:lnTo>
                  <a:lnTo>
                    <a:pt x="130301" y="0"/>
                  </a:lnTo>
                  <a:close/>
                </a:path>
              </a:pathLst>
            </a:custGeom>
            <a:ln w="9525">
              <a:solidFill>
                <a:srgbClr val="000000"/>
              </a:solidFill>
            </a:ln>
          </p:spPr>
          <p:txBody>
            <a:bodyPr wrap="square" lIns="0" tIns="0" rIns="0" bIns="0" rtlCol="0"/>
            <a:lstStyle/>
            <a:p>
              <a:endParaRPr sz="1354"/>
            </a:p>
          </p:txBody>
        </p:sp>
      </p:grpSp>
      <p:grpSp>
        <p:nvGrpSpPr>
          <p:cNvPr id="31" name="object 31"/>
          <p:cNvGrpSpPr/>
          <p:nvPr/>
        </p:nvGrpSpPr>
        <p:grpSpPr>
          <a:xfrm>
            <a:off x="3916239" y="3753800"/>
            <a:ext cx="203448" cy="238788"/>
            <a:chOff x="3687381" y="4991163"/>
            <a:chExt cx="270510" cy="317500"/>
          </a:xfrm>
        </p:grpSpPr>
        <p:sp>
          <p:nvSpPr>
            <p:cNvPr id="32" name="object 32"/>
            <p:cNvSpPr/>
            <p:nvPr/>
          </p:nvSpPr>
          <p:spPr>
            <a:xfrm>
              <a:off x="3692144" y="4995926"/>
              <a:ext cx="260985" cy="307975"/>
            </a:xfrm>
            <a:custGeom>
              <a:avLst/>
              <a:gdLst/>
              <a:ahLst/>
              <a:cxnLst/>
              <a:rect l="l" t="t" r="r" b="b"/>
              <a:pathLst>
                <a:path w="260985" h="307975">
                  <a:moveTo>
                    <a:pt x="260603" y="153924"/>
                  </a:moveTo>
                  <a:lnTo>
                    <a:pt x="254002" y="105143"/>
                  </a:lnTo>
                  <a:lnTo>
                    <a:pt x="235586" y="62874"/>
                  </a:lnTo>
                  <a:lnTo>
                    <a:pt x="207440" y="29602"/>
                  </a:lnTo>
                  <a:lnTo>
                    <a:pt x="171651" y="7815"/>
                  </a:lnTo>
                  <a:lnTo>
                    <a:pt x="130301" y="0"/>
                  </a:lnTo>
                  <a:lnTo>
                    <a:pt x="89245" y="7815"/>
                  </a:lnTo>
                  <a:lnTo>
                    <a:pt x="53492" y="29602"/>
                  </a:lnTo>
                  <a:lnTo>
                    <a:pt x="25237" y="62874"/>
                  </a:lnTo>
                  <a:lnTo>
                    <a:pt x="6675" y="105143"/>
                  </a:lnTo>
                  <a:lnTo>
                    <a:pt x="0" y="153924"/>
                  </a:lnTo>
                  <a:lnTo>
                    <a:pt x="6675" y="202704"/>
                  </a:lnTo>
                  <a:lnTo>
                    <a:pt x="25237" y="244973"/>
                  </a:lnTo>
                  <a:lnTo>
                    <a:pt x="53492" y="278245"/>
                  </a:lnTo>
                  <a:lnTo>
                    <a:pt x="89245" y="300032"/>
                  </a:lnTo>
                  <a:lnTo>
                    <a:pt x="130301" y="307848"/>
                  </a:lnTo>
                  <a:lnTo>
                    <a:pt x="171651" y="300032"/>
                  </a:lnTo>
                  <a:lnTo>
                    <a:pt x="207440" y="278245"/>
                  </a:lnTo>
                  <a:lnTo>
                    <a:pt x="235586" y="244973"/>
                  </a:lnTo>
                  <a:lnTo>
                    <a:pt x="254002" y="202704"/>
                  </a:lnTo>
                  <a:lnTo>
                    <a:pt x="260603" y="153924"/>
                  </a:lnTo>
                  <a:close/>
                </a:path>
              </a:pathLst>
            </a:custGeom>
            <a:solidFill>
              <a:srgbClr val="3333FF"/>
            </a:solidFill>
          </p:spPr>
          <p:txBody>
            <a:bodyPr wrap="square" lIns="0" tIns="0" rIns="0" bIns="0" rtlCol="0"/>
            <a:lstStyle/>
            <a:p>
              <a:endParaRPr sz="1354"/>
            </a:p>
          </p:txBody>
        </p:sp>
        <p:sp>
          <p:nvSpPr>
            <p:cNvPr id="33" name="object 33"/>
            <p:cNvSpPr/>
            <p:nvPr/>
          </p:nvSpPr>
          <p:spPr>
            <a:xfrm>
              <a:off x="3692144" y="4995926"/>
              <a:ext cx="260985" cy="307975"/>
            </a:xfrm>
            <a:custGeom>
              <a:avLst/>
              <a:gdLst/>
              <a:ahLst/>
              <a:cxnLst/>
              <a:rect l="l" t="t" r="r" b="b"/>
              <a:pathLst>
                <a:path w="260985" h="307975">
                  <a:moveTo>
                    <a:pt x="130301" y="0"/>
                  </a:moveTo>
                  <a:lnTo>
                    <a:pt x="89245" y="7815"/>
                  </a:lnTo>
                  <a:lnTo>
                    <a:pt x="53492" y="29602"/>
                  </a:lnTo>
                  <a:lnTo>
                    <a:pt x="25237" y="62874"/>
                  </a:lnTo>
                  <a:lnTo>
                    <a:pt x="6675" y="105143"/>
                  </a:lnTo>
                  <a:lnTo>
                    <a:pt x="0" y="153924"/>
                  </a:lnTo>
                  <a:lnTo>
                    <a:pt x="6675" y="202704"/>
                  </a:lnTo>
                  <a:lnTo>
                    <a:pt x="25237" y="244973"/>
                  </a:lnTo>
                  <a:lnTo>
                    <a:pt x="53492" y="278245"/>
                  </a:lnTo>
                  <a:lnTo>
                    <a:pt x="89245" y="300032"/>
                  </a:lnTo>
                  <a:lnTo>
                    <a:pt x="130301" y="307848"/>
                  </a:lnTo>
                  <a:lnTo>
                    <a:pt x="171651" y="300032"/>
                  </a:lnTo>
                  <a:lnTo>
                    <a:pt x="207440" y="278245"/>
                  </a:lnTo>
                  <a:lnTo>
                    <a:pt x="235586" y="244973"/>
                  </a:lnTo>
                  <a:lnTo>
                    <a:pt x="254002" y="202704"/>
                  </a:lnTo>
                  <a:lnTo>
                    <a:pt x="260603" y="153924"/>
                  </a:lnTo>
                  <a:lnTo>
                    <a:pt x="254002" y="105143"/>
                  </a:lnTo>
                  <a:lnTo>
                    <a:pt x="235586" y="62874"/>
                  </a:lnTo>
                  <a:lnTo>
                    <a:pt x="207440" y="29602"/>
                  </a:lnTo>
                  <a:lnTo>
                    <a:pt x="171651" y="7815"/>
                  </a:lnTo>
                  <a:lnTo>
                    <a:pt x="130301" y="0"/>
                  </a:lnTo>
                  <a:close/>
                </a:path>
              </a:pathLst>
            </a:custGeom>
            <a:ln w="9525">
              <a:solidFill>
                <a:srgbClr val="000000"/>
              </a:solidFill>
            </a:ln>
          </p:spPr>
          <p:txBody>
            <a:bodyPr wrap="square" lIns="0" tIns="0" rIns="0" bIns="0" rtlCol="0"/>
            <a:lstStyle/>
            <a:p>
              <a:endParaRPr sz="1354"/>
            </a:p>
          </p:txBody>
        </p:sp>
      </p:grpSp>
      <p:grpSp>
        <p:nvGrpSpPr>
          <p:cNvPr id="34" name="object 34"/>
          <p:cNvGrpSpPr/>
          <p:nvPr/>
        </p:nvGrpSpPr>
        <p:grpSpPr>
          <a:xfrm>
            <a:off x="3237125" y="3431149"/>
            <a:ext cx="203448" cy="239266"/>
            <a:chOff x="2784411" y="4562157"/>
            <a:chExt cx="270510" cy="318135"/>
          </a:xfrm>
        </p:grpSpPr>
        <p:sp>
          <p:nvSpPr>
            <p:cNvPr id="35" name="object 35"/>
            <p:cNvSpPr/>
            <p:nvPr/>
          </p:nvSpPr>
          <p:spPr>
            <a:xfrm>
              <a:off x="2789173" y="4566920"/>
              <a:ext cx="260985" cy="308610"/>
            </a:xfrm>
            <a:custGeom>
              <a:avLst/>
              <a:gdLst/>
              <a:ahLst/>
              <a:cxnLst/>
              <a:rect l="l" t="t" r="r" b="b"/>
              <a:pathLst>
                <a:path w="260985" h="308610">
                  <a:moveTo>
                    <a:pt x="260603" y="153924"/>
                  </a:moveTo>
                  <a:lnTo>
                    <a:pt x="253928" y="105436"/>
                  </a:lnTo>
                  <a:lnTo>
                    <a:pt x="235366" y="63203"/>
                  </a:lnTo>
                  <a:lnTo>
                    <a:pt x="207111" y="29821"/>
                  </a:lnTo>
                  <a:lnTo>
                    <a:pt x="171358" y="7888"/>
                  </a:lnTo>
                  <a:lnTo>
                    <a:pt x="130301" y="0"/>
                  </a:lnTo>
                  <a:lnTo>
                    <a:pt x="89245" y="7888"/>
                  </a:lnTo>
                  <a:lnTo>
                    <a:pt x="53492" y="29821"/>
                  </a:lnTo>
                  <a:lnTo>
                    <a:pt x="25237" y="63203"/>
                  </a:lnTo>
                  <a:lnTo>
                    <a:pt x="6675" y="105436"/>
                  </a:lnTo>
                  <a:lnTo>
                    <a:pt x="0" y="153924"/>
                  </a:lnTo>
                  <a:lnTo>
                    <a:pt x="6675" y="202783"/>
                  </a:lnTo>
                  <a:lnTo>
                    <a:pt x="25237" y="245242"/>
                  </a:lnTo>
                  <a:lnTo>
                    <a:pt x="53492" y="278739"/>
                  </a:lnTo>
                  <a:lnTo>
                    <a:pt x="89245" y="300715"/>
                  </a:lnTo>
                  <a:lnTo>
                    <a:pt x="130301" y="308609"/>
                  </a:lnTo>
                  <a:lnTo>
                    <a:pt x="171358" y="300715"/>
                  </a:lnTo>
                  <a:lnTo>
                    <a:pt x="207111" y="278739"/>
                  </a:lnTo>
                  <a:lnTo>
                    <a:pt x="235366" y="245242"/>
                  </a:lnTo>
                  <a:lnTo>
                    <a:pt x="253928" y="202783"/>
                  </a:lnTo>
                  <a:lnTo>
                    <a:pt x="260603" y="153924"/>
                  </a:lnTo>
                  <a:close/>
                </a:path>
              </a:pathLst>
            </a:custGeom>
            <a:solidFill>
              <a:srgbClr val="FF0000"/>
            </a:solidFill>
          </p:spPr>
          <p:txBody>
            <a:bodyPr wrap="square" lIns="0" tIns="0" rIns="0" bIns="0" rtlCol="0"/>
            <a:lstStyle/>
            <a:p>
              <a:endParaRPr sz="1354"/>
            </a:p>
          </p:txBody>
        </p:sp>
        <p:sp>
          <p:nvSpPr>
            <p:cNvPr id="36" name="object 36"/>
            <p:cNvSpPr/>
            <p:nvPr/>
          </p:nvSpPr>
          <p:spPr>
            <a:xfrm>
              <a:off x="2789173" y="4566920"/>
              <a:ext cx="260985" cy="308610"/>
            </a:xfrm>
            <a:custGeom>
              <a:avLst/>
              <a:gdLst/>
              <a:ahLst/>
              <a:cxnLst/>
              <a:rect l="l" t="t" r="r" b="b"/>
              <a:pathLst>
                <a:path w="260985" h="308610">
                  <a:moveTo>
                    <a:pt x="130301" y="0"/>
                  </a:moveTo>
                  <a:lnTo>
                    <a:pt x="89245" y="7888"/>
                  </a:lnTo>
                  <a:lnTo>
                    <a:pt x="53492" y="29821"/>
                  </a:lnTo>
                  <a:lnTo>
                    <a:pt x="25237" y="63203"/>
                  </a:lnTo>
                  <a:lnTo>
                    <a:pt x="6675" y="105436"/>
                  </a:lnTo>
                  <a:lnTo>
                    <a:pt x="0" y="153924"/>
                  </a:lnTo>
                  <a:lnTo>
                    <a:pt x="6675" y="202783"/>
                  </a:lnTo>
                  <a:lnTo>
                    <a:pt x="25237" y="245242"/>
                  </a:lnTo>
                  <a:lnTo>
                    <a:pt x="53492" y="278739"/>
                  </a:lnTo>
                  <a:lnTo>
                    <a:pt x="89245" y="300715"/>
                  </a:lnTo>
                  <a:lnTo>
                    <a:pt x="130301" y="308609"/>
                  </a:lnTo>
                  <a:lnTo>
                    <a:pt x="171358" y="300715"/>
                  </a:lnTo>
                  <a:lnTo>
                    <a:pt x="207111" y="278739"/>
                  </a:lnTo>
                  <a:lnTo>
                    <a:pt x="235366" y="245242"/>
                  </a:lnTo>
                  <a:lnTo>
                    <a:pt x="253928" y="202783"/>
                  </a:lnTo>
                  <a:lnTo>
                    <a:pt x="260603" y="153924"/>
                  </a:lnTo>
                  <a:lnTo>
                    <a:pt x="253928" y="105436"/>
                  </a:lnTo>
                  <a:lnTo>
                    <a:pt x="235366" y="63203"/>
                  </a:lnTo>
                  <a:lnTo>
                    <a:pt x="207111" y="29821"/>
                  </a:lnTo>
                  <a:lnTo>
                    <a:pt x="171358" y="7888"/>
                  </a:lnTo>
                  <a:lnTo>
                    <a:pt x="130301" y="0"/>
                  </a:lnTo>
                  <a:close/>
                </a:path>
              </a:pathLst>
            </a:custGeom>
            <a:ln w="9525">
              <a:solidFill>
                <a:srgbClr val="000000"/>
              </a:solidFill>
            </a:ln>
          </p:spPr>
          <p:txBody>
            <a:bodyPr wrap="square" lIns="0" tIns="0" rIns="0" bIns="0" rtlCol="0"/>
            <a:lstStyle/>
            <a:p>
              <a:endParaRPr sz="1354"/>
            </a:p>
          </p:txBody>
        </p:sp>
      </p:grpSp>
      <p:grpSp>
        <p:nvGrpSpPr>
          <p:cNvPr id="37" name="object 37"/>
          <p:cNvGrpSpPr/>
          <p:nvPr/>
        </p:nvGrpSpPr>
        <p:grpSpPr>
          <a:xfrm>
            <a:off x="4393608" y="2373507"/>
            <a:ext cx="1995793" cy="1985764"/>
            <a:chOff x="4322104" y="3155886"/>
            <a:chExt cx="2653665" cy="2640330"/>
          </a:xfrm>
        </p:grpSpPr>
        <p:sp>
          <p:nvSpPr>
            <p:cNvPr id="38" name="object 38"/>
            <p:cNvSpPr/>
            <p:nvPr/>
          </p:nvSpPr>
          <p:spPr>
            <a:xfrm>
              <a:off x="4508246" y="3448303"/>
              <a:ext cx="260985" cy="307975"/>
            </a:xfrm>
            <a:custGeom>
              <a:avLst/>
              <a:gdLst/>
              <a:ahLst/>
              <a:cxnLst/>
              <a:rect l="l" t="t" r="r" b="b"/>
              <a:pathLst>
                <a:path w="260985" h="307975">
                  <a:moveTo>
                    <a:pt x="260603" y="153924"/>
                  </a:moveTo>
                  <a:lnTo>
                    <a:pt x="253928" y="105143"/>
                  </a:lnTo>
                  <a:lnTo>
                    <a:pt x="235366" y="62874"/>
                  </a:lnTo>
                  <a:lnTo>
                    <a:pt x="207111" y="29602"/>
                  </a:lnTo>
                  <a:lnTo>
                    <a:pt x="171358" y="7815"/>
                  </a:lnTo>
                  <a:lnTo>
                    <a:pt x="130301" y="0"/>
                  </a:lnTo>
                  <a:lnTo>
                    <a:pt x="89245" y="7815"/>
                  </a:lnTo>
                  <a:lnTo>
                    <a:pt x="53492" y="29602"/>
                  </a:lnTo>
                  <a:lnTo>
                    <a:pt x="25237" y="62874"/>
                  </a:lnTo>
                  <a:lnTo>
                    <a:pt x="6675" y="105143"/>
                  </a:lnTo>
                  <a:lnTo>
                    <a:pt x="0" y="153924"/>
                  </a:lnTo>
                  <a:lnTo>
                    <a:pt x="6675" y="202411"/>
                  </a:lnTo>
                  <a:lnTo>
                    <a:pt x="25237" y="244644"/>
                  </a:lnTo>
                  <a:lnTo>
                    <a:pt x="53492" y="278026"/>
                  </a:lnTo>
                  <a:lnTo>
                    <a:pt x="89245" y="299959"/>
                  </a:lnTo>
                  <a:lnTo>
                    <a:pt x="130301" y="307848"/>
                  </a:lnTo>
                  <a:lnTo>
                    <a:pt x="171358" y="299959"/>
                  </a:lnTo>
                  <a:lnTo>
                    <a:pt x="207111" y="278026"/>
                  </a:lnTo>
                  <a:lnTo>
                    <a:pt x="235366" y="244644"/>
                  </a:lnTo>
                  <a:lnTo>
                    <a:pt x="253928" y="202411"/>
                  </a:lnTo>
                  <a:lnTo>
                    <a:pt x="260603" y="153924"/>
                  </a:lnTo>
                  <a:close/>
                </a:path>
              </a:pathLst>
            </a:custGeom>
            <a:solidFill>
              <a:srgbClr val="3333FF"/>
            </a:solidFill>
          </p:spPr>
          <p:txBody>
            <a:bodyPr wrap="square" lIns="0" tIns="0" rIns="0" bIns="0" rtlCol="0"/>
            <a:lstStyle/>
            <a:p>
              <a:endParaRPr sz="1354"/>
            </a:p>
          </p:txBody>
        </p:sp>
        <p:sp>
          <p:nvSpPr>
            <p:cNvPr id="39" name="object 39"/>
            <p:cNvSpPr/>
            <p:nvPr/>
          </p:nvSpPr>
          <p:spPr>
            <a:xfrm>
              <a:off x="4508246" y="3448303"/>
              <a:ext cx="260985" cy="307975"/>
            </a:xfrm>
            <a:custGeom>
              <a:avLst/>
              <a:gdLst/>
              <a:ahLst/>
              <a:cxnLst/>
              <a:rect l="l" t="t" r="r" b="b"/>
              <a:pathLst>
                <a:path w="260985" h="307975">
                  <a:moveTo>
                    <a:pt x="130301" y="0"/>
                  </a:moveTo>
                  <a:lnTo>
                    <a:pt x="89245" y="7815"/>
                  </a:lnTo>
                  <a:lnTo>
                    <a:pt x="53492" y="29602"/>
                  </a:lnTo>
                  <a:lnTo>
                    <a:pt x="25237" y="62874"/>
                  </a:lnTo>
                  <a:lnTo>
                    <a:pt x="6675" y="105143"/>
                  </a:lnTo>
                  <a:lnTo>
                    <a:pt x="0" y="153924"/>
                  </a:lnTo>
                  <a:lnTo>
                    <a:pt x="6675" y="202411"/>
                  </a:lnTo>
                  <a:lnTo>
                    <a:pt x="25237" y="244644"/>
                  </a:lnTo>
                  <a:lnTo>
                    <a:pt x="53492" y="278026"/>
                  </a:lnTo>
                  <a:lnTo>
                    <a:pt x="89245" y="299959"/>
                  </a:lnTo>
                  <a:lnTo>
                    <a:pt x="130301" y="307848"/>
                  </a:lnTo>
                  <a:lnTo>
                    <a:pt x="171358" y="299959"/>
                  </a:lnTo>
                  <a:lnTo>
                    <a:pt x="207111" y="278026"/>
                  </a:lnTo>
                  <a:lnTo>
                    <a:pt x="235366" y="244644"/>
                  </a:lnTo>
                  <a:lnTo>
                    <a:pt x="253928" y="202411"/>
                  </a:lnTo>
                  <a:lnTo>
                    <a:pt x="260603" y="153924"/>
                  </a:lnTo>
                  <a:lnTo>
                    <a:pt x="253928" y="105143"/>
                  </a:lnTo>
                  <a:lnTo>
                    <a:pt x="235366" y="62874"/>
                  </a:lnTo>
                  <a:lnTo>
                    <a:pt x="207111" y="29602"/>
                  </a:lnTo>
                  <a:lnTo>
                    <a:pt x="171358" y="7815"/>
                  </a:lnTo>
                  <a:lnTo>
                    <a:pt x="130301" y="0"/>
                  </a:lnTo>
                  <a:close/>
                </a:path>
              </a:pathLst>
            </a:custGeom>
            <a:ln w="9525">
              <a:solidFill>
                <a:srgbClr val="000000"/>
              </a:solidFill>
            </a:ln>
          </p:spPr>
          <p:txBody>
            <a:bodyPr wrap="square" lIns="0" tIns="0" rIns="0" bIns="0" rtlCol="0"/>
            <a:lstStyle/>
            <a:p>
              <a:endParaRPr sz="1354"/>
            </a:p>
          </p:txBody>
        </p:sp>
        <p:sp>
          <p:nvSpPr>
            <p:cNvPr id="40" name="object 40"/>
            <p:cNvSpPr/>
            <p:nvPr/>
          </p:nvSpPr>
          <p:spPr>
            <a:xfrm>
              <a:off x="5133848" y="4038853"/>
              <a:ext cx="260985" cy="307975"/>
            </a:xfrm>
            <a:custGeom>
              <a:avLst/>
              <a:gdLst/>
              <a:ahLst/>
              <a:cxnLst/>
              <a:rect l="l" t="t" r="r" b="b"/>
              <a:pathLst>
                <a:path w="260985" h="307975">
                  <a:moveTo>
                    <a:pt x="260603" y="153924"/>
                  </a:moveTo>
                  <a:lnTo>
                    <a:pt x="253928" y="105143"/>
                  </a:lnTo>
                  <a:lnTo>
                    <a:pt x="235366" y="62874"/>
                  </a:lnTo>
                  <a:lnTo>
                    <a:pt x="207111" y="29602"/>
                  </a:lnTo>
                  <a:lnTo>
                    <a:pt x="171358" y="7815"/>
                  </a:lnTo>
                  <a:lnTo>
                    <a:pt x="130301" y="0"/>
                  </a:lnTo>
                  <a:lnTo>
                    <a:pt x="89245" y="7815"/>
                  </a:lnTo>
                  <a:lnTo>
                    <a:pt x="53492" y="29602"/>
                  </a:lnTo>
                  <a:lnTo>
                    <a:pt x="25237" y="62874"/>
                  </a:lnTo>
                  <a:lnTo>
                    <a:pt x="6675" y="105143"/>
                  </a:lnTo>
                  <a:lnTo>
                    <a:pt x="0" y="153924"/>
                  </a:lnTo>
                  <a:lnTo>
                    <a:pt x="6675" y="202411"/>
                  </a:lnTo>
                  <a:lnTo>
                    <a:pt x="25237" y="244644"/>
                  </a:lnTo>
                  <a:lnTo>
                    <a:pt x="53492" y="278026"/>
                  </a:lnTo>
                  <a:lnTo>
                    <a:pt x="89245" y="299959"/>
                  </a:lnTo>
                  <a:lnTo>
                    <a:pt x="130301" y="307848"/>
                  </a:lnTo>
                  <a:lnTo>
                    <a:pt x="171358" y="299959"/>
                  </a:lnTo>
                  <a:lnTo>
                    <a:pt x="207111" y="278026"/>
                  </a:lnTo>
                  <a:lnTo>
                    <a:pt x="235366" y="244644"/>
                  </a:lnTo>
                  <a:lnTo>
                    <a:pt x="253928" y="202411"/>
                  </a:lnTo>
                  <a:lnTo>
                    <a:pt x="260603" y="153924"/>
                  </a:lnTo>
                  <a:close/>
                </a:path>
              </a:pathLst>
            </a:custGeom>
            <a:solidFill>
              <a:srgbClr val="3333FF"/>
            </a:solidFill>
          </p:spPr>
          <p:txBody>
            <a:bodyPr wrap="square" lIns="0" tIns="0" rIns="0" bIns="0" rtlCol="0"/>
            <a:lstStyle/>
            <a:p>
              <a:endParaRPr sz="1354"/>
            </a:p>
          </p:txBody>
        </p:sp>
        <p:sp>
          <p:nvSpPr>
            <p:cNvPr id="41" name="object 41"/>
            <p:cNvSpPr/>
            <p:nvPr/>
          </p:nvSpPr>
          <p:spPr>
            <a:xfrm>
              <a:off x="5133848" y="4038853"/>
              <a:ext cx="260985" cy="307975"/>
            </a:xfrm>
            <a:custGeom>
              <a:avLst/>
              <a:gdLst/>
              <a:ahLst/>
              <a:cxnLst/>
              <a:rect l="l" t="t" r="r" b="b"/>
              <a:pathLst>
                <a:path w="260985" h="307975">
                  <a:moveTo>
                    <a:pt x="130301" y="0"/>
                  </a:moveTo>
                  <a:lnTo>
                    <a:pt x="89245" y="7815"/>
                  </a:lnTo>
                  <a:lnTo>
                    <a:pt x="53492" y="29602"/>
                  </a:lnTo>
                  <a:lnTo>
                    <a:pt x="25237" y="62874"/>
                  </a:lnTo>
                  <a:lnTo>
                    <a:pt x="6675" y="105143"/>
                  </a:lnTo>
                  <a:lnTo>
                    <a:pt x="0" y="153924"/>
                  </a:lnTo>
                  <a:lnTo>
                    <a:pt x="6675" y="202411"/>
                  </a:lnTo>
                  <a:lnTo>
                    <a:pt x="25237" y="244644"/>
                  </a:lnTo>
                  <a:lnTo>
                    <a:pt x="53492" y="278026"/>
                  </a:lnTo>
                  <a:lnTo>
                    <a:pt x="89245" y="299959"/>
                  </a:lnTo>
                  <a:lnTo>
                    <a:pt x="130301" y="307848"/>
                  </a:lnTo>
                  <a:lnTo>
                    <a:pt x="171358" y="299959"/>
                  </a:lnTo>
                  <a:lnTo>
                    <a:pt x="207111" y="278026"/>
                  </a:lnTo>
                  <a:lnTo>
                    <a:pt x="235366" y="244644"/>
                  </a:lnTo>
                  <a:lnTo>
                    <a:pt x="253928" y="202411"/>
                  </a:lnTo>
                  <a:lnTo>
                    <a:pt x="260603" y="153924"/>
                  </a:lnTo>
                  <a:lnTo>
                    <a:pt x="253928" y="105143"/>
                  </a:lnTo>
                  <a:lnTo>
                    <a:pt x="235366" y="62874"/>
                  </a:lnTo>
                  <a:lnTo>
                    <a:pt x="207111" y="29602"/>
                  </a:lnTo>
                  <a:lnTo>
                    <a:pt x="171358" y="7815"/>
                  </a:lnTo>
                  <a:lnTo>
                    <a:pt x="130301" y="0"/>
                  </a:lnTo>
                  <a:close/>
                </a:path>
              </a:pathLst>
            </a:custGeom>
            <a:ln w="9525">
              <a:solidFill>
                <a:srgbClr val="000000"/>
              </a:solidFill>
            </a:ln>
          </p:spPr>
          <p:txBody>
            <a:bodyPr wrap="square" lIns="0" tIns="0" rIns="0" bIns="0" rtlCol="0"/>
            <a:lstStyle/>
            <a:p>
              <a:endParaRPr sz="1354"/>
            </a:p>
          </p:txBody>
        </p:sp>
        <p:sp>
          <p:nvSpPr>
            <p:cNvPr id="42" name="object 42"/>
            <p:cNvSpPr/>
            <p:nvPr/>
          </p:nvSpPr>
          <p:spPr>
            <a:xfrm>
              <a:off x="4676141" y="3170173"/>
              <a:ext cx="1700530" cy="1626870"/>
            </a:xfrm>
            <a:custGeom>
              <a:avLst/>
              <a:gdLst/>
              <a:ahLst/>
              <a:cxnLst/>
              <a:rect l="l" t="t" r="r" b="b"/>
              <a:pathLst>
                <a:path w="1700529" h="1626870">
                  <a:moveTo>
                    <a:pt x="1046732" y="0"/>
                  </a:moveTo>
                  <a:lnTo>
                    <a:pt x="993174" y="32291"/>
                  </a:lnTo>
                  <a:lnTo>
                    <a:pt x="939742" y="64578"/>
                  </a:lnTo>
                  <a:lnTo>
                    <a:pt x="886559" y="96847"/>
                  </a:lnTo>
                  <a:lnTo>
                    <a:pt x="833750" y="129083"/>
                  </a:lnTo>
                  <a:lnTo>
                    <a:pt x="781440" y="161272"/>
                  </a:lnTo>
                  <a:lnTo>
                    <a:pt x="729754" y="193401"/>
                  </a:lnTo>
                  <a:lnTo>
                    <a:pt x="678816" y="225457"/>
                  </a:lnTo>
                  <a:lnTo>
                    <a:pt x="628751" y="257425"/>
                  </a:lnTo>
                  <a:lnTo>
                    <a:pt x="579684" y="289291"/>
                  </a:lnTo>
                  <a:lnTo>
                    <a:pt x="531740" y="321041"/>
                  </a:lnTo>
                  <a:lnTo>
                    <a:pt x="485043" y="352663"/>
                  </a:lnTo>
                  <a:lnTo>
                    <a:pt x="439718" y="384141"/>
                  </a:lnTo>
                  <a:lnTo>
                    <a:pt x="395890" y="415463"/>
                  </a:lnTo>
                  <a:lnTo>
                    <a:pt x="353684" y="446614"/>
                  </a:lnTo>
                  <a:lnTo>
                    <a:pt x="313224" y="477580"/>
                  </a:lnTo>
                  <a:lnTo>
                    <a:pt x="274635" y="508349"/>
                  </a:lnTo>
                  <a:lnTo>
                    <a:pt x="238042" y="538905"/>
                  </a:lnTo>
                  <a:lnTo>
                    <a:pt x="203569" y="569235"/>
                  </a:lnTo>
                  <a:lnTo>
                    <a:pt x="171342" y="599326"/>
                  </a:lnTo>
                  <a:lnTo>
                    <a:pt x="141485" y="629163"/>
                  </a:lnTo>
                  <a:lnTo>
                    <a:pt x="114122" y="658733"/>
                  </a:lnTo>
                  <a:lnTo>
                    <a:pt x="89379" y="688021"/>
                  </a:lnTo>
                  <a:lnTo>
                    <a:pt x="48250" y="745700"/>
                  </a:lnTo>
                  <a:lnTo>
                    <a:pt x="19095" y="802088"/>
                  </a:lnTo>
                  <a:lnTo>
                    <a:pt x="2914" y="857075"/>
                  </a:lnTo>
                  <a:lnTo>
                    <a:pt x="0" y="884009"/>
                  </a:lnTo>
                  <a:lnTo>
                    <a:pt x="703" y="910551"/>
                  </a:lnTo>
                  <a:lnTo>
                    <a:pt x="13460" y="962406"/>
                  </a:lnTo>
                  <a:lnTo>
                    <a:pt x="36328" y="1004628"/>
                  </a:lnTo>
                  <a:lnTo>
                    <a:pt x="69888" y="1045675"/>
                  </a:lnTo>
                  <a:lnTo>
                    <a:pt x="113543" y="1085612"/>
                  </a:lnTo>
                  <a:lnTo>
                    <a:pt x="166701" y="1124503"/>
                  </a:lnTo>
                  <a:lnTo>
                    <a:pt x="228768" y="1162414"/>
                  </a:lnTo>
                  <a:lnTo>
                    <a:pt x="262957" y="1181023"/>
                  </a:lnTo>
                  <a:lnTo>
                    <a:pt x="299150" y="1199411"/>
                  </a:lnTo>
                  <a:lnTo>
                    <a:pt x="337273" y="1217587"/>
                  </a:lnTo>
                  <a:lnTo>
                    <a:pt x="377253" y="1235559"/>
                  </a:lnTo>
                  <a:lnTo>
                    <a:pt x="419014" y="1253334"/>
                  </a:lnTo>
                  <a:lnTo>
                    <a:pt x="462482" y="1270922"/>
                  </a:lnTo>
                  <a:lnTo>
                    <a:pt x="507584" y="1288331"/>
                  </a:lnTo>
                  <a:lnTo>
                    <a:pt x="554245" y="1305567"/>
                  </a:lnTo>
                  <a:lnTo>
                    <a:pt x="602390" y="1322641"/>
                  </a:lnTo>
                  <a:lnTo>
                    <a:pt x="651947" y="1339559"/>
                  </a:lnTo>
                  <a:lnTo>
                    <a:pt x="702839" y="1356331"/>
                  </a:lnTo>
                  <a:lnTo>
                    <a:pt x="754994" y="1372963"/>
                  </a:lnTo>
                  <a:lnTo>
                    <a:pt x="808336" y="1389465"/>
                  </a:lnTo>
                  <a:lnTo>
                    <a:pt x="862792" y="1405845"/>
                  </a:lnTo>
                  <a:lnTo>
                    <a:pt x="918287" y="1422110"/>
                  </a:lnTo>
                  <a:lnTo>
                    <a:pt x="974748" y="1438269"/>
                  </a:lnTo>
                  <a:lnTo>
                    <a:pt x="1032099" y="1454330"/>
                  </a:lnTo>
                  <a:lnTo>
                    <a:pt x="1090267" y="1470301"/>
                  </a:lnTo>
                  <a:lnTo>
                    <a:pt x="1149177" y="1486191"/>
                  </a:lnTo>
                  <a:lnTo>
                    <a:pt x="1208755" y="1502007"/>
                  </a:lnTo>
                  <a:lnTo>
                    <a:pt x="1268928" y="1517758"/>
                  </a:lnTo>
                  <a:lnTo>
                    <a:pt x="1329620" y="1533451"/>
                  </a:lnTo>
                  <a:lnTo>
                    <a:pt x="1390757" y="1549096"/>
                  </a:lnTo>
                  <a:lnTo>
                    <a:pt x="1452266" y="1564699"/>
                  </a:lnTo>
                  <a:lnTo>
                    <a:pt x="1514072" y="1580271"/>
                  </a:lnTo>
                  <a:lnTo>
                    <a:pt x="1576100" y="1595817"/>
                  </a:lnTo>
                  <a:lnTo>
                    <a:pt x="1638277" y="1611347"/>
                  </a:lnTo>
                  <a:lnTo>
                    <a:pt x="1700528" y="1626870"/>
                  </a:lnTo>
                </a:path>
              </a:pathLst>
            </a:custGeom>
            <a:ln w="28575">
              <a:solidFill>
                <a:srgbClr val="000000"/>
              </a:solidFill>
            </a:ln>
          </p:spPr>
          <p:txBody>
            <a:bodyPr wrap="square" lIns="0" tIns="0" rIns="0" bIns="0" rtlCol="0"/>
            <a:lstStyle/>
            <a:p>
              <a:endParaRPr sz="1354"/>
            </a:p>
          </p:txBody>
        </p:sp>
        <p:sp>
          <p:nvSpPr>
            <p:cNvPr id="43" name="object 43"/>
            <p:cNvSpPr/>
            <p:nvPr/>
          </p:nvSpPr>
          <p:spPr>
            <a:xfrm>
              <a:off x="4649978" y="4956301"/>
              <a:ext cx="260350" cy="307975"/>
            </a:xfrm>
            <a:custGeom>
              <a:avLst/>
              <a:gdLst/>
              <a:ahLst/>
              <a:cxnLst/>
              <a:rect l="l" t="t" r="r" b="b"/>
              <a:pathLst>
                <a:path w="260350" h="307975">
                  <a:moveTo>
                    <a:pt x="259842" y="153924"/>
                  </a:moveTo>
                  <a:lnTo>
                    <a:pt x="253246" y="105143"/>
                  </a:lnTo>
                  <a:lnTo>
                    <a:pt x="234872" y="62874"/>
                  </a:lnTo>
                  <a:lnTo>
                    <a:pt x="206843" y="29602"/>
                  </a:lnTo>
                  <a:lnTo>
                    <a:pt x="171279" y="7815"/>
                  </a:lnTo>
                  <a:lnTo>
                    <a:pt x="130301" y="0"/>
                  </a:lnTo>
                  <a:lnTo>
                    <a:pt x="88952" y="7815"/>
                  </a:lnTo>
                  <a:lnTo>
                    <a:pt x="53163" y="29602"/>
                  </a:lnTo>
                  <a:lnTo>
                    <a:pt x="25017" y="62874"/>
                  </a:lnTo>
                  <a:lnTo>
                    <a:pt x="6601" y="105143"/>
                  </a:lnTo>
                  <a:lnTo>
                    <a:pt x="0" y="153924"/>
                  </a:lnTo>
                  <a:lnTo>
                    <a:pt x="6601" y="202411"/>
                  </a:lnTo>
                  <a:lnTo>
                    <a:pt x="25017" y="244644"/>
                  </a:lnTo>
                  <a:lnTo>
                    <a:pt x="53163" y="278026"/>
                  </a:lnTo>
                  <a:lnTo>
                    <a:pt x="88952" y="299959"/>
                  </a:lnTo>
                  <a:lnTo>
                    <a:pt x="130301" y="307848"/>
                  </a:lnTo>
                  <a:lnTo>
                    <a:pt x="171279" y="299959"/>
                  </a:lnTo>
                  <a:lnTo>
                    <a:pt x="206843" y="278026"/>
                  </a:lnTo>
                  <a:lnTo>
                    <a:pt x="234872" y="244644"/>
                  </a:lnTo>
                  <a:lnTo>
                    <a:pt x="253246" y="202411"/>
                  </a:lnTo>
                  <a:lnTo>
                    <a:pt x="259842" y="153924"/>
                  </a:lnTo>
                  <a:close/>
                </a:path>
              </a:pathLst>
            </a:custGeom>
            <a:solidFill>
              <a:srgbClr val="3333FF"/>
            </a:solidFill>
          </p:spPr>
          <p:txBody>
            <a:bodyPr wrap="square" lIns="0" tIns="0" rIns="0" bIns="0" rtlCol="0"/>
            <a:lstStyle/>
            <a:p>
              <a:endParaRPr sz="1354"/>
            </a:p>
          </p:txBody>
        </p:sp>
        <p:sp>
          <p:nvSpPr>
            <p:cNvPr id="44" name="object 44"/>
            <p:cNvSpPr/>
            <p:nvPr/>
          </p:nvSpPr>
          <p:spPr>
            <a:xfrm>
              <a:off x="4649978" y="4956301"/>
              <a:ext cx="260350" cy="307975"/>
            </a:xfrm>
            <a:custGeom>
              <a:avLst/>
              <a:gdLst/>
              <a:ahLst/>
              <a:cxnLst/>
              <a:rect l="l" t="t" r="r" b="b"/>
              <a:pathLst>
                <a:path w="260350" h="307975">
                  <a:moveTo>
                    <a:pt x="130301" y="0"/>
                  </a:moveTo>
                  <a:lnTo>
                    <a:pt x="88952" y="7815"/>
                  </a:lnTo>
                  <a:lnTo>
                    <a:pt x="53163" y="29602"/>
                  </a:lnTo>
                  <a:lnTo>
                    <a:pt x="25017" y="62874"/>
                  </a:lnTo>
                  <a:lnTo>
                    <a:pt x="6601" y="105143"/>
                  </a:lnTo>
                  <a:lnTo>
                    <a:pt x="0" y="153924"/>
                  </a:lnTo>
                  <a:lnTo>
                    <a:pt x="6601" y="202411"/>
                  </a:lnTo>
                  <a:lnTo>
                    <a:pt x="25017" y="244644"/>
                  </a:lnTo>
                  <a:lnTo>
                    <a:pt x="53163" y="278026"/>
                  </a:lnTo>
                  <a:lnTo>
                    <a:pt x="88952" y="299959"/>
                  </a:lnTo>
                  <a:lnTo>
                    <a:pt x="130301" y="307848"/>
                  </a:lnTo>
                  <a:lnTo>
                    <a:pt x="171279" y="299959"/>
                  </a:lnTo>
                  <a:lnTo>
                    <a:pt x="206843" y="278026"/>
                  </a:lnTo>
                  <a:lnTo>
                    <a:pt x="234872" y="244644"/>
                  </a:lnTo>
                  <a:lnTo>
                    <a:pt x="253246" y="202411"/>
                  </a:lnTo>
                  <a:lnTo>
                    <a:pt x="259842" y="153924"/>
                  </a:lnTo>
                  <a:lnTo>
                    <a:pt x="253246" y="105143"/>
                  </a:lnTo>
                  <a:lnTo>
                    <a:pt x="234872" y="62874"/>
                  </a:lnTo>
                  <a:lnTo>
                    <a:pt x="206843" y="29602"/>
                  </a:lnTo>
                  <a:lnTo>
                    <a:pt x="171279" y="7815"/>
                  </a:lnTo>
                  <a:lnTo>
                    <a:pt x="130301" y="0"/>
                  </a:lnTo>
                  <a:close/>
                </a:path>
              </a:pathLst>
            </a:custGeom>
            <a:ln w="9525">
              <a:solidFill>
                <a:srgbClr val="000000"/>
              </a:solidFill>
            </a:ln>
          </p:spPr>
          <p:txBody>
            <a:bodyPr wrap="square" lIns="0" tIns="0" rIns="0" bIns="0" rtlCol="0"/>
            <a:lstStyle/>
            <a:p>
              <a:endParaRPr sz="1354"/>
            </a:p>
          </p:txBody>
        </p:sp>
        <p:sp>
          <p:nvSpPr>
            <p:cNvPr id="45" name="object 45"/>
            <p:cNvSpPr/>
            <p:nvPr/>
          </p:nvSpPr>
          <p:spPr>
            <a:xfrm>
              <a:off x="4336391" y="4542489"/>
              <a:ext cx="2063750" cy="1239520"/>
            </a:xfrm>
            <a:custGeom>
              <a:avLst/>
              <a:gdLst/>
              <a:ahLst/>
              <a:cxnLst/>
              <a:rect l="l" t="t" r="r" b="b"/>
              <a:pathLst>
                <a:path w="2063750" h="1239520">
                  <a:moveTo>
                    <a:pt x="2063138" y="872536"/>
                  </a:moveTo>
                  <a:lnTo>
                    <a:pt x="2007464" y="839291"/>
                  </a:lnTo>
                  <a:lnTo>
                    <a:pt x="1951827" y="806096"/>
                  </a:lnTo>
                  <a:lnTo>
                    <a:pt x="1896266" y="772994"/>
                  </a:lnTo>
                  <a:lnTo>
                    <a:pt x="1840817" y="740026"/>
                  </a:lnTo>
                  <a:lnTo>
                    <a:pt x="1785518" y="707236"/>
                  </a:lnTo>
                  <a:lnTo>
                    <a:pt x="1730406" y="674665"/>
                  </a:lnTo>
                  <a:lnTo>
                    <a:pt x="1675520" y="642356"/>
                  </a:lnTo>
                  <a:lnTo>
                    <a:pt x="1620896" y="610351"/>
                  </a:lnTo>
                  <a:lnTo>
                    <a:pt x="1566573" y="578692"/>
                  </a:lnTo>
                  <a:lnTo>
                    <a:pt x="1512587" y="547422"/>
                  </a:lnTo>
                  <a:lnTo>
                    <a:pt x="1458977" y="516583"/>
                  </a:lnTo>
                  <a:lnTo>
                    <a:pt x="1405779" y="486218"/>
                  </a:lnTo>
                  <a:lnTo>
                    <a:pt x="1353031" y="456368"/>
                  </a:lnTo>
                  <a:lnTo>
                    <a:pt x="1300771" y="427077"/>
                  </a:lnTo>
                  <a:lnTo>
                    <a:pt x="1249037" y="398386"/>
                  </a:lnTo>
                  <a:lnTo>
                    <a:pt x="1197865" y="370337"/>
                  </a:lnTo>
                  <a:lnTo>
                    <a:pt x="1147293" y="342974"/>
                  </a:lnTo>
                  <a:lnTo>
                    <a:pt x="1097360" y="316338"/>
                  </a:lnTo>
                  <a:lnTo>
                    <a:pt x="1048102" y="290472"/>
                  </a:lnTo>
                  <a:lnTo>
                    <a:pt x="999556" y="265419"/>
                  </a:lnTo>
                  <a:lnTo>
                    <a:pt x="951761" y="241219"/>
                  </a:lnTo>
                  <a:lnTo>
                    <a:pt x="904754" y="217917"/>
                  </a:lnTo>
                  <a:lnTo>
                    <a:pt x="858572" y="195553"/>
                  </a:lnTo>
                  <a:lnTo>
                    <a:pt x="813254" y="174171"/>
                  </a:lnTo>
                  <a:lnTo>
                    <a:pt x="768836" y="153813"/>
                  </a:lnTo>
                  <a:lnTo>
                    <a:pt x="725355" y="134520"/>
                  </a:lnTo>
                  <a:lnTo>
                    <a:pt x="682851" y="116337"/>
                  </a:lnTo>
                  <a:lnTo>
                    <a:pt x="641359" y="99304"/>
                  </a:lnTo>
                  <a:lnTo>
                    <a:pt x="600918" y="83464"/>
                  </a:lnTo>
                  <a:lnTo>
                    <a:pt x="561565" y="68859"/>
                  </a:lnTo>
                  <a:lnTo>
                    <a:pt x="523338" y="55533"/>
                  </a:lnTo>
                  <a:lnTo>
                    <a:pt x="486273" y="43526"/>
                  </a:lnTo>
                  <a:lnTo>
                    <a:pt x="415784" y="23643"/>
                  </a:lnTo>
                  <a:lnTo>
                    <a:pt x="350398" y="9548"/>
                  </a:lnTo>
                  <a:lnTo>
                    <a:pt x="290414" y="1580"/>
                  </a:lnTo>
                  <a:lnTo>
                    <a:pt x="262542" y="0"/>
                  </a:lnTo>
                  <a:lnTo>
                    <a:pt x="236134" y="78"/>
                  </a:lnTo>
                  <a:lnTo>
                    <a:pt x="187856" y="5380"/>
                  </a:lnTo>
                  <a:lnTo>
                    <a:pt x="130773" y="24692"/>
                  </a:lnTo>
                  <a:lnTo>
                    <a:pt x="85165" y="57016"/>
                  </a:lnTo>
                  <a:lnTo>
                    <a:pt x="50215" y="101423"/>
                  </a:lnTo>
                  <a:lnTo>
                    <a:pt x="25103" y="156985"/>
                  </a:lnTo>
                  <a:lnTo>
                    <a:pt x="9012" y="222776"/>
                  </a:lnTo>
                  <a:lnTo>
                    <a:pt x="1123" y="297866"/>
                  </a:lnTo>
                  <a:lnTo>
                    <a:pt x="0" y="338609"/>
                  </a:lnTo>
                  <a:lnTo>
                    <a:pt x="619" y="381328"/>
                  </a:lnTo>
                  <a:lnTo>
                    <a:pt x="2881" y="425909"/>
                  </a:lnTo>
                  <a:lnTo>
                    <a:pt x="6681" y="472234"/>
                  </a:lnTo>
                  <a:lnTo>
                    <a:pt x="11919" y="520189"/>
                  </a:lnTo>
                  <a:lnTo>
                    <a:pt x="18491" y="569656"/>
                  </a:lnTo>
                  <a:lnTo>
                    <a:pt x="26296" y="620521"/>
                  </a:lnTo>
                  <a:lnTo>
                    <a:pt x="35230" y="672666"/>
                  </a:lnTo>
                  <a:lnTo>
                    <a:pt x="45193" y="725977"/>
                  </a:lnTo>
                  <a:lnTo>
                    <a:pt x="56081" y="780336"/>
                  </a:lnTo>
                  <a:lnTo>
                    <a:pt x="67793" y="835629"/>
                  </a:lnTo>
                  <a:lnTo>
                    <a:pt x="80225" y="891739"/>
                  </a:lnTo>
                  <a:lnTo>
                    <a:pt x="93276" y="948549"/>
                  </a:lnTo>
                  <a:lnTo>
                    <a:pt x="106844" y="1005945"/>
                  </a:lnTo>
                  <a:lnTo>
                    <a:pt x="120826" y="1063810"/>
                  </a:lnTo>
                  <a:lnTo>
                    <a:pt x="135120" y="1122027"/>
                  </a:lnTo>
                  <a:lnTo>
                    <a:pt x="149623" y="1180482"/>
                  </a:lnTo>
                  <a:lnTo>
                    <a:pt x="164234" y="1239058"/>
                  </a:lnTo>
                </a:path>
              </a:pathLst>
            </a:custGeom>
            <a:ln w="28575">
              <a:solidFill>
                <a:srgbClr val="000000"/>
              </a:solidFill>
            </a:ln>
          </p:spPr>
          <p:txBody>
            <a:bodyPr wrap="square" lIns="0" tIns="0" rIns="0" bIns="0" rtlCol="0"/>
            <a:lstStyle/>
            <a:p>
              <a:endParaRPr sz="1354"/>
            </a:p>
          </p:txBody>
        </p:sp>
        <p:sp>
          <p:nvSpPr>
            <p:cNvPr id="46" name="object 46"/>
            <p:cNvSpPr/>
            <p:nvPr/>
          </p:nvSpPr>
          <p:spPr>
            <a:xfrm>
              <a:off x="5580380" y="3395725"/>
              <a:ext cx="1395730" cy="1900555"/>
            </a:xfrm>
            <a:custGeom>
              <a:avLst/>
              <a:gdLst/>
              <a:ahLst/>
              <a:cxnLst/>
              <a:rect l="l" t="t" r="r" b="b"/>
              <a:pathLst>
                <a:path w="1395729" h="1900554">
                  <a:moveTo>
                    <a:pt x="1382268" y="698754"/>
                  </a:moveTo>
                  <a:lnTo>
                    <a:pt x="1379982" y="695706"/>
                  </a:lnTo>
                  <a:lnTo>
                    <a:pt x="69773" y="30035"/>
                  </a:lnTo>
                  <a:lnTo>
                    <a:pt x="84582" y="762"/>
                  </a:lnTo>
                  <a:lnTo>
                    <a:pt x="0" y="0"/>
                  </a:lnTo>
                  <a:lnTo>
                    <a:pt x="50292" y="68580"/>
                  </a:lnTo>
                  <a:lnTo>
                    <a:pt x="51816" y="65570"/>
                  </a:lnTo>
                  <a:lnTo>
                    <a:pt x="65468" y="38557"/>
                  </a:lnTo>
                  <a:lnTo>
                    <a:pt x="1375410" y="704088"/>
                  </a:lnTo>
                  <a:lnTo>
                    <a:pt x="1379220" y="704850"/>
                  </a:lnTo>
                  <a:lnTo>
                    <a:pt x="1381506" y="701802"/>
                  </a:lnTo>
                  <a:lnTo>
                    <a:pt x="1382268" y="698754"/>
                  </a:lnTo>
                  <a:close/>
                </a:path>
                <a:path w="1395729" h="1900554">
                  <a:moveTo>
                    <a:pt x="1395222" y="722376"/>
                  </a:moveTo>
                  <a:lnTo>
                    <a:pt x="1392936" y="720090"/>
                  </a:lnTo>
                  <a:lnTo>
                    <a:pt x="1389126" y="719328"/>
                  </a:lnTo>
                  <a:lnTo>
                    <a:pt x="1386078" y="721614"/>
                  </a:lnTo>
                  <a:lnTo>
                    <a:pt x="723684" y="1832140"/>
                  </a:lnTo>
                  <a:lnTo>
                    <a:pt x="694944" y="1815084"/>
                  </a:lnTo>
                  <a:lnTo>
                    <a:pt x="688848" y="1900428"/>
                  </a:lnTo>
                  <a:lnTo>
                    <a:pt x="716280" y="1882635"/>
                  </a:lnTo>
                  <a:lnTo>
                    <a:pt x="760476" y="1853946"/>
                  </a:lnTo>
                  <a:lnTo>
                    <a:pt x="731888" y="1837004"/>
                  </a:lnTo>
                  <a:lnTo>
                    <a:pt x="1394460" y="726186"/>
                  </a:lnTo>
                  <a:lnTo>
                    <a:pt x="1395222" y="722376"/>
                  </a:lnTo>
                  <a:close/>
                </a:path>
              </a:pathLst>
            </a:custGeom>
            <a:solidFill>
              <a:srgbClr val="000000"/>
            </a:solidFill>
          </p:spPr>
          <p:txBody>
            <a:bodyPr wrap="square" lIns="0" tIns="0" rIns="0" bIns="0" rtlCol="0"/>
            <a:lstStyle/>
            <a:p>
              <a:endParaRPr sz="1354"/>
            </a:p>
          </p:txBody>
        </p:sp>
      </p:grpSp>
      <p:grpSp>
        <p:nvGrpSpPr>
          <p:cNvPr id="47" name="object 47"/>
          <p:cNvGrpSpPr/>
          <p:nvPr/>
        </p:nvGrpSpPr>
        <p:grpSpPr>
          <a:xfrm>
            <a:off x="3883000" y="2594435"/>
            <a:ext cx="203448" cy="238788"/>
            <a:chOff x="3643185" y="3449637"/>
            <a:chExt cx="270510" cy="317500"/>
          </a:xfrm>
        </p:grpSpPr>
        <p:sp>
          <p:nvSpPr>
            <p:cNvPr id="48" name="object 48"/>
            <p:cNvSpPr/>
            <p:nvPr/>
          </p:nvSpPr>
          <p:spPr>
            <a:xfrm>
              <a:off x="3647947" y="3454400"/>
              <a:ext cx="260985" cy="307975"/>
            </a:xfrm>
            <a:custGeom>
              <a:avLst/>
              <a:gdLst/>
              <a:ahLst/>
              <a:cxnLst/>
              <a:rect l="l" t="t" r="r" b="b"/>
              <a:pathLst>
                <a:path w="260985" h="307975">
                  <a:moveTo>
                    <a:pt x="260603" y="153924"/>
                  </a:moveTo>
                  <a:lnTo>
                    <a:pt x="253928" y="105143"/>
                  </a:lnTo>
                  <a:lnTo>
                    <a:pt x="235366" y="62874"/>
                  </a:lnTo>
                  <a:lnTo>
                    <a:pt x="207111" y="29602"/>
                  </a:lnTo>
                  <a:lnTo>
                    <a:pt x="171358" y="7815"/>
                  </a:lnTo>
                  <a:lnTo>
                    <a:pt x="130301" y="0"/>
                  </a:lnTo>
                  <a:lnTo>
                    <a:pt x="89245" y="7815"/>
                  </a:lnTo>
                  <a:lnTo>
                    <a:pt x="53492" y="29602"/>
                  </a:lnTo>
                  <a:lnTo>
                    <a:pt x="25237" y="62874"/>
                  </a:lnTo>
                  <a:lnTo>
                    <a:pt x="6675" y="105143"/>
                  </a:lnTo>
                  <a:lnTo>
                    <a:pt x="0" y="153924"/>
                  </a:lnTo>
                  <a:lnTo>
                    <a:pt x="6675" y="202704"/>
                  </a:lnTo>
                  <a:lnTo>
                    <a:pt x="25237" y="244973"/>
                  </a:lnTo>
                  <a:lnTo>
                    <a:pt x="53492" y="278245"/>
                  </a:lnTo>
                  <a:lnTo>
                    <a:pt x="89245" y="300032"/>
                  </a:lnTo>
                  <a:lnTo>
                    <a:pt x="130301" y="307848"/>
                  </a:lnTo>
                  <a:lnTo>
                    <a:pt x="171358" y="300032"/>
                  </a:lnTo>
                  <a:lnTo>
                    <a:pt x="207111" y="278245"/>
                  </a:lnTo>
                  <a:lnTo>
                    <a:pt x="235366" y="244973"/>
                  </a:lnTo>
                  <a:lnTo>
                    <a:pt x="253928" y="202704"/>
                  </a:lnTo>
                  <a:lnTo>
                    <a:pt x="260603" y="153924"/>
                  </a:lnTo>
                  <a:close/>
                </a:path>
              </a:pathLst>
            </a:custGeom>
            <a:solidFill>
              <a:srgbClr val="3333FF"/>
            </a:solidFill>
          </p:spPr>
          <p:txBody>
            <a:bodyPr wrap="square" lIns="0" tIns="0" rIns="0" bIns="0" rtlCol="0"/>
            <a:lstStyle/>
            <a:p>
              <a:endParaRPr sz="1354"/>
            </a:p>
          </p:txBody>
        </p:sp>
        <p:sp>
          <p:nvSpPr>
            <p:cNvPr id="49" name="object 49"/>
            <p:cNvSpPr/>
            <p:nvPr/>
          </p:nvSpPr>
          <p:spPr>
            <a:xfrm>
              <a:off x="3647947" y="3454400"/>
              <a:ext cx="260985" cy="307975"/>
            </a:xfrm>
            <a:custGeom>
              <a:avLst/>
              <a:gdLst/>
              <a:ahLst/>
              <a:cxnLst/>
              <a:rect l="l" t="t" r="r" b="b"/>
              <a:pathLst>
                <a:path w="260985" h="307975">
                  <a:moveTo>
                    <a:pt x="130301" y="0"/>
                  </a:moveTo>
                  <a:lnTo>
                    <a:pt x="89245" y="7815"/>
                  </a:lnTo>
                  <a:lnTo>
                    <a:pt x="53492" y="29602"/>
                  </a:lnTo>
                  <a:lnTo>
                    <a:pt x="25237" y="62874"/>
                  </a:lnTo>
                  <a:lnTo>
                    <a:pt x="6675" y="105143"/>
                  </a:lnTo>
                  <a:lnTo>
                    <a:pt x="0" y="153924"/>
                  </a:lnTo>
                  <a:lnTo>
                    <a:pt x="6675" y="202704"/>
                  </a:lnTo>
                  <a:lnTo>
                    <a:pt x="25237" y="244973"/>
                  </a:lnTo>
                  <a:lnTo>
                    <a:pt x="53492" y="278245"/>
                  </a:lnTo>
                  <a:lnTo>
                    <a:pt x="89245" y="300032"/>
                  </a:lnTo>
                  <a:lnTo>
                    <a:pt x="130301" y="307848"/>
                  </a:lnTo>
                  <a:lnTo>
                    <a:pt x="171358" y="300032"/>
                  </a:lnTo>
                  <a:lnTo>
                    <a:pt x="207111" y="278245"/>
                  </a:lnTo>
                  <a:lnTo>
                    <a:pt x="235366" y="244973"/>
                  </a:lnTo>
                  <a:lnTo>
                    <a:pt x="253928" y="202704"/>
                  </a:lnTo>
                  <a:lnTo>
                    <a:pt x="260603" y="153924"/>
                  </a:lnTo>
                  <a:lnTo>
                    <a:pt x="253928" y="105143"/>
                  </a:lnTo>
                  <a:lnTo>
                    <a:pt x="235366" y="62874"/>
                  </a:lnTo>
                  <a:lnTo>
                    <a:pt x="207111" y="29602"/>
                  </a:lnTo>
                  <a:lnTo>
                    <a:pt x="171358" y="7815"/>
                  </a:lnTo>
                  <a:lnTo>
                    <a:pt x="130301" y="0"/>
                  </a:lnTo>
                  <a:close/>
                </a:path>
              </a:pathLst>
            </a:custGeom>
            <a:ln w="9525">
              <a:solidFill>
                <a:srgbClr val="000000"/>
              </a:solidFill>
            </a:ln>
          </p:spPr>
          <p:txBody>
            <a:bodyPr wrap="square" lIns="0" tIns="0" rIns="0" bIns="0" rtlCol="0"/>
            <a:lstStyle/>
            <a:p>
              <a:endParaRPr sz="1354"/>
            </a:p>
          </p:txBody>
        </p:sp>
      </p:grpSp>
      <p:sp>
        <p:nvSpPr>
          <p:cNvPr id="50" name="object 50"/>
          <p:cNvSpPr/>
          <p:nvPr/>
        </p:nvSpPr>
        <p:spPr>
          <a:xfrm>
            <a:off x="2613171" y="3752797"/>
            <a:ext cx="994314" cy="375374"/>
          </a:xfrm>
          <a:custGeom>
            <a:avLst/>
            <a:gdLst/>
            <a:ahLst/>
            <a:cxnLst/>
            <a:rect l="l" t="t" r="r" b="b"/>
            <a:pathLst>
              <a:path w="1322070" h="499110">
                <a:moveTo>
                  <a:pt x="1252054" y="40271"/>
                </a:moveTo>
                <a:lnTo>
                  <a:pt x="1248690" y="30970"/>
                </a:lnTo>
                <a:lnTo>
                  <a:pt x="2286" y="490728"/>
                </a:lnTo>
                <a:lnTo>
                  <a:pt x="0" y="493014"/>
                </a:lnTo>
                <a:lnTo>
                  <a:pt x="0" y="496824"/>
                </a:lnTo>
                <a:lnTo>
                  <a:pt x="2286" y="499110"/>
                </a:lnTo>
                <a:lnTo>
                  <a:pt x="6096" y="499110"/>
                </a:lnTo>
                <a:lnTo>
                  <a:pt x="1252054" y="40271"/>
                </a:lnTo>
                <a:close/>
              </a:path>
              <a:path w="1322070" h="499110">
                <a:moveTo>
                  <a:pt x="1322069" y="9144"/>
                </a:moveTo>
                <a:lnTo>
                  <a:pt x="1237488" y="0"/>
                </a:lnTo>
                <a:lnTo>
                  <a:pt x="1248690" y="30970"/>
                </a:lnTo>
                <a:lnTo>
                  <a:pt x="1260348" y="26670"/>
                </a:lnTo>
                <a:lnTo>
                  <a:pt x="1264157" y="26670"/>
                </a:lnTo>
                <a:lnTo>
                  <a:pt x="1266443" y="29718"/>
                </a:lnTo>
                <a:lnTo>
                  <a:pt x="1266443" y="68382"/>
                </a:lnTo>
                <a:lnTo>
                  <a:pt x="1322069" y="9144"/>
                </a:lnTo>
                <a:close/>
              </a:path>
              <a:path w="1322070" h="499110">
                <a:moveTo>
                  <a:pt x="1266443" y="33528"/>
                </a:moveTo>
                <a:lnTo>
                  <a:pt x="1266443" y="29718"/>
                </a:lnTo>
                <a:lnTo>
                  <a:pt x="1264157" y="26670"/>
                </a:lnTo>
                <a:lnTo>
                  <a:pt x="1260348" y="26670"/>
                </a:lnTo>
                <a:lnTo>
                  <a:pt x="1248690" y="30970"/>
                </a:lnTo>
                <a:lnTo>
                  <a:pt x="1252054" y="40271"/>
                </a:lnTo>
                <a:lnTo>
                  <a:pt x="1264157" y="35814"/>
                </a:lnTo>
                <a:lnTo>
                  <a:pt x="1266443" y="33528"/>
                </a:lnTo>
                <a:close/>
              </a:path>
              <a:path w="1322070" h="499110">
                <a:moveTo>
                  <a:pt x="1266443" y="68382"/>
                </a:moveTo>
                <a:lnTo>
                  <a:pt x="1266443" y="33528"/>
                </a:lnTo>
                <a:lnTo>
                  <a:pt x="1264157" y="35814"/>
                </a:lnTo>
                <a:lnTo>
                  <a:pt x="1252054" y="40271"/>
                </a:lnTo>
                <a:lnTo>
                  <a:pt x="1263395" y="71628"/>
                </a:lnTo>
                <a:lnTo>
                  <a:pt x="1266443" y="68382"/>
                </a:lnTo>
                <a:close/>
              </a:path>
            </a:pathLst>
          </a:custGeom>
          <a:solidFill>
            <a:srgbClr val="000000"/>
          </a:solidFill>
        </p:spPr>
        <p:txBody>
          <a:bodyPr wrap="square" lIns="0" tIns="0" rIns="0" bIns="0" rtlCol="0"/>
          <a:lstStyle/>
          <a:p>
            <a:endParaRPr sz="1354"/>
          </a:p>
        </p:txBody>
      </p:sp>
      <p:sp>
        <p:nvSpPr>
          <p:cNvPr id="51" name="object 51"/>
          <p:cNvSpPr txBox="1"/>
          <p:nvPr/>
        </p:nvSpPr>
        <p:spPr>
          <a:xfrm>
            <a:off x="1709023" y="1495006"/>
            <a:ext cx="5976394" cy="2928616"/>
          </a:xfrm>
          <a:prstGeom prst="rect">
            <a:avLst/>
          </a:prstGeom>
        </p:spPr>
        <p:txBody>
          <a:bodyPr vert="horz" wrap="square" lIns="0" tIns="9074" rIns="0" bIns="0" rtlCol="0">
            <a:spAutoFit/>
          </a:bodyPr>
          <a:lstStyle/>
          <a:p>
            <a:pPr marL="353412" marR="294191" indent="-343860">
              <a:spcBef>
                <a:spcPts val="71"/>
              </a:spcBef>
              <a:buChar char="•"/>
              <a:tabLst>
                <a:tab pos="352934" algn="l"/>
                <a:tab pos="353412" algn="l"/>
              </a:tabLst>
            </a:pPr>
            <a:r>
              <a:rPr sz="2407" spc="-4" dirty="0">
                <a:latin typeface="Times New Roman"/>
                <a:cs typeface="Times New Roman"/>
              </a:rPr>
              <a:t>Weight of cut is directly proportional to the  number of edges in the</a:t>
            </a:r>
            <a:r>
              <a:rPr sz="2407" spc="11" dirty="0">
                <a:latin typeface="Times New Roman"/>
                <a:cs typeface="Times New Roman"/>
              </a:rPr>
              <a:t> </a:t>
            </a:r>
            <a:r>
              <a:rPr sz="2407" spc="-4" dirty="0">
                <a:latin typeface="Times New Roman"/>
                <a:cs typeface="Times New Roman"/>
              </a:rPr>
              <a:t>cut.</a:t>
            </a:r>
            <a:endParaRPr sz="2407">
              <a:latin typeface="Times New Roman"/>
              <a:cs typeface="Times New Roman"/>
            </a:endParaRPr>
          </a:p>
          <a:p>
            <a:pPr>
              <a:lnSpc>
                <a:spcPct val="100000"/>
              </a:lnSpc>
            </a:pPr>
            <a:endParaRPr sz="2632">
              <a:latin typeface="Times New Roman"/>
              <a:cs typeface="Times New Roman"/>
            </a:endParaRPr>
          </a:p>
          <a:p>
            <a:pPr marL="4764851" marR="3821">
              <a:spcBef>
                <a:spcPts val="2083"/>
              </a:spcBef>
            </a:pPr>
            <a:r>
              <a:rPr sz="1805" spc="-4" dirty="0">
                <a:latin typeface="Times New Roman"/>
                <a:cs typeface="Times New Roman"/>
              </a:rPr>
              <a:t>Cuts </a:t>
            </a:r>
            <a:r>
              <a:rPr sz="1805" spc="-8" dirty="0">
                <a:latin typeface="Times New Roman"/>
                <a:cs typeface="Times New Roman"/>
              </a:rPr>
              <a:t>with  </a:t>
            </a:r>
            <a:r>
              <a:rPr sz="1805" spc="-4" dirty="0">
                <a:latin typeface="Times New Roman"/>
                <a:cs typeface="Times New Roman"/>
              </a:rPr>
              <a:t>lesser</a:t>
            </a:r>
            <a:r>
              <a:rPr sz="1805" spc="-53" dirty="0">
                <a:latin typeface="Times New Roman"/>
                <a:cs typeface="Times New Roman"/>
              </a:rPr>
              <a:t> </a:t>
            </a:r>
            <a:r>
              <a:rPr sz="1805" spc="-8" dirty="0">
                <a:latin typeface="Times New Roman"/>
                <a:cs typeface="Times New Roman"/>
              </a:rPr>
              <a:t>weight  </a:t>
            </a:r>
            <a:r>
              <a:rPr sz="1805" spc="-4" dirty="0">
                <a:latin typeface="Times New Roman"/>
                <a:cs typeface="Times New Roman"/>
              </a:rPr>
              <a:t>than </a:t>
            </a:r>
            <a:r>
              <a:rPr sz="1805" spc="-8" dirty="0">
                <a:latin typeface="Times New Roman"/>
                <a:cs typeface="Times New Roman"/>
              </a:rPr>
              <a:t>the  </a:t>
            </a:r>
            <a:r>
              <a:rPr sz="1805" spc="-4" dirty="0">
                <a:latin typeface="Times New Roman"/>
                <a:cs typeface="Times New Roman"/>
              </a:rPr>
              <a:t>ideal</a:t>
            </a:r>
            <a:r>
              <a:rPr sz="1805" spc="-15" dirty="0">
                <a:latin typeface="Times New Roman"/>
                <a:cs typeface="Times New Roman"/>
              </a:rPr>
              <a:t> </a:t>
            </a:r>
            <a:r>
              <a:rPr sz="1805" spc="-8" dirty="0">
                <a:latin typeface="Times New Roman"/>
                <a:cs typeface="Times New Roman"/>
              </a:rPr>
              <a:t>cut</a:t>
            </a:r>
            <a:endParaRPr sz="1805">
              <a:latin typeface="Times New Roman"/>
              <a:cs typeface="Times New Roman"/>
            </a:endParaRPr>
          </a:p>
          <a:p>
            <a:pPr marL="452272">
              <a:spcBef>
                <a:spcPts val="906"/>
              </a:spcBef>
            </a:pPr>
            <a:r>
              <a:rPr sz="1805" spc="-4" dirty="0">
                <a:latin typeface="Times New Roman"/>
                <a:cs typeface="Times New Roman"/>
              </a:rPr>
              <a:t>Ideal</a:t>
            </a:r>
            <a:r>
              <a:rPr sz="1805" spc="-11" dirty="0">
                <a:latin typeface="Times New Roman"/>
                <a:cs typeface="Times New Roman"/>
              </a:rPr>
              <a:t> </a:t>
            </a:r>
            <a:r>
              <a:rPr sz="1805" spc="-4" dirty="0">
                <a:latin typeface="Times New Roman"/>
                <a:cs typeface="Times New Roman"/>
              </a:rPr>
              <a:t>Cut</a:t>
            </a:r>
            <a:endParaRPr sz="1805">
              <a:latin typeface="Times New Roman"/>
              <a:cs typeface="Times New Roman"/>
            </a:endParaRPr>
          </a:p>
        </p:txBody>
      </p:sp>
      <p:sp>
        <p:nvSpPr>
          <p:cNvPr id="52" name="object 52"/>
          <p:cNvSpPr txBox="1"/>
          <p:nvPr/>
        </p:nvSpPr>
        <p:spPr>
          <a:xfrm>
            <a:off x="4895414" y="4986855"/>
            <a:ext cx="3056013" cy="125383"/>
          </a:xfrm>
          <a:prstGeom prst="rect">
            <a:avLst/>
          </a:prstGeom>
        </p:spPr>
        <p:txBody>
          <a:bodyPr vert="horz" wrap="square" lIns="0" tIns="9552" rIns="0" bIns="0" rtlCol="0">
            <a:spAutoFit/>
          </a:bodyPr>
          <a:lstStyle/>
          <a:p>
            <a:pPr marL="9552">
              <a:spcBef>
                <a:spcPts val="75"/>
              </a:spcBef>
            </a:pPr>
            <a:r>
              <a:rPr sz="752" dirty="0">
                <a:latin typeface="Arial"/>
                <a:cs typeface="Arial"/>
              </a:rPr>
              <a: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998" y="76200"/>
            <a:ext cx="7412802" cy="747826"/>
          </a:xfrm>
          <a:prstGeom prst="rect">
            <a:avLst/>
          </a:prstGeom>
        </p:spPr>
        <p:txBody>
          <a:bodyPr vert="horz" wrap="square" lIns="0" tIns="9074" rIns="0" bIns="0" rtlCol="0">
            <a:spAutoFit/>
          </a:bodyPr>
          <a:lstStyle/>
          <a:p>
            <a:pPr marL="9552">
              <a:spcBef>
                <a:spcPts val="71"/>
              </a:spcBef>
            </a:pPr>
            <a:r>
              <a:rPr spc="-4" dirty="0"/>
              <a:t>Normalized</a:t>
            </a:r>
            <a:r>
              <a:rPr spc="-34" dirty="0"/>
              <a:t> </a:t>
            </a:r>
            <a:r>
              <a:rPr spc="-4" dirty="0"/>
              <a:t>cuts</a:t>
            </a:r>
          </a:p>
        </p:txBody>
      </p:sp>
      <p:sp>
        <p:nvSpPr>
          <p:cNvPr id="3" name="object 3"/>
          <p:cNvSpPr txBox="1"/>
          <p:nvPr/>
        </p:nvSpPr>
        <p:spPr>
          <a:xfrm>
            <a:off x="1709023" y="1269207"/>
            <a:ext cx="2719321" cy="2940734"/>
          </a:xfrm>
          <a:prstGeom prst="rect">
            <a:avLst/>
          </a:prstGeom>
        </p:spPr>
        <p:txBody>
          <a:bodyPr vert="horz" wrap="square" lIns="0" tIns="9074" rIns="0" bIns="0" rtlCol="0">
            <a:spAutoFit/>
          </a:bodyPr>
          <a:lstStyle/>
          <a:p>
            <a:pPr marL="267447" marR="5731" indent="-258373">
              <a:spcBef>
                <a:spcPts val="71"/>
              </a:spcBef>
              <a:buChar char="•"/>
              <a:tabLst>
                <a:tab pos="266969" algn="l"/>
                <a:tab pos="267447" algn="l"/>
              </a:tabLst>
            </a:pPr>
            <a:r>
              <a:rPr sz="1504" spc="-4" dirty="0">
                <a:latin typeface="Times New Roman"/>
                <a:cs typeface="Times New Roman"/>
              </a:rPr>
              <a:t>First </a:t>
            </a:r>
            <a:r>
              <a:rPr sz="1504" spc="-8" dirty="0">
                <a:latin typeface="Times New Roman"/>
                <a:cs typeface="Times New Roman"/>
              </a:rPr>
              <a:t>eigenvector </a:t>
            </a:r>
            <a:r>
              <a:rPr sz="1504" spc="-4" dirty="0">
                <a:latin typeface="Times New Roman"/>
                <a:cs typeface="Times New Roman"/>
              </a:rPr>
              <a:t>of </a:t>
            </a:r>
            <a:r>
              <a:rPr sz="1504" spc="-8" dirty="0">
                <a:latin typeface="Times New Roman"/>
                <a:cs typeface="Times New Roman"/>
              </a:rPr>
              <a:t>affinity  </a:t>
            </a:r>
            <a:r>
              <a:rPr sz="1504" spc="-4" dirty="0">
                <a:latin typeface="Times New Roman"/>
                <a:cs typeface="Times New Roman"/>
              </a:rPr>
              <a:t>matrix </a:t>
            </a:r>
            <a:r>
              <a:rPr sz="1504" spc="-8" dirty="0">
                <a:latin typeface="Times New Roman"/>
                <a:cs typeface="Times New Roman"/>
              </a:rPr>
              <a:t>captures within cluster  similarity, </a:t>
            </a:r>
            <a:r>
              <a:rPr sz="1504" spc="-4" dirty="0">
                <a:latin typeface="Times New Roman"/>
                <a:cs typeface="Times New Roman"/>
              </a:rPr>
              <a:t>but not </a:t>
            </a:r>
            <a:r>
              <a:rPr sz="1504" spc="-8" dirty="0">
                <a:latin typeface="Times New Roman"/>
                <a:cs typeface="Times New Roman"/>
              </a:rPr>
              <a:t>across cluster  difference</a:t>
            </a:r>
            <a:endParaRPr sz="1504">
              <a:latin typeface="Times New Roman"/>
              <a:cs typeface="Times New Roman"/>
            </a:endParaRPr>
          </a:p>
          <a:p>
            <a:pPr marL="267447" marR="290371" indent="-258373">
              <a:spcBef>
                <a:spcPts val="361"/>
              </a:spcBef>
              <a:buChar char="•"/>
              <a:tabLst>
                <a:tab pos="266969" algn="l"/>
                <a:tab pos="267447" algn="l"/>
              </a:tabLst>
            </a:pPr>
            <a:r>
              <a:rPr sz="1504" spc="-4" dirty="0">
                <a:latin typeface="Times New Roman"/>
                <a:cs typeface="Times New Roman"/>
              </a:rPr>
              <a:t>Min-cut can find </a:t>
            </a:r>
            <a:r>
              <a:rPr sz="1504" spc="-8" dirty="0">
                <a:latin typeface="Times New Roman"/>
                <a:cs typeface="Times New Roman"/>
              </a:rPr>
              <a:t>degenerate  clusters</a:t>
            </a:r>
            <a:endParaRPr sz="1504">
              <a:latin typeface="Times New Roman"/>
              <a:cs typeface="Times New Roman"/>
            </a:endParaRPr>
          </a:p>
          <a:p>
            <a:pPr marL="267447" marR="90263" indent="-258373">
              <a:spcBef>
                <a:spcPts val="357"/>
              </a:spcBef>
              <a:buChar char="•"/>
              <a:tabLst>
                <a:tab pos="266969" algn="l"/>
                <a:tab pos="267447" algn="l"/>
              </a:tabLst>
            </a:pPr>
            <a:r>
              <a:rPr sz="1504" spc="-4" dirty="0">
                <a:latin typeface="Times New Roman"/>
                <a:cs typeface="Times New Roman"/>
              </a:rPr>
              <a:t>Instead, we’d like to </a:t>
            </a:r>
            <a:r>
              <a:rPr sz="1504" spc="-8" dirty="0">
                <a:latin typeface="Times New Roman"/>
                <a:cs typeface="Times New Roman"/>
              </a:rPr>
              <a:t>maximize  </a:t>
            </a:r>
            <a:r>
              <a:rPr sz="1504" spc="-4" dirty="0">
                <a:latin typeface="Times New Roman"/>
                <a:cs typeface="Times New Roman"/>
              </a:rPr>
              <a:t>the </a:t>
            </a:r>
            <a:r>
              <a:rPr sz="1504" spc="-8" dirty="0">
                <a:latin typeface="Times New Roman"/>
                <a:cs typeface="Times New Roman"/>
              </a:rPr>
              <a:t>within cluster similarity  compared </a:t>
            </a:r>
            <a:r>
              <a:rPr sz="1504" spc="-4" dirty="0">
                <a:latin typeface="Times New Roman"/>
                <a:cs typeface="Times New Roman"/>
              </a:rPr>
              <a:t>to the </a:t>
            </a:r>
            <a:r>
              <a:rPr sz="1504" spc="-8" dirty="0">
                <a:latin typeface="Times New Roman"/>
                <a:cs typeface="Times New Roman"/>
              </a:rPr>
              <a:t>across cluster  difference</a:t>
            </a:r>
            <a:endParaRPr sz="1504">
              <a:latin typeface="Times New Roman"/>
              <a:cs typeface="Times New Roman"/>
            </a:endParaRPr>
          </a:p>
          <a:p>
            <a:pPr marL="267447" marR="3821" indent="-258373">
              <a:spcBef>
                <a:spcPts val="357"/>
              </a:spcBef>
              <a:buChar char="•"/>
              <a:tabLst>
                <a:tab pos="266969" algn="l"/>
                <a:tab pos="267447" algn="l"/>
              </a:tabLst>
            </a:pPr>
            <a:r>
              <a:rPr sz="1504" spc="-4" dirty="0">
                <a:latin typeface="Times New Roman"/>
                <a:cs typeface="Times New Roman"/>
              </a:rPr>
              <a:t>Write graph as V, one cluster as  A and the other as</a:t>
            </a:r>
            <a:r>
              <a:rPr sz="1504" spc="-11" dirty="0">
                <a:latin typeface="Times New Roman"/>
                <a:cs typeface="Times New Roman"/>
              </a:rPr>
              <a:t> </a:t>
            </a:r>
            <a:r>
              <a:rPr sz="1504" spc="-4" dirty="0">
                <a:latin typeface="Times New Roman"/>
                <a:cs typeface="Times New Roman"/>
              </a:rPr>
              <a:t>B</a:t>
            </a:r>
            <a:endParaRPr sz="1504">
              <a:latin typeface="Times New Roman"/>
              <a:cs typeface="Times New Roman"/>
            </a:endParaRPr>
          </a:p>
        </p:txBody>
      </p:sp>
      <p:sp>
        <p:nvSpPr>
          <p:cNvPr id="4" name="object 4"/>
          <p:cNvSpPr txBox="1"/>
          <p:nvPr/>
        </p:nvSpPr>
        <p:spPr>
          <a:xfrm>
            <a:off x="4689123" y="1251423"/>
            <a:ext cx="1017238" cy="240636"/>
          </a:xfrm>
          <a:prstGeom prst="rect">
            <a:avLst/>
          </a:prstGeom>
        </p:spPr>
        <p:txBody>
          <a:bodyPr vert="horz" wrap="square" lIns="0" tIns="9074" rIns="0" bIns="0" rtlCol="0">
            <a:spAutoFit/>
          </a:bodyPr>
          <a:lstStyle/>
          <a:p>
            <a:pPr marL="266969" indent="-257895">
              <a:spcBef>
                <a:spcPts val="71"/>
              </a:spcBef>
              <a:buChar char="•"/>
              <a:tabLst>
                <a:tab pos="266969" algn="l"/>
                <a:tab pos="267447" algn="l"/>
              </a:tabLst>
            </a:pPr>
            <a:r>
              <a:rPr sz="1504" spc="-8" dirty="0">
                <a:latin typeface="Times New Roman"/>
                <a:cs typeface="Times New Roman"/>
              </a:rPr>
              <a:t>Minimize</a:t>
            </a:r>
            <a:endParaRPr sz="1504">
              <a:latin typeface="Times New Roman"/>
              <a:cs typeface="Times New Roman"/>
            </a:endParaRPr>
          </a:p>
        </p:txBody>
      </p:sp>
      <p:sp>
        <p:nvSpPr>
          <p:cNvPr id="5" name="object 5"/>
          <p:cNvSpPr txBox="1"/>
          <p:nvPr/>
        </p:nvSpPr>
        <p:spPr>
          <a:xfrm>
            <a:off x="4689122" y="1497225"/>
            <a:ext cx="2656758" cy="2535465"/>
          </a:xfrm>
          <a:prstGeom prst="rect">
            <a:avLst/>
          </a:prstGeom>
        </p:spPr>
        <p:txBody>
          <a:bodyPr vert="horz" wrap="square" lIns="0" tIns="9552" rIns="0" bIns="0" rtlCol="0">
            <a:spAutoFit/>
          </a:bodyPr>
          <a:lstStyle/>
          <a:p>
            <a:pPr marL="4776" algn="ctr">
              <a:lnSpc>
                <a:spcPts val="1760"/>
              </a:lnSpc>
              <a:spcBef>
                <a:spcPts val="75"/>
              </a:spcBef>
              <a:tabLst>
                <a:tab pos="1380216" algn="l"/>
              </a:tabLst>
            </a:pPr>
            <a:r>
              <a:rPr sz="1805" spc="-4" dirty="0">
                <a:latin typeface="Times New Roman"/>
                <a:cs typeface="Times New Roman"/>
              </a:rPr>
              <a:t>cut(A,B)	</a:t>
            </a:r>
            <a:r>
              <a:rPr sz="1805" spc="-8" dirty="0">
                <a:latin typeface="Times New Roman"/>
                <a:cs typeface="Times New Roman"/>
              </a:rPr>
              <a:t>cut(A,B)</a:t>
            </a:r>
            <a:endParaRPr sz="1805">
              <a:latin typeface="Times New Roman"/>
              <a:cs typeface="Times New Roman"/>
            </a:endParaRPr>
          </a:p>
          <a:p>
            <a:pPr marL="127992" algn="ctr">
              <a:lnSpc>
                <a:spcPts val="1354"/>
              </a:lnSpc>
            </a:pPr>
            <a:r>
              <a:rPr sz="1805" dirty="0">
                <a:latin typeface="Times New Roman"/>
                <a:cs typeface="Times New Roman"/>
              </a:rPr>
              <a:t>+</a:t>
            </a:r>
            <a:endParaRPr sz="1805">
              <a:latin typeface="Times New Roman"/>
              <a:cs typeface="Times New Roman"/>
            </a:endParaRPr>
          </a:p>
          <a:p>
            <a:pPr marL="45370" algn="ctr">
              <a:lnSpc>
                <a:spcPts val="1760"/>
              </a:lnSpc>
              <a:tabLst>
                <a:tab pos="1420811" algn="l"/>
              </a:tabLst>
            </a:pPr>
            <a:r>
              <a:rPr sz="1805" spc="-4" dirty="0">
                <a:latin typeface="Times New Roman"/>
                <a:cs typeface="Times New Roman"/>
              </a:rPr>
              <a:t>assoc(A,V)	assoc(B,V)</a:t>
            </a:r>
            <a:endParaRPr sz="1805">
              <a:latin typeface="Times New Roman"/>
              <a:cs typeface="Times New Roman"/>
            </a:endParaRPr>
          </a:p>
          <a:p>
            <a:pPr marL="267447" marR="43460" indent="-258373">
              <a:lnSpc>
                <a:spcPct val="90100"/>
              </a:lnSpc>
              <a:spcBef>
                <a:spcPts val="1301"/>
              </a:spcBef>
            </a:pPr>
            <a:r>
              <a:rPr sz="1504" spc="-4" dirty="0">
                <a:latin typeface="Times New Roman"/>
                <a:cs typeface="Times New Roman"/>
              </a:rPr>
              <a:t>where cut(A,B) is sum of weights  with one end in A and one end  in B; assoc(A,V) is sum of all  edges with one end in</a:t>
            </a:r>
            <a:r>
              <a:rPr sz="1504" dirty="0">
                <a:latin typeface="Times New Roman"/>
                <a:cs typeface="Times New Roman"/>
              </a:rPr>
              <a:t> </a:t>
            </a:r>
            <a:r>
              <a:rPr sz="1504" spc="-4" dirty="0">
                <a:latin typeface="Times New Roman"/>
                <a:cs typeface="Times New Roman"/>
              </a:rPr>
              <a:t>A.</a:t>
            </a:r>
            <a:endParaRPr sz="1504">
              <a:latin typeface="Times New Roman"/>
              <a:cs typeface="Times New Roman"/>
            </a:endParaRPr>
          </a:p>
          <a:p>
            <a:pPr marL="267447" marR="3821" indent="-258373">
              <a:lnSpc>
                <a:spcPct val="90100"/>
              </a:lnSpc>
              <a:spcBef>
                <a:spcPts val="357"/>
              </a:spcBef>
            </a:pPr>
            <a:r>
              <a:rPr sz="1504" spc="-4" dirty="0">
                <a:latin typeface="Times New Roman"/>
                <a:cs typeface="Times New Roman"/>
              </a:rPr>
              <a:t>I.e. construct A, B such that their  within </a:t>
            </a:r>
            <a:r>
              <a:rPr sz="1504" spc="-8" dirty="0">
                <a:latin typeface="Times New Roman"/>
                <a:cs typeface="Times New Roman"/>
              </a:rPr>
              <a:t>cluster similarity </a:t>
            </a:r>
            <a:r>
              <a:rPr sz="1504" spc="-4" dirty="0">
                <a:latin typeface="Times New Roman"/>
                <a:cs typeface="Times New Roman"/>
              </a:rPr>
              <a:t>is </a:t>
            </a:r>
            <a:r>
              <a:rPr sz="1504" spc="-8" dirty="0">
                <a:latin typeface="Times New Roman"/>
                <a:cs typeface="Times New Roman"/>
              </a:rPr>
              <a:t>high  compared </a:t>
            </a:r>
            <a:r>
              <a:rPr sz="1504" spc="-4" dirty="0">
                <a:latin typeface="Times New Roman"/>
                <a:cs typeface="Times New Roman"/>
              </a:rPr>
              <a:t>to their </a:t>
            </a:r>
            <a:r>
              <a:rPr sz="1504" spc="-8" dirty="0">
                <a:latin typeface="Times New Roman"/>
                <a:cs typeface="Times New Roman"/>
              </a:rPr>
              <a:t>association  </a:t>
            </a:r>
            <a:r>
              <a:rPr sz="1504" spc="-4" dirty="0">
                <a:latin typeface="Times New Roman"/>
                <a:cs typeface="Times New Roman"/>
              </a:rPr>
              <a:t>with the rest of the</a:t>
            </a:r>
            <a:r>
              <a:rPr sz="1504" spc="-41" dirty="0">
                <a:latin typeface="Times New Roman"/>
                <a:cs typeface="Times New Roman"/>
              </a:rPr>
              <a:t> </a:t>
            </a:r>
            <a:r>
              <a:rPr sz="1504" spc="-8" dirty="0">
                <a:latin typeface="Times New Roman"/>
                <a:cs typeface="Times New Roman"/>
              </a:rPr>
              <a:t>graph</a:t>
            </a:r>
            <a:endParaRPr sz="1504">
              <a:latin typeface="Times New Roman"/>
              <a:cs typeface="Times New Roman"/>
            </a:endParaRPr>
          </a:p>
        </p:txBody>
      </p:sp>
      <p:sp>
        <p:nvSpPr>
          <p:cNvPr id="6" name="object 6"/>
          <p:cNvSpPr/>
          <p:nvPr/>
        </p:nvSpPr>
        <p:spPr>
          <a:xfrm>
            <a:off x="4858546" y="1824343"/>
            <a:ext cx="974256" cy="0"/>
          </a:xfrm>
          <a:custGeom>
            <a:avLst/>
            <a:gdLst/>
            <a:ahLst/>
            <a:cxnLst/>
            <a:rect l="l" t="t" r="r" b="b"/>
            <a:pathLst>
              <a:path w="1295400">
                <a:moveTo>
                  <a:pt x="0" y="0"/>
                </a:moveTo>
                <a:lnTo>
                  <a:pt x="1295400" y="0"/>
                </a:lnTo>
              </a:path>
            </a:pathLst>
          </a:custGeom>
          <a:ln w="9525">
            <a:solidFill>
              <a:srgbClr val="000000"/>
            </a:solidFill>
          </a:ln>
        </p:spPr>
        <p:txBody>
          <a:bodyPr wrap="square" lIns="0" tIns="0" rIns="0" bIns="0" rtlCol="0"/>
          <a:lstStyle/>
          <a:p>
            <a:endParaRPr sz="1354"/>
          </a:p>
        </p:txBody>
      </p:sp>
      <p:sp>
        <p:nvSpPr>
          <p:cNvPr id="7" name="object 7"/>
          <p:cNvSpPr/>
          <p:nvPr/>
        </p:nvSpPr>
        <p:spPr>
          <a:xfrm>
            <a:off x="6233967" y="1824343"/>
            <a:ext cx="974256" cy="0"/>
          </a:xfrm>
          <a:custGeom>
            <a:avLst/>
            <a:gdLst/>
            <a:ahLst/>
            <a:cxnLst/>
            <a:rect l="l" t="t" r="r" b="b"/>
            <a:pathLst>
              <a:path w="1295400">
                <a:moveTo>
                  <a:pt x="0" y="0"/>
                </a:moveTo>
                <a:lnTo>
                  <a:pt x="1295400" y="0"/>
                </a:lnTo>
              </a:path>
            </a:pathLst>
          </a:custGeom>
          <a:ln w="9525">
            <a:solidFill>
              <a:srgbClr val="000000"/>
            </a:solidFill>
          </a:ln>
        </p:spPr>
        <p:txBody>
          <a:bodyPr wrap="square" lIns="0" tIns="0" rIns="0" bIns="0" rtlCol="0"/>
          <a:lstStyle/>
          <a:p>
            <a:endParaRPr sz="1354"/>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228600"/>
            <a:ext cx="8001000" cy="472529"/>
          </a:xfrm>
          <a:prstGeom prst="rect">
            <a:avLst/>
          </a:prstGeom>
        </p:spPr>
        <p:txBody>
          <a:bodyPr vert="horz" wrap="square" lIns="0" tIns="9552" rIns="0" bIns="0" rtlCol="0">
            <a:spAutoFit/>
          </a:bodyPr>
          <a:lstStyle/>
          <a:p>
            <a:pPr marL="9552">
              <a:spcBef>
                <a:spcPts val="75"/>
              </a:spcBef>
            </a:pPr>
            <a:r>
              <a:rPr sz="3008" spc="-4" dirty="0"/>
              <a:t>Solving </a:t>
            </a:r>
            <a:r>
              <a:rPr sz="3008" dirty="0"/>
              <a:t>the </a:t>
            </a:r>
            <a:r>
              <a:rPr sz="3008" spc="-4" dirty="0"/>
              <a:t>Normalized Cut</a:t>
            </a:r>
            <a:r>
              <a:rPr sz="3008" spc="-38" dirty="0"/>
              <a:t> </a:t>
            </a:r>
            <a:r>
              <a:rPr sz="3008" spc="-4" dirty="0"/>
              <a:t>problem</a:t>
            </a:r>
            <a:endParaRPr sz="3008" dirty="0"/>
          </a:p>
        </p:txBody>
      </p:sp>
      <p:sp>
        <p:nvSpPr>
          <p:cNvPr id="3" name="object 3"/>
          <p:cNvSpPr txBox="1"/>
          <p:nvPr/>
        </p:nvSpPr>
        <p:spPr>
          <a:xfrm>
            <a:off x="1709024" y="1497298"/>
            <a:ext cx="5292981" cy="2023145"/>
          </a:xfrm>
          <a:prstGeom prst="rect">
            <a:avLst/>
          </a:prstGeom>
        </p:spPr>
        <p:txBody>
          <a:bodyPr vert="horz" wrap="square" lIns="0" tIns="9552" rIns="0" bIns="0" rtlCol="0">
            <a:spAutoFit/>
          </a:bodyPr>
          <a:lstStyle/>
          <a:p>
            <a:pPr marL="266969" marR="3821" indent="-257895">
              <a:spcBef>
                <a:spcPts val="75"/>
              </a:spcBef>
              <a:buChar char="•"/>
              <a:tabLst>
                <a:tab pos="266969" algn="l"/>
                <a:tab pos="267447" algn="l"/>
              </a:tabLst>
            </a:pPr>
            <a:r>
              <a:rPr sz="2106" spc="-4" dirty="0">
                <a:latin typeface="Times New Roman"/>
                <a:cs typeface="Times New Roman"/>
              </a:rPr>
              <a:t>Exact discrete solution to Ncut is NP-complete  even on regular</a:t>
            </a:r>
            <a:r>
              <a:rPr sz="2106" spc="-8" dirty="0">
                <a:latin typeface="Times New Roman"/>
                <a:cs typeface="Times New Roman"/>
              </a:rPr>
              <a:t> </a:t>
            </a:r>
            <a:r>
              <a:rPr sz="2106" spc="-4" dirty="0">
                <a:latin typeface="Times New Roman"/>
                <a:cs typeface="Times New Roman"/>
              </a:rPr>
              <a:t>grid,</a:t>
            </a:r>
            <a:endParaRPr sz="2106">
              <a:latin typeface="Times New Roman"/>
              <a:cs typeface="Times New Roman"/>
            </a:endParaRPr>
          </a:p>
          <a:p>
            <a:pPr marL="353412">
              <a:spcBef>
                <a:spcPts val="432"/>
              </a:spcBef>
              <a:tabLst>
                <a:tab pos="567847" algn="l"/>
              </a:tabLst>
            </a:pPr>
            <a:r>
              <a:rPr sz="1805" dirty="0">
                <a:latin typeface="Times New Roman"/>
                <a:cs typeface="Times New Roman"/>
              </a:rPr>
              <a:t>–	</a:t>
            </a:r>
            <a:r>
              <a:rPr sz="1805" spc="-4" dirty="0">
                <a:latin typeface="Times New Roman"/>
                <a:cs typeface="Times New Roman"/>
              </a:rPr>
              <a:t>[Papadimitriou’97]</a:t>
            </a:r>
            <a:endParaRPr sz="1805">
              <a:latin typeface="Times New Roman"/>
              <a:cs typeface="Times New Roman"/>
            </a:endParaRPr>
          </a:p>
          <a:p>
            <a:pPr marL="266969" marR="345293" indent="-257895">
              <a:spcBef>
                <a:spcPts val="508"/>
              </a:spcBef>
              <a:buChar char="•"/>
              <a:tabLst>
                <a:tab pos="266969" algn="l"/>
                <a:tab pos="267447" algn="l"/>
              </a:tabLst>
            </a:pPr>
            <a:r>
              <a:rPr sz="2106" spc="-4" dirty="0">
                <a:latin typeface="Times New Roman"/>
                <a:cs typeface="Times New Roman"/>
              </a:rPr>
              <a:t>Drawing on spectral graph theory, good  approximation can be obtained by solving </a:t>
            </a:r>
            <a:r>
              <a:rPr sz="2106" dirty="0">
                <a:latin typeface="Times New Roman"/>
                <a:cs typeface="Times New Roman"/>
              </a:rPr>
              <a:t>a  </a:t>
            </a:r>
            <a:r>
              <a:rPr sz="2106" spc="-4" dirty="0">
                <a:latin typeface="Times New Roman"/>
                <a:cs typeface="Times New Roman"/>
              </a:rPr>
              <a:t>generalized eigenvalue</a:t>
            </a:r>
            <a:r>
              <a:rPr sz="2106" spc="-11" dirty="0">
                <a:latin typeface="Times New Roman"/>
                <a:cs typeface="Times New Roman"/>
              </a:rPr>
              <a:t> </a:t>
            </a:r>
            <a:r>
              <a:rPr sz="2106" spc="-4" dirty="0">
                <a:latin typeface="Times New Roman"/>
                <a:cs typeface="Times New Roman"/>
              </a:rPr>
              <a:t>problem.</a:t>
            </a:r>
            <a:endParaRPr sz="2106">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113788" y="876300"/>
            <a:ext cx="5149596" cy="4770120"/>
          </a:xfrm>
          <a:prstGeom prst="rect">
            <a:avLst/>
          </a:prstGeom>
        </p:spPr>
      </p:pic>
      <p:sp>
        <p:nvSpPr>
          <p:cNvPr id="3" name="object 3"/>
          <p:cNvSpPr txBox="1">
            <a:spLocks noGrp="1"/>
          </p:cNvSpPr>
          <p:nvPr>
            <p:ph type="title"/>
          </p:nvPr>
        </p:nvSpPr>
        <p:spPr>
          <a:xfrm>
            <a:off x="256743" y="511555"/>
            <a:ext cx="191262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Sample</a:t>
            </a:r>
            <a:r>
              <a:rPr sz="2400" spc="-75" dirty="0">
                <a:latin typeface="Times New Roman"/>
                <a:cs typeface="Times New Roman"/>
              </a:rPr>
              <a:t> </a:t>
            </a:r>
            <a:r>
              <a:rPr sz="2400" dirty="0">
                <a:latin typeface="Times New Roman"/>
                <a:cs typeface="Times New Roman"/>
              </a:rPr>
              <a:t>Results</a:t>
            </a:r>
            <a:endParaRPr sz="2400">
              <a:latin typeface="Times New Roman"/>
              <a:cs typeface="Times New Roman"/>
            </a:endParaRPr>
          </a:p>
        </p:txBody>
      </p:sp>
      <p:sp>
        <p:nvSpPr>
          <p:cNvPr id="5" name="Date Placeholder 4"/>
          <p:cNvSpPr>
            <a:spLocks noGrp="1"/>
          </p:cNvSpPr>
          <p:nvPr>
            <p:ph type="dt" sz="half" idx="6"/>
          </p:nvPr>
        </p:nvSpPr>
        <p:spPr/>
        <p:txBody>
          <a:bodyPr/>
          <a:lstStyle/>
          <a:p>
            <a:fld id="{EA9223DB-8CB8-4AE7-8A67-5FA09D026BE4}"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3" y="0"/>
            <a:ext cx="1219200" cy="761187"/>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150790"/>
            <a:ext cx="7924800" cy="426362"/>
          </a:xfrm>
          <a:prstGeom prst="rect">
            <a:avLst/>
          </a:prstGeom>
        </p:spPr>
        <p:txBody>
          <a:bodyPr vert="horz" wrap="square" lIns="0" tIns="9552" rIns="0" bIns="0" rtlCol="0">
            <a:spAutoFit/>
          </a:bodyPr>
          <a:lstStyle/>
          <a:p>
            <a:pPr marL="830995" marR="3821" indent="-821921">
              <a:spcBef>
                <a:spcPts val="75"/>
              </a:spcBef>
            </a:pPr>
            <a:r>
              <a:rPr sz="2708" spc="-4" dirty="0">
                <a:latin typeface="Times New Roman"/>
                <a:cs typeface="Times New Roman"/>
              </a:rPr>
              <a:t>Normalized Cut As </a:t>
            </a:r>
            <a:r>
              <a:rPr sz="2708" dirty="0">
                <a:latin typeface="Times New Roman"/>
                <a:cs typeface="Times New Roman"/>
              </a:rPr>
              <a:t>Generalized  Eigenvalue</a:t>
            </a:r>
            <a:r>
              <a:rPr sz="2708" spc="-8" dirty="0">
                <a:latin typeface="Times New Roman"/>
                <a:cs typeface="Times New Roman"/>
              </a:rPr>
              <a:t> </a:t>
            </a:r>
            <a:r>
              <a:rPr sz="2708" dirty="0">
                <a:latin typeface="Times New Roman"/>
                <a:cs typeface="Times New Roman"/>
              </a:rPr>
              <a:t>problem</a:t>
            </a:r>
          </a:p>
        </p:txBody>
      </p:sp>
      <p:sp>
        <p:nvSpPr>
          <p:cNvPr id="3" name="object 3"/>
          <p:cNvSpPr/>
          <p:nvPr/>
        </p:nvSpPr>
        <p:spPr>
          <a:xfrm>
            <a:off x="2505995" y="2432969"/>
            <a:ext cx="1742199" cy="0"/>
          </a:xfrm>
          <a:custGeom>
            <a:avLst/>
            <a:gdLst/>
            <a:ahLst/>
            <a:cxnLst/>
            <a:rect l="l" t="t" r="r" b="b"/>
            <a:pathLst>
              <a:path w="2316479">
                <a:moveTo>
                  <a:pt x="0" y="0"/>
                </a:moveTo>
                <a:lnTo>
                  <a:pt x="2316463" y="0"/>
                </a:lnTo>
              </a:path>
            </a:pathLst>
          </a:custGeom>
          <a:ln w="13339">
            <a:solidFill>
              <a:srgbClr val="000000"/>
            </a:solidFill>
          </a:ln>
        </p:spPr>
        <p:txBody>
          <a:bodyPr wrap="square" lIns="0" tIns="0" rIns="0" bIns="0" rtlCol="0"/>
          <a:lstStyle/>
          <a:p>
            <a:endParaRPr sz="1354"/>
          </a:p>
        </p:txBody>
      </p:sp>
      <p:sp>
        <p:nvSpPr>
          <p:cNvPr id="4" name="object 4"/>
          <p:cNvSpPr/>
          <p:nvPr/>
        </p:nvSpPr>
        <p:spPr>
          <a:xfrm>
            <a:off x="4439595" y="2432969"/>
            <a:ext cx="1735991" cy="0"/>
          </a:xfrm>
          <a:custGeom>
            <a:avLst/>
            <a:gdLst/>
            <a:ahLst/>
            <a:cxnLst/>
            <a:rect l="l" t="t" r="r" b="b"/>
            <a:pathLst>
              <a:path w="2308225">
                <a:moveTo>
                  <a:pt x="0" y="0"/>
                </a:moveTo>
                <a:lnTo>
                  <a:pt x="2308077" y="0"/>
                </a:lnTo>
              </a:path>
            </a:pathLst>
          </a:custGeom>
          <a:ln w="13339">
            <a:solidFill>
              <a:srgbClr val="000000"/>
            </a:solidFill>
          </a:ln>
        </p:spPr>
        <p:txBody>
          <a:bodyPr wrap="square" lIns="0" tIns="0" rIns="0" bIns="0" rtlCol="0"/>
          <a:lstStyle/>
          <a:p>
            <a:endParaRPr sz="1354"/>
          </a:p>
        </p:txBody>
      </p:sp>
      <p:sp>
        <p:nvSpPr>
          <p:cNvPr id="5" name="object 5"/>
          <p:cNvSpPr/>
          <p:nvPr/>
        </p:nvSpPr>
        <p:spPr>
          <a:xfrm>
            <a:off x="6651711" y="2432969"/>
            <a:ext cx="979032" cy="0"/>
          </a:xfrm>
          <a:custGeom>
            <a:avLst/>
            <a:gdLst/>
            <a:ahLst/>
            <a:cxnLst/>
            <a:rect l="l" t="t" r="r" b="b"/>
            <a:pathLst>
              <a:path w="1301750">
                <a:moveTo>
                  <a:pt x="0" y="0"/>
                </a:moveTo>
                <a:lnTo>
                  <a:pt x="1301487" y="0"/>
                </a:lnTo>
              </a:path>
            </a:pathLst>
          </a:custGeom>
          <a:ln w="13339">
            <a:solidFill>
              <a:srgbClr val="000000"/>
            </a:solidFill>
          </a:ln>
        </p:spPr>
        <p:txBody>
          <a:bodyPr wrap="square" lIns="0" tIns="0" rIns="0" bIns="0" rtlCol="0"/>
          <a:lstStyle/>
          <a:p>
            <a:endParaRPr sz="1354"/>
          </a:p>
        </p:txBody>
      </p:sp>
      <p:sp>
        <p:nvSpPr>
          <p:cNvPr id="6" name="object 6"/>
          <p:cNvSpPr txBox="1"/>
          <p:nvPr/>
        </p:nvSpPr>
        <p:spPr>
          <a:xfrm>
            <a:off x="6191150" y="2242647"/>
            <a:ext cx="442714" cy="300884"/>
          </a:xfrm>
          <a:prstGeom prst="rect">
            <a:avLst/>
          </a:prstGeom>
        </p:spPr>
        <p:txBody>
          <a:bodyPr vert="horz" wrap="square" lIns="0" tIns="11462" rIns="0" bIns="0" rtlCol="0">
            <a:spAutoFit/>
          </a:bodyPr>
          <a:lstStyle/>
          <a:p>
            <a:pPr marL="9552">
              <a:spcBef>
                <a:spcPts val="90"/>
              </a:spcBef>
            </a:pPr>
            <a:r>
              <a:rPr sz="1880" spc="4" dirty="0">
                <a:latin typeface="Times New Roman"/>
                <a:cs typeface="Times New Roman"/>
              </a:rPr>
              <a:t>; </a:t>
            </a:r>
            <a:r>
              <a:rPr sz="1880" i="1" spc="4" dirty="0">
                <a:latin typeface="Times New Roman"/>
                <a:cs typeface="Times New Roman"/>
              </a:rPr>
              <a:t>k</a:t>
            </a:r>
            <a:r>
              <a:rPr sz="1880" i="1" spc="-86" dirty="0">
                <a:latin typeface="Times New Roman"/>
                <a:cs typeface="Times New Roman"/>
              </a:rPr>
              <a:t> </a:t>
            </a:r>
            <a:r>
              <a:rPr sz="1880" spc="8" dirty="0">
                <a:latin typeface="Symbol"/>
                <a:cs typeface="Symbol"/>
              </a:rPr>
              <a:t></a:t>
            </a:r>
            <a:endParaRPr sz="1880">
              <a:latin typeface="Symbol"/>
              <a:cs typeface="Symbol"/>
            </a:endParaRPr>
          </a:p>
        </p:txBody>
      </p:sp>
      <p:sp>
        <p:nvSpPr>
          <p:cNvPr id="7" name="object 7"/>
          <p:cNvSpPr txBox="1">
            <a:spLocks noGrp="1"/>
          </p:cNvSpPr>
          <p:nvPr>
            <p:ph type="body" idx="1"/>
          </p:nvPr>
        </p:nvSpPr>
        <p:spPr>
          <a:xfrm>
            <a:off x="1675135" y="1348638"/>
            <a:ext cx="5735217" cy="1850617"/>
          </a:xfrm>
          <a:prstGeom prst="rect">
            <a:avLst/>
          </a:prstGeom>
        </p:spPr>
        <p:txBody>
          <a:bodyPr vert="horz" wrap="square" lIns="0" tIns="62085" rIns="0" bIns="0" rtlCol="0">
            <a:spAutoFit/>
          </a:bodyPr>
          <a:lstStyle/>
          <a:p>
            <a:pPr marL="656200">
              <a:spcBef>
                <a:spcPts val="489"/>
              </a:spcBef>
            </a:pPr>
            <a:r>
              <a:rPr sz="2820" spc="11" baseline="-35555" dirty="0">
                <a:latin typeface="Symbol"/>
                <a:cs typeface="Symbol"/>
              </a:rPr>
              <a:t></a:t>
            </a:r>
            <a:r>
              <a:rPr sz="2820" spc="-265" baseline="-35555" dirty="0"/>
              <a:t> </a:t>
            </a:r>
            <a:r>
              <a:rPr sz="1880" spc="-86" dirty="0"/>
              <a:t>(1</a:t>
            </a:r>
            <a:r>
              <a:rPr sz="1880" spc="-86" dirty="0">
                <a:latin typeface="Symbol"/>
                <a:cs typeface="Symbol"/>
              </a:rPr>
              <a:t></a:t>
            </a:r>
            <a:r>
              <a:rPr sz="1880" spc="-282" dirty="0"/>
              <a:t> </a:t>
            </a:r>
            <a:r>
              <a:rPr sz="1880" i="1" spc="-60" dirty="0">
                <a:latin typeface="Times New Roman"/>
                <a:cs typeface="Times New Roman"/>
              </a:rPr>
              <a:t>x</a:t>
            </a:r>
            <a:r>
              <a:rPr sz="1880" spc="-60" dirty="0"/>
              <a:t>)</a:t>
            </a:r>
            <a:r>
              <a:rPr sz="1636" i="1" spc="-90" baseline="44061" dirty="0">
                <a:latin typeface="Times New Roman"/>
                <a:cs typeface="Times New Roman"/>
              </a:rPr>
              <a:t>T</a:t>
            </a:r>
            <a:r>
              <a:rPr sz="1636" i="1" spc="-118" baseline="44061" dirty="0">
                <a:latin typeface="Times New Roman"/>
                <a:cs typeface="Times New Roman"/>
              </a:rPr>
              <a:t> </a:t>
            </a:r>
            <a:r>
              <a:rPr sz="1880" spc="-45" dirty="0"/>
              <a:t>(</a:t>
            </a:r>
            <a:r>
              <a:rPr sz="1880" i="1" spc="-45" dirty="0">
                <a:latin typeface="Times New Roman"/>
                <a:cs typeface="Times New Roman"/>
              </a:rPr>
              <a:t>D</a:t>
            </a:r>
            <a:r>
              <a:rPr sz="1880" spc="-45" dirty="0">
                <a:latin typeface="Symbol"/>
                <a:cs typeface="Symbol"/>
              </a:rPr>
              <a:t></a:t>
            </a:r>
            <a:r>
              <a:rPr sz="1880" i="1" spc="-45" dirty="0">
                <a:latin typeface="Times New Roman"/>
                <a:cs typeface="Times New Roman"/>
              </a:rPr>
              <a:t>W</a:t>
            </a:r>
            <a:r>
              <a:rPr sz="1880" spc="-45" dirty="0"/>
              <a:t>)(1</a:t>
            </a:r>
            <a:r>
              <a:rPr sz="1880" spc="-45" dirty="0">
                <a:latin typeface="Symbol"/>
                <a:cs typeface="Symbol"/>
              </a:rPr>
              <a:t></a:t>
            </a:r>
            <a:r>
              <a:rPr sz="1880" spc="-278" dirty="0"/>
              <a:t> </a:t>
            </a:r>
            <a:r>
              <a:rPr sz="1880" i="1" spc="-49" dirty="0">
                <a:latin typeface="Times New Roman"/>
                <a:cs typeface="Times New Roman"/>
              </a:rPr>
              <a:t>x</a:t>
            </a:r>
            <a:r>
              <a:rPr sz="1880" spc="-49" dirty="0"/>
              <a:t>)</a:t>
            </a:r>
            <a:r>
              <a:rPr sz="1880" spc="-188" dirty="0"/>
              <a:t> </a:t>
            </a:r>
            <a:r>
              <a:rPr sz="2820" spc="11" baseline="-35555" dirty="0">
                <a:latin typeface="Symbol"/>
                <a:cs typeface="Symbol"/>
              </a:rPr>
              <a:t></a:t>
            </a:r>
            <a:r>
              <a:rPr sz="2820" spc="-372" baseline="-35555" dirty="0"/>
              <a:t> </a:t>
            </a:r>
            <a:r>
              <a:rPr sz="1880" spc="-86" dirty="0"/>
              <a:t>(1</a:t>
            </a:r>
            <a:r>
              <a:rPr sz="1880" spc="-86" dirty="0">
                <a:latin typeface="Symbol"/>
                <a:cs typeface="Symbol"/>
              </a:rPr>
              <a:t></a:t>
            </a:r>
            <a:r>
              <a:rPr sz="1880" spc="-305" dirty="0"/>
              <a:t> </a:t>
            </a:r>
            <a:r>
              <a:rPr sz="1880" i="1" spc="-60" dirty="0">
                <a:latin typeface="Times New Roman"/>
                <a:cs typeface="Times New Roman"/>
              </a:rPr>
              <a:t>x</a:t>
            </a:r>
            <a:r>
              <a:rPr sz="1880" spc="-60" dirty="0"/>
              <a:t>)</a:t>
            </a:r>
            <a:r>
              <a:rPr sz="1636" i="1" spc="-90" baseline="44061" dirty="0">
                <a:latin typeface="Times New Roman"/>
                <a:cs typeface="Times New Roman"/>
              </a:rPr>
              <a:t>T</a:t>
            </a:r>
            <a:r>
              <a:rPr sz="1636" i="1" spc="-118" baseline="44061" dirty="0">
                <a:latin typeface="Times New Roman"/>
                <a:cs typeface="Times New Roman"/>
              </a:rPr>
              <a:t> </a:t>
            </a:r>
            <a:r>
              <a:rPr sz="1880" spc="-45" dirty="0"/>
              <a:t>(</a:t>
            </a:r>
            <a:r>
              <a:rPr sz="1880" i="1" spc="-45" dirty="0">
                <a:latin typeface="Times New Roman"/>
                <a:cs typeface="Times New Roman"/>
              </a:rPr>
              <a:t>D</a:t>
            </a:r>
            <a:r>
              <a:rPr sz="1880" spc="-45" dirty="0">
                <a:latin typeface="Symbol"/>
                <a:cs typeface="Symbol"/>
              </a:rPr>
              <a:t></a:t>
            </a:r>
            <a:r>
              <a:rPr sz="1880" i="1" spc="-45" dirty="0">
                <a:latin typeface="Times New Roman"/>
                <a:cs typeface="Times New Roman"/>
              </a:rPr>
              <a:t>W</a:t>
            </a:r>
            <a:r>
              <a:rPr sz="1880" spc="-45" dirty="0"/>
              <a:t>)(1</a:t>
            </a:r>
            <a:r>
              <a:rPr sz="1880" spc="-45" dirty="0">
                <a:latin typeface="Symbol"/>
                <a:cs typeface="Symbol"/>
              </a:rPr>
              <a:t></a:t>
            </a:r>
            <a:r>
              <a:rPr sz="1880" spc="-308" dirty="0"/>
              <a:t> </a:t>
            </a:r>
            <a:r>
              <a:rPr sz="1880" i="1" spc="-45" dirty="0">
                <a:latin typeface="Times New Roman"/>
                <a:cs typeface="Times New Roman"/>
              </a:rPr>
              <a:t>x</a:t>
            </a:r>
            <a:r>
              <a:rPr sz="1880" spc="-45" dirty="0"/>
              <a:t>)</a:t>
            </a:r>
            <a:endParaRPr sz="1880" dirty="0">
              <a:latin typeface="Times New Roman"/>
              <a:cs typeface="Times New Roman"/>
            </a:endParaRPr>
          </a:p>
          <a:p>
            <a:pPr marL="1439436">
              <a:spcBef>
                <a:spcPts val="421"/>
              </a:spcBef>
              <a:tabLst>
                <a:tab pos="3178318" algn="l"/>
              </a:tabLst>
            </a:pPr>
            <a:r>
              <a:rPr i="1" spc="-139" dirty="0">
                <a:latin typeface="Times New Roman"/>
                <a:cs typeface="Times New Roman"/>
              </a:rPr>
              <a:t>k</a:t>
            </a:r>
            <a:r>
              <a:rPr spc="-139" dirty="0"/>
              <a:t>1</a:t>
            </a:r>
            <a:r>
              <a:rPr sz="1636" i="1" spc="-208" baseline="44061" dirty="0">
                <a:latin typeface="Times New Roman"/>
                <a:cs typeface="Times New Roman"/>
              </a:rPr>
              <a:t>T </a:t>
            </a:r>
            <a:r>
              <a:rPr sz="1636" i="1" spc="-203" baseline="44061" dirty="0">
                <a:latin typeface="Times New Roman"/>
                <a:cs typeface="Times New Roman"/>
              </a:rPr>
              <a:t> </a:t>
            </a:r>
            <a:r>
              <a:rPr sz="1880" i="1" spc="-162" dirty="0">
                <a:latin typeface="Times New Roman"/>
                <a:cs typeface="Times New Roman"/>
              </a:rPr>
              <a:t>D</a:t>
            </a:r>
            <a:r>
              <a:rPr sz="1880" spc="-162" dirty="0"/>
              <a:t>1	</a:t>
            </a:r>
            <a:r>
              <a:rPr sz="1880" spc="-94" dirty="0"/>
              <a:t>(1</a:t>
            </a:r>
            <a:r>
              <a:rPr sz="1880" spc="-94" dirty="0">
                <a:latin typeface="Symbol"/>
                <a:cs typeface="Symbol"/>
              </a:rPr>
              <a:t></a:t>
            </a:r>
            <a:r>
              <a:rPr sz="1880" i="1" spc="-94" dirty="0">
                <a:latin typeface="Times New Roman"/>
                <a:cs typeface="Times New Roman"/>
              </a:rPr>
              <a:t>k</a:t>
            </a:r>
            <a:r>
              <a:rPr sz="1880" spc="-94" dirty="0"/>
              <a:t>)1</a:t>
            </a:r>
            <a:r>
              <a:rPr sz="1636" i="1" spc="-141" baseline="44061" dirty="0">
                <a:latin typeface="Times New Roman"/>
                <a:cs typeface="Times New Roman"/>
              </a:rPr>
              <a:t>T</a:t>
            </a:r>
            <a:r>
              <a:rPr sz="1636" i="1" spc="-17" baseline="44061" dirty="0">
                <a:latin typeface="Times New Roman"/>
                <a:cs typeface="Times New Roman"/>
              </a:rPr>
              <a:t> </a:t>
            </a:r>
            <a:r>
              <a:rPr sz="1880" i="1" spc="-158" dirty="0">
                <a:latin typeface="Times New Roman"/>
                <a:cs typeface="Times New Roman"/>
              </a:rPr>
              <a:t>D</a:t>
            </a:r>
            <a:r>
              <a:rPr sz="1880" spc="-158" dirty="0"/>
              <a:t>1</a:t>
            </a:r>
            <a:endParaRPr sz="1880" dirty="0">
              <a:latin typeface="Times New Roman"/>
              <a:cs typeface="Times New Roman"/>
            </a:endParaRPr>
          </a:p>
          <a:p>
            <a:pPr marL="655722">
              <a:spcBef>
                <a:spcPts val="955"/>
              </a:spcBef>
            </a:pPr>
            <a:r>
              <a:rPr spc="15" dirty="0">
                <a:latin typeface="Symbol"/>
                <a:cs typeface="Symbol"/>
              </a:rPr>
              <a:t></a:t>
            </a:r>
            <a:r>
              <a:rPr spc="15" dirty="0"/>
              <a:t>...</a:t>
            </a:r>
          </a:p>
          <a:p>
            <a:pPr marL="28655">
              <a:spcBef>
                <a:spcPts val="1391"/>
              </a:spcBef>
            </a:pPr>
            <a:r>
              <a:rPr sz="1805" spc="-4" dirty="0"/>
              <a:t>after simplification, Shi and Malik</a:t>
            </a:r>
            <a:r>
              <a:rPr sz="1805" spc="-23" dirty="0"/>
              <a:t> </a:t>
            </a:r>
            <a:r>
              <a:rPr sz="1805" spc="-4" dirty="0"/>
              <a:t>derive</a:t>
            </a:r>
            <a:endParaRPr sz="1805" dirty="0"/>
          </a:p>
        </p:txBody>
      </p:sp>
      <p:sp>
        <p:nvSpPr>
          <p:cNvPr id="8" name="object 8"/>
          <p:cNvSpPr txBox="1"/>
          <p:nvPr/>
        </p:nvSpPr>
        <p:spPr>
          <a:xfrm>
            <a:off x="1392651" y="1443735"/>
            <a:ext cx="1076458" cy="300884"/>
          </a:xfrm>
          <a:prstGeom prst="rect">
            <a:avLst/>
          </a:prstGeom>
        </p:spPr>
        <p:txBody>
          <a:bodyPr vert="horz" wrap="square" lIns="0" tIns="11462" rIns="0" bIns="0" rtlCol="0">
            <a:spAutoFit/>
          </a:bodyPr>
          <a:lstStyle/>
          <a:p>
            <a:pPr marL="9552">
              <a:spcBef>
                <a:spcPts val="90"/>
              </a:spcBef>
            </a:pPr>
            <a:r>
              <a:rPr sz="1880" i="1" spc="8" dirty="0">
                <a:latin typeface="Times New Roman"/>
                <a:cs typeface="Times New Roman"/>
              </a:rPr>
              <a:t>Ncu</a:t>
            </a:r>
            <a:r>
              <a:rPr sz="1880" i="1" spc="-493" dirty="0">
                <a:latin typeface="Times New Roman"/>
                <a:cs typeface="Times New Roman"/>
              </a:rPr>
              <a:t>t</a:t>
            </a:r>
            <a:r>
              <a:rPr sz="1880" spc="-60" dirty="0">
                <a:latin typeface="Times New Roman"/>
                <a:cs typeface="Times New Roman"/>
              </a:rPr>
              <a:t>(</a:t>
            </a:r>
            <a:r>
              <a:rPr sz="1880" spc="11" dirty="0">
                <a:latin typeface="Times New Roman"/>
                <a:cs typeface="Times New Roman"/>
              </a:rPr>
              <a:t>A</a:t>
            </a:r>
            <a:r>
              <a:rPr sz="1880" spc="-139" dirty="0">
                <a:latin typeface="Times New Roman"/>
                <a:cs typeface="Times New Roman"/>
              </a:rPr>
              <a:t>,</a:t>
            </a:r>
            <a:r>
              <a:rPr sz="1880" spc="8" dirty="0">
                <a:latin typeface="Times New Roman"/>
                <a:cs typeface="Times New Roman"/>
              </a:rPr>
              <a:t>B</a:t>
            </a:r>
            <a:r>
              <a:rPr sz="1880" spc="34" dirty="0">
                <a:latin typeface="Times New Roman"/>
                <a:cs typeface="Times New Roman"/>
              </a:rPr>
              <a:t>)</a:t>
            </a:r>
            <a:r>
              <a:rPr sz="1880" spc="8" dirty="0">
                <a:latin typeface="Symbol"/>
                <a:cs typeface="Symbol"/>
              </a:rPr>
              <a:t></a:t>
            </a:r>
            <a:endParaRPr sz="1880">
              <a:latin typeface="Symbol"/>
              <a:cs typeface="Symbol"/>
            </a:endParaRPr>
          </a:p>
        </p:txBody>
      </p:sp>
      <p:sp>
        <p:nvSpPr>
          <p:cNvPr id="9" name="object 9"/>
          <p:cNvSpPr txBox="1"/>
          <p:nvPr/>
        </p:nvSpPr>
        <p:spPr>
          <a:xfrm>
            <a:off x="3498792" y="1443761"/>
            <a:ext cx="151392" cy="300884"/>
          </a:xfrm>
          <a:prstGeom prst="rect">
            <a:avLst/>
          </a:prstGeom>
        </p:spPr>
        <p:txBody>
          <a:bodyPr vert="horz" wrap="square" lIns="0" tIns="11462" rIns="0" bIns="0" rtlCol="0">
            <a:spAutoFit/>
          </a:bodyPr>
          <a:lstStyle/>
          <a:p>
            <a:pPr marL="9552">
              <a:spcBef>
                <a:spcPts val="90"/>
              </a:spcBef>
            </a:pPr>
            <a:r>
              <a:rPr sz="1880" spc="8" dirty="0">
                <a:latin typeface="Symbol"/>
                <a:cs typeface="Symbol"/>
              </a:rPr>
              <a:t></a:t>
            </a:r>
            <a:endParaRPr sz="1880">
              <a:latin typeface="Symbol"/>
              <a:cs typeface="Symbol"/>
            </a:endParaRPr>
          </a:p>
        </p:txBody>
      </p:sp>
      <p:sp>
        <p:nvSpPr>
          <p:cNvPr id="10" name="object 10"/>
          <p:cNvSpPr txBox="1"/>
          <p:nvPr/>
        </p:nvSpPr>
        <p:spPr>
          <a:xfrm>
            <a:off x="1846934" y="885959"/>
            <a:ext cx="2152438" cy="300884"/>
          </a:xfrm>
          <a:prstGeom prst="rect">
            <a:avLst/>
          </a:prstGeom>
        </p:spPr>
        <p:txBody>
          <a:bodyPr vert="horz" wrap="square" lIns="0" tIns="11462" rIns="0" bIns="0" rtlCol="0">
            <a:spAutoFit/>
          </a:bodyPr>
          <a:lstStyle/>
          <a:p>
            <a:pPr marL="9552">
              <a:spcBef>
                <a:spcPts val="90"/>
              </a:spcBef>
              <a:tabLst>
                <a:tab pos="1180586" algn="l"/>
              </a:tabLst>
            </a:pPr>
            <a:r>
              <a:rPr sz="1880" i="1" spc="-98" dirty="0">
                <a:latin typeface="Times New Roman"/>
                <a:cs typeface="Times New Roman"/>
              </a:rPr>
              <a:t>assoc</a:t>
            </a:r>
            <a:r>
              <a:rPr sz="1880" spc="-98" dirty="0">
                <a:latin typeface="Times New Roman"/>
                <a:cs typeface="Times New Roman"/>
              </a:rPr>
              <a:t>(A,V)	</a:t>
            </a:r>
            <a:r>
              <a:rPr sz="1880" i="1" spc="-98" dirty="0">
                <a:latin typeface="Times New Roman"/>
                <a:cs typeface="Times New Roman"/>
              </a:rPr>
              <a:t>assoc</a:t>
            </a:r>
            <a:r>
              <a:rPr sz="1880" spc="-98" dirty="0">
                <a:latin typeface="Times New Roman"/>
                <a:cs typeface="Times New Roman"/>
              </a:rPr>
              <a:t>(B,V)</a:t>
            </a:r>
            <a:endParaRPr sz="1880" dirty="0">
              <a:latin typeface="Times New Roman"/>
              <a:cs typeface="Times New Roman"/>
            </a:endParaRPr>
          </a:p>
        </p:txBody>
      </p:sp>
      <p:sp>
        <p:nvSpPr>
          <p:cNvPr id="11" name="object 11"/>
          <p:cNvSpPr txBox="1"/>
          <p:nvPr/>
        </p:nvSpPr>
        <p:spPr>
          <a:xfrm>
            <a:off x="4488242" y="937767"/>
            <a:ext cx="2161989" cy="300884"/>
          </a:xfrm>
          <a:prstGeom prst="rect">
            <a:avLst/>
          </a:prstGeom>
        </p:spPr>
        <p:txBody>
          <a:bodyPr vert="horz" wrap="square" lIns="0" tIns="11462" rIns="0" bIns="0" rtlCol="0">
            <a:spAutoFit/>
          </a:bodyPr>
          <a:lstStyle/>
          <a:p>
            <a:pPr marL="9552">
              <a:spcBef>
                <a:spcPts val="90"/>
              </a:spcBef>
              <a:tabLst>
                <a:tab pos="1180586" algn="l"/>
                <a:tab pos="2151991" algn="l"/>
              </a:tabLst>
            </a:pPr>
            <a:r>
              <a:rPr sz="1880" i="1" u="heavy" spc="4" dirty="0">
                <a:uFill>
                  <a:solidFill>
                    <a:srgbClr val="000000"/>
                  </a:solidFill>
                </a:uFill>
                <a:latin typeface="Times New Roman"/>
                <a:cs typeface="Times New Roman"/>
              </a:rPr>
              <a:t> </a:t>
            </a:r>
            <a:r>
              <a:rPr sz="1880" i="1" u="heavy" spc="-11" dirty="0">
                <a:uFill>
                  <a:solidFill>
                    <a:srgbClr val="000000"/>
                  </a:solidFill>
                </a:uFill>
                <a:latin typeface="Times New Roman"/>
                <a:cs typeface="Times New Roman"/>
              </a:rPr>
              <a:t> </a:t>
            </a:r>
            <a:r>
              <a:rPr sz="1880" i="1" u="heavy" spc="-56" dirty="0">
                <a:uFill>
                  <a:solidFill>
                    <a:srgbClr val="000000"/>
                  </a:solidFill>
                </a:uFill>
                <a:latin typeface="Times New Roman"/>
                <a:cs typeface="Times New Roman"/>
              </a:rPr>
              <a:t>cut</a:t>
            </a:r>
            <a:r>
              <a:rPr sz="1880" u="heavy" spc="-56" dirty="0">
                <a:uFill>
                  <a:solidFill>
                    <a:srgbClr val="000000"/>
                  </a:solidFill>
                </a:uFill>
                <a:latin typeface="Times New Roman"/>
                <a:cs typeface="Times New Roman"/>
              </a:rPr>
              <a:t>(A,B)</a:t>
            </a:r>
            <a:r>
              <a:rPr sz="1880" spc="-56" dirty="0">
                <a:latin typeface="Times New Roman"/>
                <a:cs typeface="Times New Roman"/>
              </a:rPr>
              <a:t>	</a:t>
            </a:r>
            <a:r>
              <a:rPr sz="1880" u="heavy" spc="-56" dirty="0">
                <a:uFill>
                  <a:solidFill>
                    <a:srgbClr val="000000"/>
                  </a:solidFill>
                </a:uFill>
                <a:latin typeface="Times New Roman"/>
                <a:cs typeface="Times New Roman"/>
              </a:rPr>
              <a:t> </a:t>
            </a:r>
            <a:r>
              <a:rPr sz="1880" i="1" u="heavy" spc="-86" dirty="0">
                <a:uFill>
                  <a:solidFill>
                    <a:srgbClr val="000000"/>
                  </a:solidFill>
                </a:uFill>
                <a:latin typeface="Times New Roman"/>
                <a:cs typeface="Times New Roman"/>
              </a:rPr>
              <a:t>cut</a:t>
            </a:r>
            <a:r>
              <a:rPr sz="1880" u="heavy" spc="-86" dirty="0">
                <a:uFill>
                  <a:solidFill>
                    <a:srgbClr val="000000"/>
                  </a:solidFill>
                </a:uFill>
                <a:latin typeface="Times New Roman"/>
                <a:cs typeface="Times New Roman"/>
              </a:rPr>
              <a:t>(A,B)	</a:t>
            </a:r>
            <a:endParaRPr sz="1880" dirty="0">
              <a:latin typeface="Times New Roman"/>
              <a:cs typeface="Times New Roman"/>
            </a:endParaRPr>
          </a:p>
        </p:txBody>
      </p:sp>
      <p:sp>
        <p:nvSpPr>
          <p:cNvPr id="12" name="object 12"/>
          <p:cNvSpPr txBox="1"/>
          <p:nvPr/>
        </p:nvSpPr>
        <p:spPr>
          <a:xfrm>
            <a:off x="6654193" y="1950262"/>
            <a:ext cx="267443" cy="446503"/>
          </a:xfrm>
          <a:prstGeom prst="rect">
            <a:avLst/>
          </a:prstGeom>
        </p:spPr>
        <p:txBody>
          <a:bodyPr vert="horz" wrap="square" lIns="0" tIns="12417" rIns="0" bIns="0" rtlCol="0">
            <a:spAutoFit/>
          </a:bodyPr>
          <a:lstStyle/>
          <a:p>
            <a:pPr marL="9552">
              <a:spcBef>
                <a:spcPts val="98"/>
              </a:spcBef>
            </a:pPr>
            <a:r>
              <a:rPr sz="2820" spc="-256" dirty="0">
                <a:latin typeface="Symbol"/>
                <a:cs typeface="Symbol"/>
              </a:rPr>
              <a:t></a:t>
            </a:r>
            <a:endParaRPr sz="2820">
              <a:latin typeface="Symbol"/>
              <a:cs typeface="Symbol"/>
            </a:endParaRPr>
          </a:p>
        </p:txBody>
      </p:sp>
      <p:sp>
        <p:nvSpPr>
          <p:cNvPr id="13" name="object 13"/>
          <p:cNvSpPr txBox="1"/>
          <p:nvPr/>
        </p:nvSpPr>
        <p:spPr>
          <a:xfrm>
            <a:off x="6967115" y="2632448"/>
            <a:ext cx="58264" cy="179440"/>
          </a:xfrm>
          <a:prstGeom prst="rect">
            <a:avLst/>
          </a:prstGeom>
        </p:spPr>
        <p:txBody>
          <a:bodyPr vert="horz" wrap="square" lIns="0" tIns="11462" rIns="0" bIns="0" rtlCol="0">
            <a:spAutoFit/>
          </a:bodyPr>
          <a:lstStyle/>
          <a:p>
            <a:pPr marL="9552">
              <a:spcBef>
                <a:spcPts val="90"/>
              </a:spcBef>
            </a:pPr>
            <a:r>
              <a:rPr sz="1091" i="1" spc="4" dirty="0">
                <a:latin typeface="Times New Roman"/>
                <a:cs typeface="Times New Roman"/>
              </a:rPr>
              <a:t>i</a:t>
            </a:r>
            <a:endParaRPr sz="1091">
              <a:latin typeface="Times New Roman"/>
              <a:cs typeface="Times New Roman"/>
            </a:endParaRPr>
          </a:p>
        </p:txBody>
      </p:sp>
      <p:sp>
        <p:nvSpPr>
          <p:cNvPr id="14" name="object 14"/>
          <p:cNvSpPr txBox="1"/>
          <p:nvPr/>
        </p:nvSpPr>
        <p:spPr>
          <a:xfrm>
            <a:off x="6877720" y="2216385"/>
            <a:ext cx="255981" cy="179440"/>
          </a:xfrm>
          <a:prstGeom prst="rect">
            <a:avLst/>
          </a:prstGeom>
        </p:spPr>
        <p:txBody>
          <a:bodyPr vert="horz" wrap="square" lIns="0" tIns="11462" rIns="0" bIns="0" rtlCol="0">
            <a:spAutoFit/>
          </a:bodyPr>
          <a:lstStyle/>
          <a:p>
            <a:pPr marL="9552">
              <a:spcBef>
                <a:spcPts val="90"/>
              </a:spcBef>
            </a:pPr>
            <a:r>
              <a:rPr sz="1091" i="1" spc="4" dirty="0">
                <a:latin typeface="Times New Roman"/>
                <a:cs typeface="Times New Roman"/>
              </a:rPr>
              <a:t>x</a:t>
            </a:r>
            <a:r>
              <a:rPr sz="1091" i="1" spc="-56" dirty="0">
                <a:latin typeface="Times New Roman"/>
                <a:cs typeface="Times New Roman"/>
              </a:rPr>
              <a:t> </a:t>
            </a:r>
            <a:r>
              <a:rPr sz="1091" spc="-26" dirty="0">
                <a:latin typeface="Symbol"/>
                <a:cs typeface="Symbol"/>
              </a:rPr>
              <a:t></a:t>
            </a:r>
            <a:r>
              <a:rPr sz="1091" spc="-26" dirty="0">
                <a:latin typeface="Times New Roman"/>
                <a:cs typeface="Times New Roman"/>
              </a:rPr>
              <a:t>0</a:t>
            </a:r>
            <a:endParaRPr sz="1091">
              <a:latin typeface="Times New Roman"/>
              <a:cs typeface="Times New Roman"/>
            </a:endParaRPr>
          </a:p>
        </p:txBody>
      </p:sp>
      <p:sp>
        <p:nvSpPr>
          <p:cNvPr id="15" name="object 15"/>
          <p:cNvSpPr txBox="1"/>
          <p:nvPr/>
        </p:nvSpPr>
        <p:spPr>
          <a:xfrm>
            <a:off x="6733674" y="2310165"/>
            <a:ext cx="830983" cy="446568"/>
          </a:xfrm>
          <a:prstGeom prst="rect">
            <a:avLst/>
          </a:prstGeom>
        </p:spPr>
        <p:txBody>
          <a:bodyPr vert="horz" wrap="square" lIns="0" tIns="12417" rIns="0" bIns="0" rtlCol="0">
            <a:spAutoFit/>
          </a:bodyPr>
          <a:lstStyle/>
          <a:p>
            <a:pPr marL="28655">
              <a:spcBef>
                <a:spcPts val="98"/>
              </a:spcBef>
            </a:pPr>
            <a:r>
              <a:rPr sz="4231" spc="-17" baseline="-8888" dirty="0">
                <a:latin typeface="Symbol"/>
                <a:cs typeface="Symbol"/>
              </a:rPr>
              <a:t></a:t>
            </a:r>
            <a:r>
              <a:rPr sz="1880" i="1" spc="-11" dirty="0">
                <a:latin typeface="Times New Roman"/>
                <a:cs typeface="Times New Roman"/>
              </a:rPr>
              <a:t>D</a:t>
            </a:r>
            <a:r>
              <a:rPr sz="1880" spc="-11" dirty="0">
                <a:latin typeface="Times New Roman"/>
                <a:cs typeface="Times New Roman"/>
              </a:rPr>
              <a:t>(</a:t>
            </a:r>
            <a:r>
              <a:rPr sz="1880" i="1" spc="-11" dirty="0">
                <a:latin typeface="Times New Roman"/>
                <a:cs typeface="Times New Roman"/>
              </a:rPr>
              <a:t>i</a:t>
            </a:r>
            <a:r>
              <a:rPr sz="1880" spc="-11" dirty="0">
                <a:latin typeface="Times New Roman"/>
                <a:cs typeface="Times New Roman"/>
              </a:rPr>
              <a:t>,</a:t>
            </a:r>
            <a:r>
              <a:rPr sz="1880" i="1" spc="-11" dirty="0">
                <a:latin typeface="Times New Roman"/>
                <a:cs typeface="Times New Roman"/>
              </a:rPr>
              <a:t>i</a:t>
            </a:r>
            <a:r>
              <a:rPr sz="1880" spc="-11" dirty="0">
                <a:latin typeface="Times New Roman"/>
                <a:cs typeface="Times New Roman"/>
              </a:rPr>
              <a:t>)</a:t>
            </a:r>
            <a:endParaRPr sz="1880">
              <a:latin typeface="Times New Roman"/>
              <a:cs typeface="Times New Roman"/>
            </a:endParaRPr>
          </a:p>
        </p:txBody>
      </p:sp>
      <p:sp>
        <p:nvSpPr>
          <p:cNvPr id="16" name="object 16"/>
          <p:cNvSpPr txBox="1"/>
          <p:nvPr/>
        </p:nvSpPr>
        <p:spPr>
          <a:xfrm>
            <a:off x="7137312" y="2015131"/>
            <a:ext cx="507186" cy="300884"/>
          </a:xfrm>
          <a:prstGeom prst="rect">
            <a:avLst/>
          </a:prstGeom>
        </p:spPr>
        <p:txBody>
          <a:bodyPr vert="horz" wrap="square" lIns="0" tIns="11462" rIns="0" bIns="0" rtlCol="0">
            <a:spAutoFit/>
          </a:bodyPr>
          <a:lstStyle/>
          <a:p>
            <a:pPr marL="9552">
              <a:spcBef>
                <a:spcPts val="90"/>
              </a:spcBef>
            </a:pPr>
            <a:r>
              <a:rPr sz="1880" i="1" spc="-177" dirty="0">
                <a:latin typeface="Times New Roman"/>
                <a:cs typeface="Times New Roman"/>
              </a:rPr>
              <a:t>D</a:t>
            </a:r>
            <a:r>
              <a:rPr sz="1880" spc="-109" dirty="0">
                <a:latin typeface="Times New Roman"/>
                <a:cs typeface="Times New Roman"/>
              </a:rPr>
              <a:t>(</a:t>
            </a:r>
            <a:r>
              <a:rPr sz="1880" i="1" spc="-56" dirty="0">
                <a:latin typeface="Times New Roman"/>
                <a:cs typeface="Times New Roman"/>
              </a:rPr>
              <a:t>i</a:t>
            </a:r>
            <a:r>
              <a:rPr sz="1880" spc="75" dirty="0">
                <a:latin typeface="Times New Roman"/>
                <a:cs typeface="Times New Roman"/>
              </a:rPr>
              <a:t>,</a:t>
            </a:r>
            <a:r>
              <a:rPr sz="1880" i="1" spc="-34" dirty="0">
                <a:latin typeface="Times New Roman"/>
                <a:cs typeface="Times New Roman"/>
              </a:rPr>
              <a:t>i</a:t>
            </a:r>
            <a:r>
              <a:rPr sz="1880" spc="4" dirty="0">
                <a:latin typeface="Times New Roman"/>
                <a:cs typeface="Times New Roman"/>
              </a:rPr>
              <a:t>)</a:t>
            </a:r>
            <a:endParaRPr sz="1880">
              <a:latin typeface="Times New Roman"/>
              <a:cs typeface="Times New Roman"/>
            </a:endParaRPr>
          </a:p>
        </p:txBody>
      </p:sp>
      <p:sp>
        <p:nvSpPr>
          <p:cNvPr id="17" name="object 17"/>
          <p:cNvSpPr txBox="1"/>
          <p:nvPr/>
        </p:nvSpPr>
        <p:spPr>
          <a:xfrm>
            <a:off x="6929289" y="2291497"/>
            <a:ext cx="47280" cy="131217"/>
          </a:xfrm>
          <a:prstGeom prst="rect">
            <a:avLst/>
          </a:prstGeom>
        </p:spPr>
        <p:txBody>
          <a:bodyPr vert="horz" wrap="square" lIns="0" tIns="9552" rIns="0" bIns="0" rtlCol="0">
            <a:spAutoFit/>
          </a:bodyPr>
          <a:lstStyle/>
          <a:p>
            <a:pPr marL="9552">
              <a:spcBef>
                <a:spcPts val="75"/>
              </a:spcBef>
            </a:pPr>
            <a:r>
              <a:rPr sz="790" i="1" dirty="0">
                <a:latin typeface="Times New Roman"/>
                <a:cs typeface="Times New Roman"/>
              </a:rPr>
              <a:t>i</a:t>
            </a:r>
            <a:endParaRPr sz="790">
              <a:latin typeface="Times New Roman"/>
              <a:cs typeface="Times New Roman"/>
            </a:endParaRPr>
          </a:p>
        </p:txBody>
      </p:sp>
      <p:sp>
        <p:nvSpPr>
          <p:cNvPr id="18" name="object 18"/>
          <p:cNvSpPr/>
          <p:nvPr/>
        </p:nvSpPr>
        <p:spPr>
          <a:xfrm>
            <a:off x="3126049" y="4165414"/>
            <a:ext cx="1353451" cy="0"/>
          </a:xfrm>
          <a:custGeom>
            <a:avLst/>
            <a:gdLst/>
            <a:ahLst/>
            <a:cxnLst/>
            <a:rect l="l" t="t" r="r" b="b"/>
            <a:pathLst>
              <a:path w="1799589">
                <a:moveTo>
                  <a:pt x="0" y="0"/>
                </a:moveTo>
                <a:lnTo>
                  <a:pt x="1799056" y="0"/>
                </a:lnTo>
              </a:path>
            </a:pathLst>
          </a:custGeom>
          <a:ln w="16611">
            <a:solidFill>
              <a:srgbClr val="000000"/>
            </a:solidFill>
          </a:ln>
        </p:spPr>
        <p:txBody>
          <a:bodyPr wrap="square" lIns="0" tIns="0" rIns="0" bIns="0" rtlCol="0"/>
          <a:lstStyle/>
          <a:p>
            <a:endParaRPr sz="1354"/>
          </a:p>
        </p:txBody>
      </p:sp>
      <p:sp>
        <p:nvSpPr>
          <p:cNvPr id="19" name="object 19"/>
          <p:cNvSpPr txBox="1"/>
          <p:nvPr/>
        </p:nvSpPr>
        <p:spPr>
          <a:xfrm>
            <a:off x="6177921" y="3930854"/>
            <a:ext cx="1419358" cy="373267"/>
          </a:xfrm>
          <a:prstGeom prst="rect">
            <a:avLst/>
          </a:prstGeom>
        </p:spPr>
        <p:txBody>
          <a:bodyPr vert="horz" wrap="square" lIns="0" tIns="8596" rIns="0" bIns="0" rtlCol="0">
            <a:spAutoFit/>
          </a:bodyPr>
          <a:lstStyle/>
          <a:p>
            <a:pPr marL="9552">
              <a:spcBef>
                <a:spcPts val="68"/>
              </a:spcBef>
              <a:tabLst>
                <a:tab pos="646648" algn="l"/>
              </a:tabLst>
            </a:pPr>
            <a:r>
              <a:rPr sz="2369" i="1" spc="-79" dirty="0">
                <a:latin typeface="Times New Roman"/>
                <a:cs typeface="Times New Roman"/>
              </a:rPr>
              <a:t>b</a:t>
            </a:r>
            <a:r>
              <a:rPr sz="2369" spc="-79" dirty="0">
                <a:latin typeface="Times New Roman"/>
                <a:cs typeface="Times New Roman"/>
              </a:rPr>
              <a:t>},</a:t>
            </a:r>
            <a:r>
              <a:rPr sz="2369" spc="-305" dirty="0">
                <a:latin typeface="Times New Roman"/>
                <a:cs typeface="Times New Roman"/>
              </a:rPr>
              <a:t> </a:t>
            </a:r>
            <a:r>
              <a:rPr sz="2369" i="1" spc="-4" dirty="0">
                <a:latin typeface="Times New Roman"/>
                <a:cs typeface="Times New Roman"/>
              </a:rPr>
              <a:t>y	</a:t>
            </a:r>
            <a:r>
              <a:rPr sz="2369" i="1" spc="-56" dirty="0">
                <a:latin typeface="Times New Roman"/>
                <a:cs typeface="Times New Roman"/>
              </a:rPr>
              <a:t>D</a:t>
            </a:r>
            <a:r>
              <a:rPr sz="2369" spc="-56" dirty="0">
                <a:latin typeface="Times New Roman"/>
                <a:cs typeface="Times New Roman"/>
              </a:rPr>
              <a:t>1</a:t>
            </a:r>
            <a:r>
              <a:rPr sz="2369" spc="-56" dirty="0">
                <a:latin typeface="Symbol"/>
                <a:cs typeface="Symbol"/>
              </a:rPr>
              <a:t></a:t>
            </a:r>
            <a:r>
              <a:rPr sz="2369" spc="-326" dirty="0">
                <a:latin typeface="Times New Roman"/>
                <a:cs typeface="Times New Roman"/>
              </a:rPr>
              <a:t> </a:t>
            </a:r>
            <a:r>
              <a:rPr sz="2369" spc="-68" dirty="0">
                <a:latin typeface="Times New Roman"/>
                <a:cs typeface="Times New Roman"/>
              </a:rPr>
              <a:t>0.</a:t>
            </a:r>
            <a:endParaRPr sz="2369">
              <a:latin typeface="Times New Roman"/>
              <a:cs typeface="Times New Roman"/>
            </a:endParaRPr>
          </a:p>
        </p:txBody>
      </p:sp>
      <p:sp>
        <p:nvSpPr>
          <p:cNvPr id="20" name="object 20"/>
          <p:cNvSpPr txBox="1"/>
          <p:nvPr/>
        </p:nvSpPr>
        <p:spPr>
          <a:xfrm>
            <a:off x="1750262" y="3930854"/>
            <a:ext cx="4455312" cy="373267"/>
          </a:xfrm>
          <a:prstGeom prst="rect">
            <a:avLst/>
          </a:prstGeom>
        </p:spPr>
        <p:txBody>
          <a:bodyPr vert="horz" wrap="square" lIns="0" tIns="8596" rIns="0" bIns="0" rtlCol="0">
            <a:spAutoFit/>
          </a:bodyPr>
          <a:lstStyle/>
          <a:p>
            <a:pPr marL="9552">
              <a:spcBef>
                <a:spcPts val="68"/>
              </a:spcBef>
              <a:tabLst>
                <a:tab pos="2766640" algn="l"/>
                <a:tab pos="3046027" algn="l"/>
              </a:tabLst>
            </a:pPr>
            <a:r>
              <a:rPr sz="2369" i="1" spc="-64" dirty="0">
                <a:latin typeface="Times New Roman"/>
                <a:cs typeface="Times New Roman"/>
              </a:rPr>
              <a:t>Ncut</a:t>
            </a:r>
            <a:r>
              <a:rPr sz="2369" spc="-64" dirty="0">
                <a:latin typeface="Times New Roman"/>
                <a:cs typeface="Times New Roman"/>
              </a:rPr>
              <a:t>(</a:t>
            </a:r>
            <a:r>
              <a:rPr sz="2369" i="1" spc="-64" dirty="0">
                <a:latin typeface="Times New Roman"/>
                <a:cs typeface="Times New Roman"/>
              </a:rPr>
              <a:t>A</a:t>
            </a:r>
            <a:r>
              <a:rPr sz="2369" spc="-64" dirty="0">
                <a:latin typeface="Times New Roman"/>
                <a:cs typeface="Times New Roman"/>
              </a:rPr>
              <a:t>,</a:t>
            </a:r>
            <a:r>
              <a:rPr sz="2369" spc="-326" dirty="0">
                <a:latin typeface="Times New Roman"/>
                <a:cs typeface="Times New Roman"/>
              </a:rPr>
              <a:t> </a:t>
            </a:r>
            <a:r>
              <a:rPr sz="2369" i="1" spc="-102" dirty="0">
                <a:latin typeface="Times New Roman"/>
                <a:cs typeface="Times New Roman"/>
              </a:rPr>
              <a:t>B</a:t>
            </a:r>
            <a:r>
              <a:rPr sz="2369" spc="-102" dirty="0">
                <a:latin typeface="Times New Roman"/>
                <a:cs typeface="Times New Roman"/>
              </a:rPr>
              <a:t>)</a:t>
            </a:r>
            <a:r>
              <a:rPr sz="2369" spc="-102" dirty="0">
                <a:latin typeface="Symbol"/>
                <a:cs typeface="Symbol"/>
              </a:rPr>
              <a:t></a:t>
            </a:r>
            <a:r>
              <a:rPr sz="2369" spc="-102" dirty="0">
                <a:latin typeface="Times New Roman"/>
                <a:cs typeface="Times New Roman"/>
              </a:rPr>
              <a:t>	</a:t>
            </a:r>
            <a:r>
              <a:rPr sz="2369" spc="-4" dirty="0">
                <a:latin typeface="Times New Roman"/>
                <a:cs typeface="Times New Roman"/>
              </a:rPr>
              <a:t>,	</a:t>
            </a:r>
            <a:r>
              <a:rPr sz="2369" spc="8" dirty="0">
                <a:latin typeface="Times New Roman"/>
                <a:cs typeface="Times New Roman"/>
              </a:rPr>
              <a:t>with</a:t>
            </a:r>
            <a:r>
              <a:rPr sz="2369" i="1" spc="8" dirty="0">
                <a:latin typeface="Times New Roman"/>
                <a:cs typeface="Times New Roman"/>
              </a:rPr>
              <a:t>y</a:t>
            </a:r>
            <a:r>
              <a:rPr sz="2369" i="1" spc="113" dirty="0">
                <a:latin typeface="Times New Roman"/>
                <a:cs typeface="Times New Roman"/>
              </a:rPr>
              <a:t> </a:t>
            </a:r>
            <a:r>
              <a:rPr sz="2369" spc="-207" dirty="0">
                <a:latin typeface="Symbol"/>
                <a:cs typeface="Symbol"/>
              </a:rPr>
              <a:t></a:t>
            </a:r>
            <a:r>
              <a:rPr sz="2369" spc="-207" dirty="0">
                <a:latin typeface="Times New Roman"/>
                <a:cs typeface="Times New Roman"/>
              </a:rPr>
              <a:t>{1,</a:t>
            </a:r>
            <a:r>
              <a:rPr sz="2369" spc="-207" dirty="0">
                <a:latin typeface="Symbol"/>
                <a:cs typeface="Symbol"/>
              </a:rPr>
              <a:t></a:t>
            </a:r>
            <a:endParaRPr sz="2369">
              <a:latin typeface="Symbol"/>
              <a:cs typeface="Symbol"/>
            </a:endParaRPr>
          </a:p>
        </p:txBody>
      </p:sp>
      <p:sp>
        <p:nvSpPr>
          <p:cNvPr id="21" name="object 21"/>
          <p:cNvSpPr txBox="1"/>
          <p:nvPr/>
        </p:nvSpPr>
        <p:spPr>
          <a:xfrm>
            <a:off x="6685676" y="3921765"/>
            <a:ext cx="116529" cy="220929"/>
          </a:xfrm>
          <a:prstGeom prst="rect">
            <a:avLst/>
          </a:prstGeom>
        </p:spPr>
        <p:txBody>
          <a:bodyPr vert="horz" wrap="square" lIns="0" tIns="12417" rIns="0" bIns="0" rtlCol="0">
            <a:spAutoFit/>
          </a:bodyPr>
          <a:lstStyle/>
          <a:p>
            <a:pPr marL="9552">
              <a:spcBef>
                <a:spcPts val="98"/>
              </a:spcBef>
            </a:pPr>
            <a:r>
              <a:rPr sz="1354" i="1" spc="11" dirty="0">
                <a:latin typeface="Times New Roman"/>
                <a:cs typeface="Times New Roman"/>
              </a:rPr>
              <a:t>T</a:t>
            </a:r>
            <a:endParaRPr sz="1354">
              <a:latin typeface="Times New Roman"/>
              <a:cs typeface="Times New Roman"/>
            </a:endParaRPr>
          </a:p>
        </p:txBody>
      </p:sp>
      <p:sp>
        <p:nvSpPr>
          <p:cNvPr id="22" name="object 22"/>
          <p:cNvSpPr txBox="1"/>
          <p:nvPr/>
        </p:nvSpPr>
        <p:spPr>
          <a:xfrm>
            <a:off x="5448958" y="4130949"/>
            <a:ext cx="67816" cy="220929"/>
          </a:xfrm>
          <a:prstGeom prst="rect">
            <a:avLst/>
          </a:prstGeom>
        </p:spPr>
        <p:txBody>
          <a:bodyPr vert="horz" wrap="square" lIns="0" tIns="12417" rIns="0" bIns="0" rtlCol="0">
            <a:spAutoFit/>
          </a:bodyPr>
          <a:lstStyle/>
          <a:p>
            <a:pPr marL="9552">
              <a:spcBef>
                <a:spcPts val="98"/>
              </a:spcBef>
            </a:pPr>
            <a:r>
              <a:rPr sz="1354" i="1" spc="4" dirty="0">
                <a:latin typeface="Times New Roman"/>
                <a:cs typeface="Times New Roman"/>
              </a:rPr>
              <a:t>i</a:t>
            </a:r>
            <a:endParaRPr sz="1354">
              <a:latin typeface="Times New Roman"/>
              <a:cs typeface="Times New Roman"/>
            </a:endParaRPr>
          </a:p>
        </p:txBody>
      </p:sp>
      <p:sp>
        <p:nvSpPr>
          <p:cNvPr id="23" name="object 23"/>
          <p:cNvSpPr txBox="1"/>
          <p:nvPr/>
        </p:nvSpPr>
        <p:spPr>
          <a:xfrm>
            <a:off x="3499699" y="4165241"/>
            <a:ext cx="667174" cy="373267"/>
          </a:xfrm>
          <a:prstGeom prst="rect">
            <a:avLst/>
          </a:prstGeom>
        </p:spPr>
        <p:txBody>
          <a:bodyPr vert="horz" wrap="square" lIns="0" tIns="8596" rIns="0" bIns="0" rtlCol="0">
            <a:spAutoFit/>
          </a:bodyPr>
          <a:lstStyle/>
          <a:p>
            <a:pPr marL="28655">
              <a:spcBef>
                <a:spcPts val="68"/>
              </a:spcBef>
            </a:pPr>
            <a:r>
              <a:rPr sz="2369" i="1" spc="-8" dirty="0">
                <a:latin typeface="Times New Roman"/>
                <a:cs typeface="Times New Roman"/>
              </a:rPr>
              <a:t>y</a:t>
            </a:r>
            <a:r>
              <a:rPr sz="2031" i="1" spc="-11" baseline="43209" dirty="0">
                <a:latin typeface="Times New Roman"/>
                <a:cs typeface="Times New Roman"/>
              </a:rPr>
              <a:t>T</a:t>
            </a:r>
            <a:r>
              <a:rPr sz="2031" i="1" spc="-186" baseline="43209" dirty="0">
                <a:latin typeface="Times New Roman"/>
                <a:cs typeface="Times New Roman"/>
              </a:rPr>
              <a:t> </a:t>
            </a:r>
            <a:r>
              <a:rPr sz="2369" i="1" spc="-8" dirty="0">
                <a:latin typeface="Times New Roman"/>
                <a:cs typeface="Times New Roman"/>
              </a:rPr>
              <a:t>Dy</a:t>
            </a:r>
            <a:endParaRPr sz="2369">
              <a:latin typeface="Times New Roman"/>
              <a:cs typeface="Times New Roman"/>
            </a:endParaRPr>
          </a:p>
        </p:txBody>
      </p:sp>
      <p:sp>
        <p:nvSpPr>
          <p:cNvPr id="24" name="object 24"/>
          <p:cNvSpPr txBox="1"/>
          <p:nvPr/>
        </p:nvSpPr>
        <p:spPr>
          <a:xfrm>
            <a:off x="3140945" y="3741745"/>
            <a:ext cx="1360615" cy="373267"/>
          </a:xfrm>
          <a:prstGeom prst="rect">
            <a:avLst/>
          </a:prstGeom>
        </p:spPr>
        <p:txBody>
          <a:bodyPr vert="horz" wrap="square" lIns="0" tIns="8596" rIns="0" bIns="0" rtlCol="0">
            <a:spAutoFit/>
          </a:bodyPr>
          <a:lstStyle/>
          <a:p>
            <a:pPr marL="28655">
              <a:spcBef>
                <a:spcPts val="68"/>
              </a:spcBef>
            </a:pPr>
            <a:r>
              <a:rPr sz="2369" i="1" spc="-8" dirty="0">
                <a:latin typeface="Times New Roman"/>
                <a:cs typeface="Times New Roman"/>
              </a:rPr>
              <a:t>y</a:t>
            </a:r>
            <a:r>
              <a:rPr sz="2031" i="1" spc="-11" baseline="43209" dirty="0">
                <a:latin typeface="Times New Roman"/>
                <a:cs typeface="Times New Roman"/>
              </a:rPr>
              <a:t>T </a:t>
            </a:r>
            <a:r>
              <a:rPr sz="2369" spc="15" dirty="0">
                <a:latin typeface="Times New Roman"/>
                <a:cs typeface="Times New Roman"/>
              </a:rPr>
              <a:t>(</a:t>
            </a:r>
            <a:r>
              <a:rPr sz="2369" i="1" spc="15" dirty="0">
                <a:latin typeface="Times New Roman"/>
                <a:cs typeface="Times New Roman"/>
              </a:rPr>
              <a:t>D</a:t>
            </a:r>
            <a:r>
              <a:rPr sz="2369" i="1" spc="-451" dirty="0">
                <a:latin typeface="Times New Roman"/>
                <a:cs typeface="Times New Roman"/>
              </a:rPr>
              <a:t> </a:t>
            </a:r>
            <a:r>
              <a:rPr sz="2369" spc="71" dirty="0">
                <a:latin typeface="Symbol"/>
                <a:cs typeface="Symbol"/>
              </a:rPr>
              <a:t></a:t>
            </a:r>
            <a:r>
              <a:rPr sz="2369" i="1" spc="71" dirty="0">
                <a:latin typeface="Times New Roman"/>
                <a:cs typeface="Times New Roman"/>
              </a:rPr>
              <a:t>W</a:t>
            </a:r>
            <a:r>
              <a:rPr sz="2369" spc="71" dirty="0">
                <a:latin typeface="Times New Roman"/>
                <a:cs typeface="Times New Roman"/>
              </a:rPr>
              <a:t>)</a:t>
            </a:r>
            <a:r>
              <a:rPr sz="2369" i="1" spc="71" dirty="0">
                <a:latin typeface="Times New Roman"/>
                <a:cs typeface="Times New Roman"/>
              </a:rPr>
              <a:t>y</a:t>
            </a:r>
            <a:endParaRPr sz="2369">
              <a:latin typeface="Times New Roman"/>
              <a:cs typeface="Times New Roman"/>
            </a:endParaRPr>
          </a:p>
        </p:txBody>
      </p:sp>
      <p:sp>
        <p:nvSpPr>
          <p:cNvPr id="26" name="object 26"/>
          <p:cNvSpPr txBox="1">
            <a:spLocks noGrp="1"/>
          </p:cNvSpPr>
          <p:nvPr>
            <p:ph type="title"/>
          </p:nvPr>
        </p:nvSpPr>
        <p:spPr>
          <a:xfrm>
            <a:off x="6249928" y="1138611"/>
            <a:ext cx="1109888" cy="654704"/>
          </a:xfrm>
          <a:prstGeom prst="rect">
            <a:avLst/>
          </a:prstGeom>
        </p:spPr>
        <p:txBody>
          <a:bodyPr vert="horz" wrap="square" lIns="0" tIns="13372" rIns="0" bIns="0" rtlCol="0">
            <a:spAutoFit/>
          </a:bodyPr>
          <a:lstStyle/>
          <a:p>
            <a:pPr marL="28655">
              <a:lnSpc>
                <a:spcPts val="3655"/>
              </a:lnSpc>
              <a:spcBef>
                <a:spcPts val="105"/>
              </a:spcBef>
            </a:pPr>
            <a:r>
              <a:rPr sz="3215" i="1" spc="-350" baseline="13645" dirty="0">
                <a:latin typeface="Times New Roman"/>
                <a:cs typeface="Times New Roman"/>
              </a:rPr>
              <a:t>D</a:t>
            </a:r>
            <a:r>
              <a:rPr sz="1241" i="1" spc="4" dirty="0">
                <a:latin typeface="Times New Roman"/>
                <a:cs typeface="Times New Roman"/>
              </a:rPr>
              <a:t>ii</a:t>
            </a:r>
            <a:r>
              <a:rPr sz="1241" i="1" dirty="0">
                <a:latin typeface="Times New Roman"/>
                <a:cs typeface="Times New Roman"/>
              </a:rPr>
              <a:t> </a:t>
            </a:r>
            <a:r>
              <a:rPr sz="1241" i="1" spc="-19" dirty="0">
                <a:latin typeface="Times New Roman"/>
                <a:cs typeface="Times New Roman"/>
              </a:rPr>
              <a:t> </a:t>
            </a:r>
            <a:r>
              <a:rPr sz="3215" spc="5" baseline="13645" dirty="0">
                <a:latin typeface="Symbol"/>
                <a:cs typeface="Symbol"/>
              </a:rPr>
              <a:t></a:t>
            </a:r>
            <a:r>
              <a:rPr sz="3215" spc="-344" baseline="13645" dirty="0"/>
              <a:t> </a:t>
            </a:r>
            <a:r>
              <a:rPr sz="3196" spc="181" dirty="0">
                <a:latin typeface="Symbol"/>
                <a:cs typeface="Symbol"/>
              </a:rPr>
              <a:t></a:t>
            </a:r>
            <a:r>
              <a:rPr sz="3215" i="1" spc="-440" baseline="13645" dirty="0">
                <a:latin typeface="Times New Roman"/>
                <a:cs typeface="Times New Roman"/>
              </a:rPr>
              <a:t>A</a:t>
            </a:r>
            <a:r>
              <a:rPr sz="1241" i="1" spc="4" dirty="0">
                <a:latin typeface="Times New Roman"/>
                <a:cs typeface="Times New Roman"/>
              </a:rPr>
              <a:t>ij</a:t>
            </a:r>
            <a:endParaRPr sz="1241">
              <a:latin typeface="Times New Roman"/>
              <a:cs typeface="Times New Roman"/>
            </a:endParaRPr>
          </a:p>
          <a:p>
            <a:pPr marL="276521" algn="ctr">
              <a:lnSpc>
                <a:spcPts val="1308"/>
              </a:lnSpc>
            </a:pPr>
            <a:r>
              <a:rPr sz="1241" i="1" spc="4" dirty="0">
                <a:latin typeface="Times New Roman"/>
                <a:cs typeface="Times New Roman"/>
              </a:rPr>
              <a:t>j</a:t>
            </a:r>
            <a:endParaRPr sz="1241">
              <a:latin typeface="Times New Roman"/>
              <a:cs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81200" y="340225"/>
            <a:ext cx="3857715" cy="472529"/>
          </a:xfrm>
          <a:prstGeom prst="rect">
            <a:avLst/>
          </a:prstGeom>
        </p:spPr>
        <p:txBody>
          <a:bodyPr vert="horz" wrap="square" lIns="0" tIns="9552" rIns="0" bIns="0" rtlCol="0">
            <a:spAutoFit/>
          </a:bodyPr>
          <a:lstStyle/>
          <a:p>
            <a:pPr marL="9552">
              <a:spcBef>
                <a:spcPts val="75"/>
              </a:spcBef>
            </a:pPr>
            <a:r>
              <a:rPr sz="3008" dirty="0">
                <a:latin typeface="Times New Roman"/>
                <a:cs typeface="Times New Roman"/>
              </a:rPr>
              <a:t>Normalized</a:t>
            </a:r>
            <a:r>
              <a:rPr sz="3008" spc="-64" dirty="0">
                <a:latin typeface="Times New Roman"/>
                <a:cs typeface="Times New Roman"/>
              </a:rPr>
              <a:t> </a:t>
            </a:r>
            <a:r>
              <a:rPr sz="3008" dirty="0">
                <a:latin typeface="Times New Roman"/>
                <a:cs typeface="Times New Roman"/>
              </a:rPr>
              <a:t>cuts</a:t>
            </a:r>
          </a:p>
        </p:txBody>
      </p:sp>
      <p:sp>
        <p:nvSpPr>
          <p:cNvPr id="3" name="object 3"/>
          <p:cNvSpPr txBox="1"/>
          <p:nvPr/>
        </p:nvSpPr>
        <p:spPr>
          <a:xfrm>
            <a:off x="1709023" y="1480679"/>
            <a:ext cx="4090921" cy="240636"/>
          </a:xfrm>
          <a:prstGeom prst="rect">
            <a:avLst/>
          </a:prstGeom>
        </p:spPr>
        <p:txBody>
          <a:bodyPr vert="horz" wrap="square" lIns="0" tIns="9074" rIns="0" bIns="0" rtlCol="0">
            <a:spAutoFit/>
          </a:bodyPr>
          <a:lstStyle/>
          <a:p>
            <a:pPr marL="266969" indent="-257895">
              <a:spcBef>
                <a:spcPts val="71"/>
              </a:spcBef>
              <a:buChar char="•"/>
              <a:tabLst>
                <a:tab pos="266969" algn="l"/>
                <a:tab pos="267447" algn="l"/>
              </a:tabLst>
            </a:pPr>
            <a:r>
              <a:rPr sz="1504" spc="-4" dirty="0">
                <a:latin typeface="Times New Roman"/>
                <a:cs typeface="Times New Roman"/>
              </a:rPr>
              <a:t>Instead, solve the </a:t>
            </a:r>
            <a:r>
              <a:rPr sz="1504" spc="-8" dirty="0">
                <a:latin typeface="Times New Roman"/>
                <a:cs typeface="Times New Roman"/>
              </a:rPr>
              <a:t>generalized eigenvalue</a:t>
            </a:r>
            <a:r>
              <a:rPr sz="1504" spc="30" dirty="0">
                <a:latin typeface="Times New Roman"/>
                <a:cs typeface="Times New Roman"/>
              </a:rPr>
              <a:t> </a:t>
            </a:r>
            <a:r>
              <a:rPr sz="1504" spc="-8" dirty="0">
                <a:latin typeface="Times New Roman"/>
                <a:cs typeface="Times New Roman"/>
              </a:rPr>
              <a:t>problem</a:t>
            </a:r>
            <a:endParaRPr sz="1504">
              <a:latin typeface="Times New Roman"/>
              <a:cs typeface="Times New Roman"/>
            </a:endParaRPr>
          </a:p>
        </p:txBody>
      </p:sp>
      <p:sp>
        <p:nvSpPr>
          <p:cNvPr id="4" name="object 4"/>
          <p:cNvSpPr txBox="1"/>
          <p:nvPr/>
        </p:nvSpPr>
        <p:spPr>
          <a:xfrm>
            <a:off x="1183690" y="2460738"/>
            <a:ext cx="6432479" cy="2701516"/>
          </a:xfrm>
          <a:prstGeom prst="rect">
            <a:avLst/>
          </a:prstGeom>
        </p:spPr>
        <p:txBody>
          <a:bodyPr vert="horz" wrap="square" lIns="0" tIns="36773" rIns="0" bIns="0" rtlCol="0">
            <a:spAutoFit/>
          </a:bodyPr>
          <a:lstStyle/>
          <a:p>
            <a:pPr marL="792311" indent="-258373">
              <a:spcBef>
                <a:spcPts val="290"/>
              </a:spcBef>
              <a:buChar char="•"/>
              <a:tabLst>
                <a:tab pos="792311" algn="l"/>
                <a:tab pos="792789" algn="l"/>
              </a:tabLst>
            </a:pPr>
            <a:r>
              <a:rPr sz="1504" spc="-4" dirty="0">
                <a:latin typeface="Times New Roman"/>
                <a:cs typeface="Times New Roman"/>
              </a:rPr>
              <a:t>which</a:t>
            </a:r>
            <a:r>
              <a:rPr sz="1504" spc="-8" dirty="0">
                <a:latin typeface="Times New Roman"/>
                <a:cs typeface="Times New Roman"/>
              </a:rPr>
              <a:t> </a:t>
            </a:r>
            <a:r>
              <a:rPr sz="1504" spc="-4" dirty="0">
                <a:latin typeface="Times New Roman"/>
                <a:cs typeface="Times New Roman"/>
              </a:rPr>
              <a:t>gives</a:t>
            </a:r>
            <a:endParaRPr sz="1504" dirty="0">
              <a:latin typeface="Times New Roman"/>
              <a:cs typeface="Times New Roman"/>
            </a:endParaRPr>
          </a:p>
          <a:p>
            <a:pPr marR="179571" algn="ctr">
              <a:spcBef>
                <a:spcPts val="463"/>
              </a:spcBef>
            </a:pPr>
            <a:r>
              <a:rPr sz="3234" spc="-38" dirty="0">
                <a:latin typeface="Symbol"/>
                <a:cs typeface="Symbol"/>
              </a:rPr>
              <a:t></a:t>
            </a:r>
            <a:r>
              <a:rPr sz="2670" i="1" spc="-38" dirty="0">
                <a:latin typeface="Times New Roman"/>
                <a:cs typeface="Times New Roman"/>
              </a:rPr>
              <a:t>D</a:t>
            </a:r>
            <a:r>
              <a:rPr sz="2670" i="1" spc="-153" dirty="0">
                <a:latin typeface="Times New Roman"/>
                <a:cs typeface="Times New Roman"/>
              </a:rPr>
              <a:t> </a:t>
            </a:r>
            <a:r>
              <a:rPr sz="2670" dirty="0">
                <a:latin typeface="Symbol"/>
                <a:cs typeface="Symbol"/>
              </a:rPr>
              <a:t></a:t>
            </a:r>
            <a:r>
              <a:rPr sz="2670" spc="-241" dirty="0">
                <a:latin typeface="Times New Roman"/>
                <a:cs typeface="Times New Roman"/>
              </a:rPr>
              <a:t> </a:t>
            </a:r>
            <a:r>
              <a:rPr sz="2670" i="1" spc="4" dirty="0">
                <a:latin typeface="Times New Roman"/>
                <a:cs typeface="Times New Roman"/>
              </a:rPr>
              <a:t>W</a:t>
            </a:r>
            <a:r>
              <a:rPr sz="2670" i="1" spc="-229" dirty="0">
                <a:latin typeface="Times New Roman"/>
                <a:cs typeface="Times New Roman"/>
              </a:rPr>
              <a:t> </a:t>
            </a:r>
            <a:r>
              <a:rPr sz="3234" spc="-38" dirty="0">
                <a:latin typeface="Symbol"/>
                <a:cs typeface="Symbol"/>
              </a:rPr>
              <a:t></a:t>
            </a:r>
            <a:r>
              <a:rPr sz="2670" i="1" spc="-38" dirty="0">
                <a:latin typeface="Times New Roman"/>
                <a:cs typeface="Times New Roman"/>
              </a:rPr>
              <a:t>y</a:t>
            </a:r>
            <a:r>
              <a:rPr sz="2670" i="1" spc="-75" dirty="0">
                <a:latin typeface="Times New Roman"/>
                <a:cs typeface="Times New Roman"/>
              </a:rPr>
              <a:t> </a:t>
            </a:r>
            <a:r>
              <a:rPr sz="2670" dirty="0">
                <a:latin typeface="Symbol"/>
                <a:cs typeface="Symbol"/>
              </a:rPr>
              <a:t></a:t>
            </a:r>
            <a:r>
              <a:rPr sz="2670" spc="-26" dirty="0">
                <a:latin typeface="Times New Roman"/>
                <a:cs typeface="Times New Roman"/>
              </a:rPr>
              <a:t> </a:t>
            </a:r>
            <a:r>
              <a:rPr sz="2820" i="1" spc="-34" dirty="0">
                <a:latin typeface="Symbol"/>
                <a:cs typeface="Symbol"/>
              </a:rPr>
              <a:t></a:t>
            </a:r>
            <a:r>
              <a:rPr sz="2670" i="1" spc="-34" dirty="0">
                <a:latin typeface="Times New Roman"/>
                <a:cs typeface="Times New Roman"/>
              </a:rPr>
              <a:t>Dy</a:t>
            </a:r>
            <a:endParaRPr sz="2670" dirty="0">
              <a:latin typeface="Times New Roman"/>
              <a:cs typeface="Times New Roman"/>
            </a:endParaRPr>
          </a:p>
          <a:p>
            <a:pPr marL="792311" marR="22924" indent="-257895">
              <a:lnSpc>
                <a:spcPct val="90100"/>
              </a:lnSpc>
              <a:spcBef>
                <a:spcPts val="1967"/>
              </a:spcBef>
              <a:buChar char="•"/>
              <a:tabLst>
                <a:tab pos="792311" algn="l"/>
                <a:tab pos="792789" algn="l"/>
              </a:tabLst>
            </a:pPr>
            <a:r>
              <a:rPr sz="1504" spc="-4" dirty="0">
                <a:latin typeface="Times New Roman"/>
                <a:cs typeface="Times New Roman"/>
              </a:rPr>
              <a:t>They show that the 2</a:t>
            </a:r>
            <a:r>
              <a:rPr sz="1467" spc="-5" baseline="25641" dirty="0">
                <a:latin typeface="Times New Roman"/>
                <a:cs typeface="Times New Roman"/>
              </a:rPr>
              <a:t>nd </a:t>
            </a:r>
            <a:r>
              <a:rPr sz="1504" spc="-8" dirty="0">
                <a:latin typeface="Times New Roman"/>
                <a:cs typeface="Times New Roman"/>
              </a:rPr>
              <a:t>smallest eigenvector solution </a:t>
            </a:r>
            <a:r>
              <a:rPr sz="1504" spc="-4" dirty="0">
                <a:latin typeface="Times New Roman"/>
                <a:cs typeface="Times New Roman"/>
              </a:rPr>
              <a:t>y is a good </a:t>
            </a:r>
            <a:r>
              <a:rPr sz="1504" spc="-8" dirty="0">
                <a:latin typeface="Times New Roman"/>
                <a:cs typeface="Times New Roman"/>
              </a:rPr>
              <a:t>real-  </a:t>
            </a:r>
            <a:r>
              <a:rPr sz="1504" spc="-4" dirty="0">
                <a:latin typeface="Times New Roman"/>
                <a:cs typeface="Times New Roman"/>
              </a:rPr>
              <a:t>valued appox to the original normalized cuts problem. Then you look for  a </a:t>
            </a:r>
            <a:r>
              <a:rPr sz="1504" spc="-8" dirty="0">
                <a:latin typeface="Times New Roman"/>
                <a:cs typeface="Times New Roman"/>
              </a:rPr>
              <a:t>quantization </a:t>
            </a:r>
            <a:r>
              <a:rPr sz="1504" spc="-4" dirty="0">
                <a:latin typeface="Times New Roman"/>
                <a:cs typeface="Times New Roman"/>
              </a:rPr>
              <a:t>threshold that </a:t>
            </a:r>
            <a:r>
              <a:rPr sz="1504" spc="-8" dirty="0">
                <a:latin typeface="Times New Roman"/>
                <a:cs typeface="Times New Roman"/>
              </a:rPr>
              <a:t>maximizes </a:t>
            </a:r>
            <a:r>
              <a:rPr sz="1504" spc="-4" dirty="0">
                <a:latin typeface="Times New Roman"/>
                <a:cs typeface="Times New Roman"/>
              </a:rPr>
              <a:t>the </a:t>
            </a:r>
            <a:r>
              <a:rPr sz="1504" spc="-8" dirty="0">
                <a:latin typeface="Times New Roman"/>
                <a:cs typeface="Times New Roman"/>
              </a:rPr>
              <a:t>criterion </a:t>
            </a:r>
            <a:r>
              <a:rPr sz="1504" spc="-4" dirty="0">
                <a:latin typeface="Times New Roman"/>
                <a:cs typeface="Times New Roman"/>
              </a:rPr>
              <a:t>--- i.e </a:t>
            </a:r>
            <a:r>
              <a:rPr sz="1504" spc="-8" dirty="0">
                <a:latin typeface="Times New Roman"/>
                <a:cs typeface="Times New Roman"/>
              </a:rPr>
              <a:t>all  </a:t>
            </a:r>
            <a:r>
              <a:rPr sz="1504" spc="-4" dirty="0">
                <a:latin typeface="Times New Roman"/>
                <a:cs typeface="Times New Roman"/>
              </a:rPr>
              <a:t>components of y above that threshold go to one, all below go to</a:t>
            </a:r>
            <a:r>
              <a:rPr sz="1504" spc="41" dirty="0">
                <a:latin typeface="Times New Roman"/>
                <a:cs typeface="Times New Roman"/>
              </a:rPr>
              <a:t> </a:t>
            </a:r>
            <a:r>
              <a:rPr sz="1504" spc="-4" dirty="0">
                <a:latin typeface="Times New Roman"/>
                <a:cs typeface="Times New Roman"/>
              </a:rPr>
              <a:t>-b</a:t>
            </a:r>
            <a:endParaRPr sz="1504" dirty="0">
              <a:latin typeface="Times New Roman"/>
              <a:cs typeface="Times New Roman"/>
            </a:endParaRPr>
          </a:p>
          <a:p>
            <a:pPr>
              <a:lnSpc>
                <a:spcPct val="100000"/>
              </a:lnSpc>
            </a:pPr>
            <a:endParaRPr sz="1655" dirty="0">
              <a:latin typeface="Times New Roman"/>
              <a:cs typeface="Times New Roman"/>
            </a:endParaRPr>
          </a:p>
          <a:p>
            <a:pPr>
              <a:spcBef>
                <a:spcPts val="11"/>
              </a:spcBef>
            </a:pPr>
            <a:endParaRPr sz="1918" dirty="0">
              <a:latin typeface="Times New Roman"/>
              <a:cs typeface="Times New Roman"/>
            </a:endParaRPr>
          </a:p>
          <a:p>
            <a:pPr marL="19103"/>
            <a:endParaRPr sz="1504" dirty="0">
              <a:latin typeface="Times New Roman"/>
              <a:cs typeface="Times New Roman"/>
            </a:endParaRPr>
          </a:p>
        </p:txBody>
      </p:sp>
      <p:sp>
        <p:nvSpPr>
          <p:cNvPr id="5" name="object 5"/>
          <p:cNvSpPr txBox="1">
            <a:spLocks noGrp="1"/>
          </p:cNvSpPr>
          <p:nvPr>
            <p:ph type="title"/>
          </p:nvPr>
        </p:nvSpPr>
        <p:spPr>
          <a:xfrm>
            <a:off x="1690528" y="1780765"/>
            <a:ext cx="6767672" cy="369997"/>
          </a:xfrm>
          <a:prstGeom prst="rect">
            <a:avLst/>
          </a:prstGeom>
        </p:spPr>
        <p:txBody>
          <a:bodyPr vert="horz" wrap="square" lIns="0" tIns="8596" rIns="0" bIns="0" rtlCol="0">
            <a:spAutoFit/>
          </a:bodyPr>
          <a:lstStyle/>
          <a:p>
            <a:pPr marL="19103">
              <a:lnSpc>
                <a:spcPts val="1914"/>
              </a:lnSpc>
              <a:spcBef>
                <a:spcPts val="68"/>
              </a:spcBef>
              <a:tabLst>
                <a:tab pos="1052594" algn="l"/>
                <a:tab pos="4005493" algn="l"/>
              </a:tabLst>
            </a:pPr>
            <a:r>
              <a:rPr sz="2332" spc="53" dirty="0"/>
              <a:t>max</a:t>
            </a:r>
            <a:r>
              <a:rPr sz="2031" i="1" spc="78" baseline="-24691" dirty="0">
                <a:latin typeface="Times New Roman"/>
                <a:cs typeface="Times New Roman"/>
              </a:rPr>
              <a:t>y</a:t>
            </a:r>
            <a:r>
              <a:rPr sz="2031" i="1" spc="-253" baseline="-24691" dirty="0">
                <a:latin typeface="Times New Roman"/>
                <a:cs typeface="Times New Roman"/>
              </a:rPr>
              <a:t> </a:t>
            </a:r>
            <a:r>
              <a:rPr sz="5302" spc="-141" baseline="-2955" dirty="0">
                <a:latin typeface="Symbol"/>
                <a:cs typeface="Symbol"/>
              </a:rPr>
              <a:t></a:t>
            </a:r>
            <a:r>
              <a:rPr sz="2332" i="1" spc="-94" dirty="0">
                <a:latin typeface="Times New Roman"/>
                <a:cs typeface="Times New Roman"/>
              </a:rPr>
              <a:t>y	</a:t>
            </a:r>
            <a:r>
              <a:rPr sz="2820" spc="-23" dirty="0">
                <a:latin typeface="Symbol"/>
                <a:cs typeface="Symbol"/>
              </a:rPr>
              <a:t></a:t>
            </a:r>
            <a:r>
              <a:rPr sz="2332" i="1" spc="-23" dirty="0">
                <a:latin typeface="Times New Roman"/>
                <a:cs typeface="Times New Roman"/>
              </a:rPr>
              <a:t>D</a:t>
            </a:r>
            <a:r>
              <a:rPr sz="2332" i="1" spc="-124" dirty="0">
                <a:latin typeface="Times New Roman"/>
                <a:cs typeface="Times New Roman"/>
              </a:rPr>
              <a:t> </a:t>
            </a:r>
            <a:r>
              <a:rPr sz="2332" spc="8" dirty="0">
                <a:latin typeface="Symbol"/>
                <a:cs typeface="Symbol"/>
              </a:rPr>
              <a:t></a:t>
            </a:r>
            <a:r>
              <a:rPr sz="2332" spc="-203" dirty="0"/>
              <a:t> </a:t>
            </a:r>
            <a:r>
              <a:rPr sz="2332" i="1" spc="15" dirty="0">
                <a:latin typeface="Times New Roman"/>
                <a:cs typeface="Times New Roman"/>
              </a:rPr>
              <a:t>W</a:t>
            </a:r>
            <a:r>
              <a:rPr sz="2332" i="1" spc="-188" dirty="0">
                <a:latin typeface="Times New Roman"/>
                <a:cs typeface="Times New Roman"/>
              </a:rPr>
              <a:t> </a:t>
            </a:r>
            <a:r>
              <a:rPr sz="2820" spc="-8" dirty="0">
                <a:latin typeface="Symbol"/>
                <a:cs typeface="Symbol"/>
              </a:rPr>
              <a:t></a:t>
            </a:r>
            <a:r>
              <a:rPr sz="2332" i="1" spc="-8" dirty="0">
                <a:latin typeface="Times New Roman"/>
                <a:cs typeface="Times New Roman"/>
              </a:rPr>
              <a:t>y</a:t>
            </a:r>
            <a:r>
              <a:rPr sz="5302" spc="-11" baseline="-2955" dirty="0">
                <a:latin typeface="Symbol"/>
                <a:cs typeface="Symbol"/>
              </a:rPr>
              <a:t></a:t>
            </a:r>
            <a:r>
              <a:rPr sz="5302" spc="-880" baseline="-2955" dirty="0"/>
              <a:t> </a:t>
            </a:r>
            <a:r>
              <a:rPr sz="2332" spc="8" dirty="0"/>
              <a:t>subject to</a:t>
            </a:r>
            <a:r>
              <a:rPr sz="2332" spc="-45" dirty="0"/>
              <a:t> </a:t>
            </a:r>
            <a:r>
              <a:rPr sz="5302" spc="-147" baseline="-2955" dirty="0">
                <a:latin typeface="Symbol"/>
                <a:cs typeface="Symbol"/>
              </a:rPr>
              <a:t></a:t>
            </a:r>
            <a:r>
              <a:rPr sz="2332" i="1" spc="-98" dirty="0">
                <a:latin typeface="Times New Roman"/>
                <a:cs typeface="Times New Roman"/>
              </a:rPr>
              <a:t>y	</a:t>
            </a:r>
            <a:r>
              <a:rPr sz="2332" i="1" spc="11" dirty="0">
                <a:latin typeface="Times New Roman"/>
                <a:cs typeface="Times New Roman"/>
              </a:rPr>
              <a:t>Dy </a:t>
            </a:r>
            <a:r>
              <a:rPr sz="2332" spc="8" dirty="0">
                <a:latin typeface="Symbol"/>
                <a:cs typeface="Symbol"/>
              </a:rPr>
              <a:t></a:t>
            </a:r>
            <a:r>
              <a:rPr sz="2332" spc="-271" dirty="0"/>
              <a:t> </a:t>
            </a:r>
            <a:r>
              <a:rPr sz="2332" spc="-45" dirty="0"/>
              <a:t>1</a:t>
            </a:r>
            <a:r>
              <a:rPr sz="5302" spc="-67" baseline="-2955" dirty="0">
                <a:latin typeface="Symbol"/>
                <a:cs typeface="Symbol"/>
              </a:rPr>
              <a:t></a:t>
            </a:r>
            <a:endParaRPr sz="5302" baseline="-2955" dirty="0">
              <a:latin typeface="Symbol"/>
              <a:cs typeface="Symbol"/>
            </a:endParaRPr>
          </a:p>
          <a:p>
            <a:pPr marR="58743" algn="ctr">
              <a:lnSpc>
                <a:spcPts val="812"/>
              </a:lnSpc>
              <a:tabLst>
                <a:tab pos="2952421" algn="l"/>
              </a:tabLst>
            </a:pPr>
            <a:r>
              <a:rPr sz="1354" i="1" spc="8" dirty="0">
                <a:latin typeface="Times New Roman"/>
                <a:cs typeface="Times New Roman"/>
              </a:rPr>
              <a:t>T	T</a:t>
            </a:r>
            <a:endParaRPr sz="1354" dirty="0">
              <a:latin typeface="Times New Roman"/>
              <a:cs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0099" y="96089"/>
            <a:ext cx="4163035" cy="379585"/>
          </a:xfrm>
          <a:prstGeom prst="rect">
            <a:avLst/>
          </a:prstGeom>
        </p:spPr>
        <p:txBody>
          <a:bodyPr vert="horz" wrap="square" lIns="0" tIns="9074" rIns="0" bIns="0" rtlCol="0">
            <a:spAutoFit/>
          </a:bodyPr>
          <a:lstStyle/>
          <a:p>
            <a:pPr marL="9552">
              <a:spcBef>
                <a:spcPts val="71"/>
              </a:spcBef>
            </a:pPr>
            <a:r>
              <a:rPr sz="2407" b="1" spc="-4" dirty="0">
                <a:latin typeface="Times New Roman"/>
                <a:cs typeface="Times New Roman"/>
              </a:rPr>
              <a:t>Brightness Image</a:t>
            </a:r>
            <a:r>
              <a:rPr sz="2407" b="1" spc="4" dirty="0">
                <a:latin typeface="Times New Roman"/>
                <a:cs typeface="Times New Roman"/>
              </a:rPr>
              <a:t> </a:t>
            </a:r>
            <a:r>
              <a:rPr sz="2407" b="1" spc="-4" dirty="0">
                <a:latin typeface="Times New Roman"/>
                <a:cs typeface="Times New Roman"/>
              </a:rPr>
              <a:t>Segmentation</a:t>
            </a:r>
            <a:endParaRPr sz="2407">
              <a:latin typeface="Times New Roman"/>
              <a:cs typeface="Times New Roman"/>
            </a:endParaRPr>
          </a:p>
        </p:txBody>
      </p:sp>
      <p:sp>
        <p:nvSpPr>
          <p:cNvPr id="3" name="object 3"/>
          <p:cNvSpPr/>
          <p:nvPr/>
        </p:nvSpPr>
        <p:spPr>
          <a:xfrm>
            <a:off x="1821159" y="1251251"/>
            <a:ext cx="1435022" cy="1053342"/>
          </a:xfrm>
          <a:prstGeom prst="rect">
            <a:avLst/>
          </a:prstGeom>
          <a:blipFill>
            <a:blip r:embed="rId2" cstate="print"/>
            <a:stretch>
              <a:fillRect/>
            </a:stretch>
          </a:blipFill>
        </p:spPr>
        <p:txBody>
          <a:bodyPr wrap="square" lIns="0" tIns="0" rIns="0" bIns="0" rtlCol="0"/>
          <a:lstStyle/>
          <a:p>
            <a:endParaRPr sz="1354"/>
          </a:p>
        </p:txBody>
      </p:sp>
      <p:sp>
        <p:nvSpPr>
          <p:cNvPr id="4" name="object 4"/>
          <p:cNvSpPr/>
          <p:nvPr/>
        </p:nvSpPr>
        <p:spPr>
          <a:xfrm>
            <a:off x="3366214" y="1265578"/>
            <a:ext cx="1435022" cy="1045893"/>
          </a:xfrm>
          <a:prstGeom prst="rect">
            <a:avLst/>
          </a:prstGeom>
          <a:blipFill>
            <a:blip r:embed="rId3" cstate="print"/>
            <a:stretch>
              <a:fillRect/>
            </a:stretch>
          </a:blipFill>
        </p:spPr>
        <p:txBody>
          <a:bodyPr wrap="square" lIns="0" tIns="0" rIns="0" bIns="0" rtlCol="0"/>
          <a:lstStyle/>
          <a:p>
            <a:endParaRPr sz="1354"/>
          </a:p>
        </p:txBody>
      </p:sp>
      <p:sp>
        <p:nvSpPr>
          <p:cNvPr id="5" name="object 5"/>
          <p:cNvSpPr/>
          <p:nvPr/>
        </p:nvSpPr>
        <p:spPr>
          <a:xfrm>
            <a:off x="4911270" y="1265578"/>
            <a:ext cx="1435022" cy="1053342"/>
          </a:xfrm>
          <a:prstGeom prst="rect">
            <a:avLst/>
          </a:prstGeom>
          <a:blipFill>
            <a:blip r:embed="rId4" cstate="print"/>
            <a:stretch>
              <a:fillRect/>
            </a:stretch>
          </a:blipFill>
        </p:spPr>
        <p:txBody>
          <a:bodyPr wrap="square" lIns="0" tIns="0" rIns="0" bIns="0" rtlCol="0"/>
          <a:lstStyle/>
          <a:p>
            <a:endParaRPr sz="1354"/>
          </a:p>
        </p:txBody>
      </p:sp>
      <p:sp>
        <p:nvSpPr>
          <p:cNvPr id="6" name="object 6"/>
          <p:cNvSpPr/>
          <p:nvPr/>
        </p:nvSpPr>
        <p:spPr>
          <a:xfrm>
            <a:off x="6456326" y="1265578"/>
            <a:ext cx="1435022" cy="1053342"/>
          </a:xfrm>
          <a:prstGeom prst="rect">
            <a:avLst/>
          </a:prstGeom>
          <a:blipFill>
            <a:blip r:embed="rId5" cstate="print"/>
            <a:stretch>
              <a:fillRect/>
            </a:stretch>
          </a:blipFill>
        </p:spPr>
        <p:txBody>
          <a:bodyPr wrap="square" lIns="0" tIns="0" rIns="0" bIns="0" rtlCol="0"/>
          <a:lstStyle/>
          <a:p>
            <a:endParaRPr sz="1354"/>
          </a:p>
        </p:txBody>
      </p:sp>
      <p:sp>
        <p:nvSpPr>
          <p:cNvPr id="7" name="object 7"/>
          <p:cNvSpPr/>
          <p:nvPr/>
        </p:nvSpPr>
        <p:spPr>
          <a:xfrm>
            <a:off x="1821159" y="2519502"/>
            <a:ext cx="1435022" cy="1060220"/>
          </a:xfrm>
          <a:prstGeom prst="rect">
            <a:avLst/>
          </a:prstGeom>
          <a:blipFill>
            <a:blip r:embed="rId6" cstate="print"/>
            <a:stretch>
              <a:fillRect/>
            </a:stretch>
          </a:blipFill>
        </p:spPr>
        <p:txBody>
          <a:bodyPr wrap="square" lIns="0" tIns="0" rIns="0" bIns="0" rtlCol="0"/>
          <a:lstStyle/>
          <a:p>
            <a:endParaRPr sz="1354"/>
          </a:p>
        </p:txBody>
      </p:sp>
      <p:sp>
        <p:nvSpPr>
          <p:cNvPr id="8" name="object 8"/>
          <p:cNvSpPr/>
          <p:nvPr/>
        </p:nvSpPr>
        <p:spPr>
          <a:xfrm>
            <a:off x="3366214" y="3164231"/>
            <a:ext cx="521826" cy="415492"/>
          </a:xfrm>
          <a:prstGeom prst="rect">
            <a:avLst/>
          </a:prstGeom>
          <a:blipFill>
            <a:blip r:embed="rId7" cstate="print"/>
            <a:stretch>
              <a:fillRect/>
            </a:stretch>
          </a:blipFill>
        </p:spPr>
        <p:txBody>
          <a:bodyPr wrap="square" lIns="0" tIns="0" rIns="0" bIns="0" rtlCol="0"/>
          <a:lstStyle/>
          <a:p>
            <a:endParaRPr sz="1354"/>
          </a:p>
        </p:txBody>
      </p:sp>
      <p:sp>
        <p:nvSpPr>
          <p:cNvPr id="9" name="object 9"/>
          <p:cNvSpPr/>
          <p:nvPr/>
        </p:nvSpPr>
        <p:spPr>
          <a:xfrm>
            <a:off x="4911270" y="2533830"/>
            <a:ext cx="1435022" cy="630401"/>
          </a:xfrm>
          <a:prstGeom prst="rect">
            <a:avLst/>
          </a:prstGeom>
          <a:blipFill>
            <a:blip r:embed="rId8" cstate="print"/>
            <a:stretch>
              <a:fillRect/>
            </a:stretch>
          </a:blipFill>
        </p:spPr>
        <p:txBody>
          <a:bodyPr wrap="square" lIns="0" tIns="0" rIns="0" bIns="0" rtlCol="0"/>
          <a:lstStyle/>
          <a:p>
            <a:endParaRPr sz="1354"/>
          </a:p>
        </p:txBody>
      </p:sp>
      <p:sp>
        <p:nvSpPr>
          <p:cNvPr id="10" name="object 10"/>
          <p:cNvSpPr/>
          <p:nvPr/>
        </p:nvSpPr>
        <p:spPr>
          <a:xfrm>
            <a:off x="6717239" y="3335804"/>
            <a:ext cx="391369" cy="229298"/>
          </a:xfrm>
          <a:prstGeom prst="rect">
            <a:avLst/>
          </a:prstGeom>
          <a:blipFill>
            <a:blip r:embed="rId9" cstate="print"/>
            <a:stretch>
              <a:fillRect/>
            </a:stretch>
          </a:blipFill>
        </p:spPr>
        <p:txBody>
          <a:bodyPr wrap="square" lIns="0" tIns="0" rIns="0" bIns="0" rtlCol="0"/>
          <a:lstStyle/>
          <a:p>
            <a:endParaRPr sz="1354"/>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01539" y="1599133"/>
            <a:ext cx="258127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404040"/>
                </a:solidFill>
                <a:latin typeface="Times New Roman"/>
                <a:cs typeface="Times New Roman"/>
              </a:rPr>
              <a:t>Image</a:t>
            </a:r>
            <a:r>
              <a:rPr sz="2800" spc="-45" dirty="0">
                <a:solidFill>
                  <a:srgbClr val="404040"/>
                </a:solidFill>
                <a:latin typeface="Times New Roman"/>
                <a:cs typeface="Times New Roman"/>
              </a:rPr>
              <a:t> </a:t>
            </a:r>
            <a:r>
              <a:rPr sz="2800" spc="-5" dirty="0">
                <a:solidFill>
                  <a:srgbClr val="404040"/>
                </a:solidFill>
                <a:latin typeface="Times New Roman"/>
                <a:cs typeface="Times New Roman"/>
              </a:rPr>
              <a:t>Captioning</a:t>
            </a:r>
            <a:endParaRPr sz="2800">
              <a:latin typeface="Times New Roman"/>
              <a:cs typeface="Times New Roman"/>
            </a:endParaRPr>
          </a:p>
        </p:txBody>
      </p:sp>
      <p:sp>
        <p:nvSpPr>
          <p:cNvPr id="3" name="object 3"/>
          <p:cNvSpPr txBox="1"/>
          <p:nvPr/>
        </p:nvSpPr>
        <p:spPr>
          <a:xfrm>
            <a:off x="4872990" y="3328542"/>
            <a:ext cx="3776979" cy="2171065"/>
          </a:xfrm>
          <a:prstGeom prst="rect">
            <a:avLst/>
          </a:prstGeom>
        </p:spPr>
        <p:txBody>
          <a:bodyPr vert="horz" wrap="square" lIns="0" tIns="45719" rIns="0" bIns="0" rtlCol="0">
            <a:spAutoFit/>
          </a:bodyPr>
          <a:lstStyle/>
          <a:p>
            <a:pPr marL="12700" marR="5080" algn="just">
              <a:lnSpc>
                <a:spcPct val="90000"/>
              </a:lnSpc>
              <a:spcBef>
                <a:spcPts val="359"/>
              </a:spcBef>
            </a:pPr>
            <a:r>
              <a:rPr sz="2200" spc="-5" dirty="0">
                <a:solidFill>
                  <a:srgbClr val="3E3E3E"/>
                </a:solidFill>
                <a:latin typeface="Times New Roman"/>
                <a:cs typeface="Times New Roman"/>
              </a:rPr>
              <a:t>Automatically</a:t>
            </a:r>
            <a:r>
              <a:rPr sz="2200" dirty="0">
                <a:solidFill>
                  <a:srgbClr val="3E3E3E"/>
                </a:solidFill>
                <a:latin typeface="Times New Roman"/>
                <a:cs typeface="Times New Roman"/>
              </a:rPr>
              <a:t> </a:t>
            </a:r>
            <a:r>
              <a:rPr sz="2200" spc="-5" dirty="0">
                <a:solidFill>
                  <a:srgbClr val="3E3E3E"/>
                </a:solidFill>
                <a:latin typeface="Times New Roman"/>
                <a:cs typeface="Times New Roman"/>
              </a:rPr>
              <a:t>describing</a:t>
            </a:r>
            <a:r>
              <a:rPr sz="2200" dirty="0">
                <a:solidFill>
                  <a:srgbClr val="3E3E3E"/>
                </a:solidFill>
                <a:latin typeface="Times New Roman"/>
                <a:cs typeface="Times New Roman"/>
              </a:rPr>
              <a:t> </a:t>
            </a:r>
            <a:r>
              <a:rPr sz="2200" spc="-5" dirty="0">
                <a:solidFill>
                  <a:srgbClr val="3E3E3E"/>
                </a:solidFill>
                <a:latin typeface="Times New Roman"/>
                <a:cs typeface="Times New Roman"/>
              </a:rPr>
              <a:t>the </a:t>
            </a:r>
            <a:r>
              <a:rPr sz="2200" dirty="0">
                <a:solidFill>
                  <a:srgbClr val="3E3E3E"/>
                </a:solidFill>
                <a:latin typeface="Times New Roman"/>
                <a:cs typeface="Times New Roman"/>
              </a:rPr>
              <a:t> </a:t>
            </a:r>
            <a:r>
              <a:rPr sz="2200" spc="-5" dirty="0">
                <a:solidFill>
                  <a:srgbClr val="3E3E3E"/>
                </a:solidFill>
                <a:latin typeface="Times New Roman"/>
                <a:cs typeface="Times New Roman"/>
              </a:rPr>
              <a:t>content </a:t>
            </a:r>
            <a:r>
              <a:rPr sz="2200" dirty="0">
                <a:solidFill>
                  <a:srgbClr val="3E3E3E"/>
                </a:solidFill>
                <a:latin typeface="Times New Roman"/>
                <a:cs typeface="Times New Roman"/>
              </a:rPr>
              <a:t>of </a:t>
            </a:r>
            <a:r>
              <a:rPr sz="2200" spc="-5" dirty="0">
                <a:solidFill>
                  <a:srgbClr val="3E3E3E"/>
                </a:solidFill>
                <a:latin typeface="Times New Roman"/>
                <a:cs typeface="Times New Roman"/>
              </a:rPr>
              <a:t>an image and generate </a:t>
            </a:r>
            <a:r>
              <a:rPr sz="2200" spc="-535" dirty="0">
                <a:solidFill>
                  <a:srgbClr val="3E3E3E"/>
                </a:solidFill>
                <a:latin typeface="Times New Roman"/>
                <a:cs typeface="Times New Roman"/>
              </a:rPr>
              <a:t> </a:t>
            </a:r>
            <a:r>
              <a:rPr sz="2200" spc="-5" dirty="0">
                <a:solidFill>
                  <a:srgbClr val="3E3E3E"/>
                </a:solidFill>
                <a:latin typeface="Times New Roman"/>
                <a:cs typeface="Times New Roman"/>
              </a:rPr>
              <a:t>a reasonable description in plain </a:t>
            </a:r>
            <a:r>
              <a:rPr sz="2200" dirty="0">
                <a:solidFill>
                  <a:srgbClr val="3E3E3E"/>
                </a:solidFill>
                <a:latin typeface="Times New Roman"/>
                <a:cs typeface="Times New Roman"/>
              </a:rPr>
              <a:t> English.</a:t>
            </a:r>
            <a:r>
              <a:rPr sz="2200" spc="5" dirty="0">
                <a:solidFill>
                  <a:srgbClr val="3E3E3E"/>
                </a:solidFill>
                <a:latin typeface="Times New Roman"/>
                <a:cs typeface="Times New Roman"/>
              </a:rPr>
              <a:t> </a:t>
            </a:r>
            <a:r>
              <a:rPr sz="2200" spc="-5" dirty="0">
                <a:solidFill>
                  <a:srgbClr val="3E3E3E"/>
                </a:solidFill>
                <a:latin typeface="Times New Roman"/>
                <a:cs typeface="Times New Roman"/>
              </a:rPr>
              <a:t>NIC(Neural</a:t>
            </a:r>
            <a:r>
              <a:rPr sz="2200" dirty="0">
                <a:solidFill>
                  <a:srgbClr val="3E3E3E"/>
                </a:solidFill>
                <a:latin typeface="Times New Roman"/>
                <a:cs typeface="Times New Roman"/>
              </a:rPr>
              <a:t> </a:t>
            </a:r>
            <a:r>
              <a:rPr sz="2200" spc="-5" dirty="0">
                <a:solidFill>
                  <a:srgbClr val="3E3E3E"/>
                </a:solidFill>
                <a:latin typeface="Times New Roman"/>
                <a:cs typeface="Times New Roman"/>
              </a:rPr>
              <a:t>Image </a:t>
            </a:r>
            <a:r>
              <a:rPr sz="2200" dirty="0">
                <a:solidFill>
                  <a:srgbClr val="3E3E3E"/>
                </a:solidFill>
                <a:latin typeface="Times New Roman"/>
                <a:cs typeface="Times New Roman"/>
              </a:rPr>
              <a:t> </a:t>
            </a:r>
            <a:r>
              <a:rPr sz="2200" spc="-5" dirty="0">
                <a:solidFill>
                  <a:srgbClr val="3E3E3E"/>
                </a:solidFill>
                <a:latin typeface="Times New Roman"/>
                <a:cs typeface="Times New Roman"/>
              </a:rPr>
              <a:t>Caption)</a:t>
            </a:r>
            <a:r>
              <a:rPr sz="2200" dirty="0">
                <a:solidFill>
                  <a:srgbClr val="3E3E3E"/>
                </a:solidFill>
                <a:latin typeface="Times New Roman"/>
                <a:cs typeface="Times New Roman"/>
              </a:rPr>
              <a:t> </a:t>
            </a:r>
            <a:r>
              <a:rPr sz="2200" spc="-5" dirty="0">
                <a:solidFill>
                  <a:srgbClr val="3E3E3E"/>
                </a:solidFill>
                <a:latin typeface="Times New Roman"/>
                <a:cs typeface="Times New Roman"/>
              </a:rPr>
              <a:t>is</a:t>
            </a:r>
            <a:r>
              <a:rPr sz="2200" dirty="0">
                <a:solidFill>
                  <a:srgbClr val="3E3E3E"/>
                </a:solidFill>
                <a:latin typeface="Times New Roman"/>
                <a:cs typeface="Times New Roman"/>
              </a:rPr>
              <a:t> </a:t>
            </a:r>
            <a:r>
              <a:rPr sz="2200" spc="-5" dirty="0">
                <a:solidFill>
                  <a:srgbClr val="3E3E3E"/>
                </a:solidFill>
                <a:latin typeface="Times New Roman"/>
                <a:cs typeface="Times New Roman"/>
              </a:rPr>
              <a:t>model</a:t>
            </a:r>
            <a:r>
              <a:rPr sz="2200" dirty="0">
                <a:solidFill>
                  <a:srgbClr val="3E3E3E"/>
                </a:solidFill>
                <a:latin typeface="Times New Roman"/>
                <a:cs typeface="Times New Roman"/>
              </a:rPr>
              <a:t> which</a:t>
            </a:r>
            <a:r>
              <a:rPr sz="2200" spc="5" dirty="0">
                <a:solidFill>
                  <a:srgbClr val="3E3E3E"/>
                </a:solidFill>
                <a:latin typeface="Times New Roman"/>
                <a:cs typeface="Times New Roman"/>
              </a:rPr>
              <a:t> </a:t>
            </a:r>
            <a:r>
              <a:rPr sz="2200" spc="-5" dirty="0">
                <a:solidFill>
                  <a:srgbClr val="3E3E3E"/>
                </a:solidFill>
                <a:latin typeface="Times New Roman"/>
                <a:cs typeface="Times New Roman"/>
              </a:rPr>
              <a:t>take </a:t>
            </a:r>
            <a:r>
              <a:rPr sz="2200" dirty="0">
                <a:solidFill>
                  <a:srgbClr val="3E3E3E"/>
                </a:solidFill>
                <a:latin typeface="Times New Roman"/>
                <a:cs typeface="Times New Roman"/>
              </a:rPr>
              <a:t> </a:t>
            </a:r>
            <a:r>
              <a:rPr sz="2200" spc="-5" dirty="0">
                <a:solidFill>
                  <a:srgbClr val="3E3E3E"/>
                </a:solidFill>
                <a:latin typeface="Times New Roman"/>
                <a:cs typeface="Times New Roman"/>
              </a:rPr>
              <a:t>image</a:t>
            </a:r>
            <a:r>
              <a:rPr sz="2200" dirty="0">
                <a:solidFill>
                  <a:srgbClr val="3E3E3E"/>
                </a:solidFill>
                <a:latin typeface="Times New Roman"/>
                <a:cs typeface="Times New Roman"/>
              </a:rPr>
              <a:t> </a:t>
            </a:r>
            <a:r>
              <a:rPr sz="2200" spc="-5" dirty="0">
                <a:solidFill>
                  <a:srgbClr val="3E3E3E"/>
                </a:solidFill>
                <a:latin typeface="Times New Roman"/>
                <a:cs typeface="Times New Roman"/>
              </a:rPr>
              <a:t>in</a:t>
            </a:r>
            <a:r>
              <a:rPr sz="2200" dirty="0">
                <a:solidFill>
                  <a:srgbClr val="3E3E3E"/>
                </a:solidFill>
                <a:latin typeface="Times New Roman"/>
                <a:cs typeface="Times New Roman"/>
              </a:rPr>
              <a:t> </a:t>
            </a:r>
            <a:r>
              <a:rPr sz="2200" spc="-5" dirty="0">
                <a:solidFill>
                  <a:srgbClr val="3E3E3E"/>
                </a:solidFill>
                <a:latin typeface="Times New Roman"/>
                <a:cs typeface="Times New Roman"/>
              </a:rPr>
              <a:t>input</a:t>
            </a:r>
            <a:r>
              <a:rPr sz="2200" dirty="0">
                <a:solidFill>
                  <a:srgbClr val="3E3E3E"/>
                </a:solidFill>
                <a:latin typeface="Times New Roman"/>
                <a:cs typeface="Times New Roman"/>
              </a:rPr>
              <a:t> </a:t>
            </a:r>
            <a:r>
              <a:rPr sz="2200" spc="-10" dirty="0">
                <a:solidFill>
                  <a:srgbClr val="3E3E3E"/>
                </a:solidFill>
                <a:latin typeface="Times New Roman"/>
                <a:cs typeface="Times New Roman"/>
              </a:rPr>
              <a:t>and</a:t>
            </a:r>
            <a:r>
              <a:rPr sz="2200" spc="-5" dirty="0">
                <a:solidFill>
                  <a:srgbClr val="3E3E3E"/>
                </a:solidFill>
                <a:latin typeface="Times New Roman"/>
                <a:cs typeface="Times New Roman"/>
              </a:rPr>
              <a:t> generate </a:t>
            </a:r>
            <a:r>
              <a:rPr sz="2200" dirty="0">
                <a:solidFill>
                  <a:srgbClr val="3E3E3E"/>
                </a:solidFill>
                <a:latin typeface="Times New Roman"/>
                <a:cs typeface="Times New Roman"/>
              </a:rPr>
              <a:t> </a:t>
            </a:r>
            <a:r>
              <a:rPr sz="2200" spc="-5" dirty="0">
                <a:solidFill>
                  <a:srgbClr val="3E3E3E"/>
                </a:solidFill>
                <a:latin typeface="Times New Roman"/>
                <a:cs typeface="Times New Roman"/>
              </a:rPr>
              <a:t>description.</a:t>
            </a:r>
            <a:endParaRPr sz="2200">
              <a:latin typeface="Times New Roman"/>
              <a:cs typeface="Times New Roman"/>
            </a:endParaRPr>
          </a:p>
        </p:txBody>
      </p:sp>
      <p:pic>
        <p:nvPicPr>
          <p:cNvPr id="4" name="object 4"/>
          <p:cNvPicPr/>
          <p:nvPr/>
        </p:nvPicPr>
        <p:blipFill>
          <a:blip r:embed="rId2" cstate="print"/>
          <a:stretch>
            <a:fillRect/>
          </a:stretch>
        </p:blipFill>
        <p:spPr>
          <a:xfrm>
            <a:off x="0" y="1254252"/>
            <a:ext cx="4351019" cy="4398264"/>
          </a:xfrm>
          <a:prstGeom prst="rect">
            <a:avLst/>
          </a:prstGeom>
        </p:spPr>
      </p:pic>
      <p:sp>
        <p:nvSpPr>
          <p:cNvPr id="6" name="Date Placeholder 5"/>
          <p:cNvSpPr>
            <a:spLocks noGrp="1"/>
          </p:cNvSpPr>
          <p:nvPr>
            <p:ph type="dt" sz="half" idx="6"/>
          </p:nvPr>
        </p:nvSpPr>
        <p:spPr/>
        <p:txBody>
          <a:bodyPr/>
          <a:lstStyle/>
          <a:p>
            <a:fld id="{8B4E03A6-5C62-4456-8B25-CB52D1EEDC2C}" type="datetime1">
              <a:rPr lang="en-US" smtClean="0"/>
              <a:t>6/26/2024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8" name="Picture 7">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3" y="0"/>
            <a:ext cx="1219200" cy="7611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858011"/>
            <a:ext cx="9143999" cy="5143500"/>
          </a:xfrm>
          <a:prstGeom prst="rect">
            <a:avLst/>
          </a:prstGeom>
        </p:spPr>
      </p:pic>
      <p:sp>
        <p:nvSpPr>
          <p:cNvPr id="4" name="Date Placeholder 3"/>
          <p:cNvSpPr>
            <a:spLocks noGrp="1"/>
          </p:cNvSpPr>
          <p:nvPr>
            <p:ph type="dt" sz="half" idx="6"/>
          </p:nvPr>
        </p:nvSpPr>
        <p:spPr/>
        <p:txBody>
          <a:bodyPr/>
          <a:lstStyle/>
          <a:p>
            <a:fld id="{656019DD-7DA0-4BA0-A83D-8C6971BB92FA}" type="datetime1">
              <a:rPr lang="en-US" smtClean="0"/>
              <a:t>6/26/2024</a:t>
            </a:fld>
            <a:endParaRPr lang="en-US"/>
          </a:p>
        </p:txBody>
      </p:sp>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6" name="Picture 5">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3" y="0"/>
            <a:ext cx="1219200" cy="7611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2950" y="980389"/>
            <a:ext cx="211518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Times New Roman"/>
                <a:cs typeface="Times New Roman"/>
              </a:rPr>
              <a:t>Generalization</a:t>
            </a:r>
            <a:endParaRPr sz="2800">
              <a:latin typeface="Times New Roman"/>
              <a:cs typeface="Times New Roman"/>
            </a:endParaRPr>
          </a:p>
        </p:txBody>
      </p:sp>
      <p:sp>
        <p:nvSpPr>
          <p:cNvPr id="3" name="object 3"/>
          <p:cNvSpPr txBox="1"/>
          <p:nvPr/>
        </p:nvSpPr>
        <p:spPr>
          <a:xfrm>
            <a:off x="542950" y="4884546"/>
            <a:ext cx="7973059" cy="701667"/>
          </a:xfrm>
          <a:prstGeom prst="rect">
            <a:avLst/>
          </a:prstGeom>
        </p:spPr>
        <p:txBody>
          <a:bodyPr vert="horz" wrap="square" lIns="0" tIns="132080" rIns="0" bIns="0" rtlCol="0">
            <a:spAutoFit/>
          </a:bodyPr>
          <a:lstStyle/>
          <a:p>
            <a:pPr marL="12700" marR="5080">
              <a:lnSpc>
                <a:spcPct val="70000"/>
              </a:lnSpc>
              <a:spcBef>
                <a:spcPts val="1040"/>
              </a:spcBef>
            </a:pPr>
            <a:r>
              <a:rPr sz="2600" dirty="0">
                <a:latin typeface="Times New Roman"/>
                <a:cs typeface="Times New Roman"/>
              </a:rPr>
              <a:t>How</a:t>
            </a:r>
            <a:r>
              <a:rPr sz="2600" spc="175" dirty="0">
                <a:latin typeface="Times New Roman"/>
                <a:cs typeface="Times New Roman"/>
              </a:rPr>
              <a:t> </a:t>
            </a:r>
            <a:r>
              <a:rPr sz="2600" spc="-5" dirty="0">
                <a:latin typeface="Times New Roman"/>
                <a:cs typeface="Times New Roman"/>
              </a:rPr>
              <a:t>well</a:t>
            </a:r>
            <a:r>
              <a:rPr sz="2600" spc="185" dirty="0">
                <a:latin typeface="Times New Roman"/>
                <a:cs typeface="Times New Roman"/>
              </a:rPr>
              <a:t> </a:t>
            </a:r>
            <a:r>
              <a:rPr sz="2600" dirty="0">
                <a:latin typeface="Times New Roman"/>
                <a:cs typeface="Times New Roman"/>
              </a:rPr>
              <a:t>does</a:t>
            </a:r>
            <a:r>
              <a:rPr sz="2600" spc="165" dirty="0">
                <a:latin typeface="Times New Roman"/>
                <a:cs typeface="Times New Roman"/>
              </a:rPr>
              <a:t> </a:t>
            </a:r>
            <a:r>
              <a:rPr sz="2600" dirty="0">
                <a:latin typeface="Times New Roman"/>
                <a:cs typeface="Times New Roman"/>
              </a:rPr>
              <a:t>a</a:t>
            </a:r>
            <a:r>
              <a:rPr sz="2600" spc="175" dirty="0">
                <a:latin typeface="Times New Roman"/>
                <a:cs typeface="Times New Roman"/>
              </a:rPr>
              <a:t> </a:t>
            </a:r>
            <a:r>
              <a:rPr sz="2600" spc="-5" dirty="0">
                <a:latin typeface="Times New Roman"/>
                <a:cs typeface="Times New Roman"/>
              </a:rPr>
              <a:t>learned</a:t>
            </a:r>
            <a:r>
              <a:rPr sz="2600" spc="185" dirty="0">
                <a:latin typeface="Times New Roman"/>
                <a:cs typeface="Times New Roman"/>
              </a:rPr>
              <a:t> </a:t>
            </a:r>
            <a:r>
              <a:rPr sz="2600" dirty="0">
                <a:latin typeface="Times New Roman"/>
                <a:cs typeface="Times New Roman"/>
              </a:rPr>
              <a:t>model</a:t>
            </a:r>
            <a:r>
              <a:rPr sz="2600" spc="170" dirty="0">
                <a:latin typeface="Times New Roman"/>
                <a:cs typeface="Times New Roman"/>
              </a:rPr>
              <a:t> </a:t>
            </a:r>
            <a:r>
              <a:rPr sz="2600" spc="-5" dirty="0">
                <a:latin typeface="Times New Roman"/>
                <a:cs typeface="Times New Roman"/>
              </a:rPr>
              <a:t>generalize</a:t>
            </a:r>
            <a:r>
              <a:rPr sz="2600" spc="175" dirty="0">
                <a:latin typeface="Times New Roman"/>
                <a:cs typeface="Times New Roman"/>
              </a:rPr>
              <a:t> </a:t>
            </a:r>
            <a:r>
              <a:rPr sz="2600" dirty="0">
                <a:latin typeface="Times New Roman"/>
                <a:cs typeface="Times New Roman"/>
              </a:rPr>
              <a:t>from</a:t>
            </a:r>
            <a:r>
              <a:rPr sz="2600" spc="170" dirty="0">
                <a:latin typeface="Times New Roman"/>
                <a:cs typeface="Times New Roman"/>
              </a:rPr>
              <a:t> </a:t>
            </a:r>
            <a:r>
              <a:rPr sz="2600" dirty="0">
                <a:latin typeface="Times New Roman"/>
                <a:cs typeface="Times New Roman"/>
              </a:rPr>
              <a:t>the</a:t>
            </a:r>
            <a:r>
              <a:rPr sz="2600" spc="175" dirty="0">
                <a:latin typeface="Times New Roman"/>
                <a:cs typeface="Times New Roman"/>
              </a:rPr>
              <a:t> </a:t>
            </a:r>
            <a:r>
              <a:rPr sz="2600" dirty="0">
                <a:latin typeface="Times New Roman"/>
                <a:cs typeface="Times New Roman"/>
              </a:rPr>
              <a:t>data</a:t>
            </a:r>
            <a:r>
              <a:rPr sz="2600" spc="170" dirty="0">
                <a:latin typeface="Times New Roman"/>
                <a:cs typeface="Times New Roman"/>
              </a:rPr>
              <a:t> </a:t>
            </a:r>
            <a:r>
              <a:rPr sz="2600" spc="-5" dirty="0">
                <a:latin typeface="Times New Roman"/>
                <a:cs typeface="Times New Roman"/>
              </a:rPr>
              <a:t>it </a:t>
            </a:r>
            <a:r>
              <a:rPr sz="2600" spc="-635" dirty="0">
                <a:latin typeface="Times New Roman"/>
                <a:cs typeface="Times New Roman"/>
              </a:rPr>
              <a:t> </a:t>
            </a:r>
            <a:r>
              <a:rPr sz="2600" dirty="0">
                <a:latin typeface="Times New Roman"/>
                <a:cs typeface="Times New Roman"/>
              </a:rPr>
              <a:t>was</a:t>
            </a:r>
            <a:r>
              <a:rPr sz="2600" spc="-10" dirty="0">
                <a:latin typeface="Times New Roman"/>
                <a:cs typeface="Times New Roman"/>
              </a:rPr>
              <a:t> </a:t>
            </a:r>
            <a:r>
              <a:rPr sz="2600" spc="-5" dirty="0">
                <a:latin typeface="Times New Roman"/>
                <a:cs typeface="Times New Roman"/>
              </a:rPr>
              <a:t>trained</a:t>
            </a:r>
            <a:r>
              <a:rPr sz="2600" spc="-15" dirty="0">
                <a:latin typeface="Times New Roman"/>
                <a:cs typeface="Times New Roman"/>
              </a:rPr>
              <a:t> </a:t>
            </a:r>
            <a:r>
              <a:rPr sz="2600" dirty="0">
                <a:latin typeface="Times New Roman"/>
                <a:cs typeface="Times New Roman"/>
              </a:rPr>
              <a:t>on</a:t>
            </a:r>
            <a:r>
              <a:rPr sz="2600" spc="-10" dirty="0">
                <a:latin typeface="Times New Roman"/>
                <a:cs typeface="Times New Roman"/>
              </a:rPr>
              <a:t> </a:t>
            </a:r>
            <a:r>
              <a:rPr sz="2600" spc="-5" dirty="0">
                <a:latin typeface="Times New Roman"/>
                <a:cs typeface="Times New Roman"/>
              </a:rPr>
              <a:t>to</a:t>
            </a:r>
            <a:r>
              <a:rPr sz="2600" spc="5" dirty="0">
                <a:latin typeface="Times New Roman"/>
                <a:cs typeface="Times New Roman"/>
              </a:rPr>
              <a:t> </a:t>
            </a:r>
            <a:r>
              <a:rPr sz="2600" dirty="0">
                <a:latin typeface="Times New Roman"/>
                <a:cs typeface="Times New Roman"/>
              </a:rPr>
              <a:t>a</a:t>
            </a:r>
            <a:r>
              <a:rPr sz="2600" spc="-10" dirty="0">
                <a:latin typeface="Times New Roman"/>
                <a:cs typeface="Times New Roman"/>
              </a:rPr>
              <a:t> </a:t>
            </a:r>
            <a:r>
              <a:rPr sz="2600" dirty="0">
                <a:latin typeface="Times New Roman"/>
                <a:cs typeface="Times New Roman"/>
              </a:rPr>
              <a:t>new</a:t>
            </a:r>
            <a:r>
              <a:rPr sz="2600" spc="-20" dirty="0">
                <a:latin typeface="Times New Roman"/>
                <a:cs typeface="Times New Roman"/>
              </a:rPr>
              <a:t> </a:t>
            </a:r>
            <a:r>
              <a:rPr sz="2600" spc="-5" dirty="0">
                <a:latin typeface="Times New Roman"/>
                <a:cs typeface="Times New Roman"/>
              </a:rPr>
              <a:t>test</a:t>
            </a:r>
            <a:r>
              <a:rPr sz="2600" dirty="0">
                <a:latin typeface="Times New Roman"/>
                <a:cs typeface="Times New Roman"/>
              </a:rPr>
              <a:t> </a:t>
            </a:r>
            <a:r>
              <a:rPr sz="2600" spc="-5" dirty="0">
                <a:latin typeface="Times New Roman"/>
                <a:cs typeface="Times New Roman"/>
              </a:rPr>
              <a:t>set?</a:t>
            </a:r>
            <a:endParaRPr sz="2600" dirty="0">
              <a:latin typeface="Times New Roman"/>
              <a:cs typeface="Times New Roman"/>
            </a:endParaRPr>
          </a:p>
        </p:txBody>
      </p:sp>
      <p:pic>
        <p:nvPicPr>
          <p:cNvPr id="4" name="object 4"/>
          <p:cNvPicPr/>
          <p:nvPr/>
        </p:nvPicPr>
        <p:blipFill>
          <a:blip r:embed="rId2" cstate="print"/>
          <a:stretch>
            <a:fillRect/>
          </a:stretch>
        </p:blipFill>
        <p:spPr>
          <a:xfrm>
            <a:off x="2028444" y="1658111"/>
            <a:ext cx="3172968" cy="2699004"/>
          </a:xfrm>
          <a:prstGeom prst="rect">
            <a:avLst/>
          </a:prstGeom>
        </p:spPr>
      </p:pic>
      <p:pic>
        <p:nvPicPr>
          <p:cNvPr id="5" name="object 5"/>
          <p:cNvPicPr/>
          <p:nvPr/>
        </p:nvPicPr>
        <p:blipFill>
          <a:blip r:embed="rId3" cstate="print"/>
          <a:stretch>
            <a:fillRect/>
          </a:stretch>
        </p:blipFill>
        <p:spPr>
          <a:xfrm>
            <a:off x="6400800" y="1658111"/>
            <a:ext cx="457200" cy="2714244"/>
          </a:xfrm>
          <a:prstGeom prst="rect">
            <a:avLst/>
          </a:prstGeom>
        </p:spPr>
      </p:pic>
      <p:sp>
        <p:nvSpPr>
          <p:cNvPr id="6" name="object 6"/>
          <p:cNvSpPr txBox="1"/>
          <p:nvPr/>
        </p:nvSpPr>
        <p:spPr>
          <a:xfrm>
            <a:off x="2593594" y="4428489"/>
            <a:ext cx="2068195" cy="232410"/>
          </a:xfrm>
          <a:prstGeom prst="rect">
            <a:avLst/>
          </a:prstGeom>
        </p:spPr>
        <p:txBody>
          <a:bodyPr vert="horz" wrap="square" lIns="0" tIns="13335" rIns="0" bIns="0" rtlCol="0">
            <a:spAutoFit/>
          </a:bodyPr>
          <a:lstStyle/>
          <a:p>
            <a:pPr marL="12700">
              <a:lnSpc>
                <a:spcPct val="100000"/>
              </a:lnSpc>
              <a:spcBef>
                <a:spcPts val="105"/>
              </a:spcBef>
            </a:pPr>
            <a:r>
              <a:rPr sz="1350" spc="-5" dirty="0">
                <a:latin typeface="Arial MT"/>
                <a:cs typeface="Arial MT"/>
              </a:rPr>
              <a:t>Training</a:t>
            </a:r>
            <a:r>
              <a:rPr sz="1350" spc="-60" dirty="0">
                <a:latin typeface="Arial MT"/>
                <a:cs typeface="Arial MT"/>
              </a:rPr>
              <a:t> </a:t>
            </a:r>
            <a:r>
              <a:rPr sz="1350" dirty="0">
                <a:latin typeface="Arial MT"/>
                <a:cs typeface="Arial MT"/>
              </a:rPr>
              <a:t>set</a:t>
            </a:r>
            <a:r>
              <a:rPr sz="1350" spc="-25" dirty="0">
                <a:latin typeface="Arial MT"/>
                <a:cs typeface="Arial MT"/>
              </a:rPr>
              <a:t> </a:t>
            </a:r>
            <a:r>
              <a:rPr sz="1350" dirty="0">
                <a:latin typeface="Arial MT"/>
                <a:cs typeface="Arial MT"/>
              </a:rPr>
              <a:t>(labels</a:t>
            </a:r>
            <a:r>
              <a:rPr sz="1350" spc="-55" dirty="0">
                <a:latin typeface="Arial MT"/>
                <a:cs typeface="Arial MT"/>
              </a:rPr>
              <a:t> </a:t>
            </a:r>
            <a:r>
              <a:rPr sz="1350" dirty="0">
                <a:latin typeface="Arial MT"/>
                <a:cs typeface="Arial MT"/>
              </a:rPr>
              <a:t>known)</a:t>
            </a:r>
            <a:endParaRPr sz="1350">
              <a:latin typeface="Arial MT"/>
              <a:cs typeface="Arial MT"/>
            </a:endParaRPr>
          </a:p>
        </p:txBody>
      </p:sp>
      <p:sp>
        <p:nvSpPr>
          <p:cNvPr id="7" name="object 7"/>
          <p:cNvSpPr txBox="1"/>
          <p:nvPr/>
        </p:nvSpPr>
        <p:spPr>
          <a:xfrm>
            <a:off x="6015354" y="4428489"/>
            <a:ext cx="1171575" cy="438150"/>
          </a:xfrm>
          <a:prstGeom prst="rect">
            <a:avLst/>
          </a:prstGeom>
        </p:spPr>
        <p:txBody>
          <a:bodyPr vert="horz" wrap="square" lIns="0" tIns="13335" rIns="0" bIns="0" rtlCol="0">
            <a:spAutoFit/>
          </a:bodyPr>
          <a:lstStyle/>
          <a:p>
            <a:pPr algn="ctr">
              <a:lnSpc>
                <a:spcPct val="100000"/>
              </a:lnSpc>
              <a:spcBef>
                <a:spcPts val="105"/>
              </a:spcBef>
            </a:pPr>
            <a:r>
              <a:rPr sz="1350" spc="-35" dirty="0">
                <a:latin typeface="Arial MT"/>
                <a:cs typeface="Arial MT"/>
              </a:rPr>
              <a:t>Test</a:t>
            </a:r>
            <a:r>
              <a:rPr sz="1350" spc="-55" dirty="0">
                <a:latin typeface="Arial MT"/>
                <a:cs typeface="Arial MT"/>
              </a:rPr>
              <a:t> </a:t>
            </a:r>
            <a:r>
              <a:rPr sz="1350" dirty="0">
                <a:latin typeface="Arial MT"/>
                <a:cs typeface="Arial MT"/>
              </a:rPr>
              <a:t>set</a:t>
            </a:r>
            <a:r>
              <a:rPr sz="1350" spc="-45" dirty="0">
                <a:latin typeface="Arial MT"/>
                <a:cs typeface="Arial MT"/>
              </a:rPr>
              <a:t> </a:t>
            </a:r>
            <a:r>
              <a:rPr sz="1350" dirty="0">
                <a:latin typeface="Arial MT"/>
                <a:cs typeface="Arial MT"/>
              </a:rPr>
              <a:t>(labels</a:t>
            </a:r>
            <a:endParaRPr sz="1350">
              <a:latin typeface="Arial MT"/>
              <a:cs typeface="Arial MT"/>
            </a:endParaRPr>
          </a:p>
          <a:p>
            <a:pPr marL="3810" algn="ctr">
              <a:lnSpc>
                <a:spcPct val="100000"/>
              </a:lnSpc>
            </a:pPr>
            <a:r>
              <a:rPr sz="1350" dirty="0">
                <a:latin typeface="Arial MT"/>
                <a:cs typeface="Arial MT"/>
              </a:rPr>
              <a:t>unknown)</a:t>
            </a:r>
            <a:endParaRPr sz="1350">
              <a:latin typeface="Arial MT"/>
              <a:cs typeface="Arial MT"/>
            </a:endParaRPr>
          </a:p>
        </p:txBody>
      </p:sp>
      <p:sp>
        <p:nvSpPr>
          <p:cNvPr id="8" name="Date Placeholder 7"/>
          <p:cNvSpPr>
            <a:spLocks noGrp="1"/>
          </p:cNvSpPr>
          <p:nvPr>
            <p:ph type="dt" sz="half" idx="6"/>
          </p:nvPr>
        </p:nvSpPr>
        <p:spPr/>
        <p:txBody>
          <a:bodyPr/>
          <a:lstStyle/>
          <a:p>
            <a:fld id="{C258554E-DDA0-4DB5-9EE6-FC98263F35DE}" type="datetime1">
              <a:rPr lang="en-US" smtClean="0"/>
              <a:t>6/26/2024</a:t>
            </a:fld>
            <a:endParaRPr lang="en-US"/>
          </a:p>
        </p:txBody>
      </p:sp>
      <p:sp>
        <p:nvSpPr>
          <p:cNvPr id="9"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10" name="Picture 9">
            <a:extLst>
              <a:ext uri="{FF2B5EF4-FFF2-40B4-BE49-F238E27FC236}">
                <a16:creationId xmlns:a16="http://schemas.microsoft.com/office/drawing/2014/main" id="{65AAD7E0-B9A5-561E-E699-6EFC94B35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77" y="152400"/>
            <a:ext cx="1219200" cy="7611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603250" y="4687315"/>
          <a:ext cx="1613534" cy="1008568"/>
        </p:xfrm>
        <a:graphic>
          <a:graphicData uri="http://schemas.openxmlformats.org/drawingml/2006/table">
            <a:tbl>
              <a:tblPr firstRow="1" bandRow="1">
                <a:tableStyleId>{2D5ABB26-0587-4C30-8999-92F81FD0307C}</a:tableStyleId>
              </a:tblPr>
              <a:tblGrid>
                <a:gridCol w="556895">
                  <a:extLst>
                    <a:ext uri="{9D8B030D-6E8A-4147-A177-3AD203B41FA5}">
                      <a16:colId xmlns:a16="http://schemas.microsoft.com/office/drawing/2014/main" val="20000"/>
                    </a:ext>
                  </a:extLst>
                </a:gridCol>
                <a:gridCol w="498474">
                  <a:extLst>
                    <a:ext uri="{9D8B030D-6E8A-4147-A177-3AD203B41FA5}">
                      <a16:colId xmlns:a16="http://schemas.microsoft.com/office/drawing/2014/main" val="20001"/>
                    </a:ext>
                  </a:extLst>
                </a:gridCol>
                <a:gridCol w="558165">
                  <a:extLst>
                    <a:ext uri="{9D8B030D-6E8A-4147-A177-3AD203B41FA5}">
                      <a16:colId xmlns:a16="http://schemas.microsoft.com/office/drawing/2014/main" val="20002"/>
                    </a:ext>
                  </a:extLst>
                </a:gridCol>
              </a:tblGrid>
              <a:tr h="277113">
                <a:tc>
                  <a:txBody>
                    <a:bodyPr/>
                    <a:lstStyle/>
                    <a:p>
                      <a:pPr marR="3810" algn="ctr">
                        <a:lnSpc>
                          <a:spcPts val="1710"/>
                        </a:lnSpc>
                      </a:pPr>
                      <a:r>
                        <a:rPr sz="1800" dirty="0">
                          <a:latin typeface="Calibri"/>
                          <a:cs typeface="Calibri"/>
                        </a:rPr>
                        <a:t>1</a:t>
                      </a:r>
                      <a:endParaRPr sz="1800">
                        <a:latin typeface="Calibri"/>
                        <a:cs typeface="Calibri"/>
                      </a:endParaRPr>
                    </a:p>
                  </a:txBody>
                  <a:tcPr marL="0" marR="0" marT="0" marB="0">
                    <a:lnB w="12700">
                      <a:solidFill>
                        <a:srgbClr val="000000"/>
                      </a:solidFill>
                      <a:prstDash val="solid"/>
                    </a:lnB>
                  </a:tcPr>
                </a:tc>
                <a:tc>
                  <a:txBody>
                    <a:bodyPr/>
                    <a:lstStyle/>
                    <a:p>
                      <a:pPr algn="ctr">
                        <a:lnSpc>
                          <a:spcPts val="1710"/>
                        </a:lnSpc>
                      </a:pPr>
                      <a:r>
                        <a:rPr sz="1800" dirty="0">
                          <a:latin typeface="Calibri"/>
                          <a:cs typeface="Calibri"/>
                        </a:rPr>
                        <a:t>0</a:t>
                      </a:r>
                      <a:endParaRPr sz="1800">
                        <a:latin typeface="Calibri"/>
                        <a:cs typeface="Calibri"/>
                      </a:endParaRPr>
                    </a:p>
                  </a:txBody>
                  <a:tcPr marL="0" marR="0" marT="0" marB="0">
                    <a:lnB w="12700">
                      <a:solidFill>
                        <a:srgbClr val="000000"/>
                      </a:solidFill>
                      <a:prstDash val="solid"/>
                    </a:lnB>
                  </a:tcPr>
                </a:tc>
                <a:tc>
                  <a:txBody>
                    <a:bodyPr/>
                    <a:lstStyle/>
                    <a:p>
                      <a:pPr marL="10160" algn="ctr">
                        <a:lnSpc>
                          <a:spcPts val="1710"/>
                        </a:lnSpc>
                      </a:pPr>
                      <a:r>
                        <a:rPr sz="1800" dirty="0">
                          <a:latin typeface="Calibri"/>
                          <a:cs typeface="Calibri"/>
                        </a:rPr>
                        <a:t>-1</a:t>
                      </a:r>
                      <a:endParaRPr sz="1800">
                        <a:latin typeface="Calibri"/>
                        <a:cs typeface="Calibri"/>
                      </a:endParaRPr>
                    </a:p>
                  </a:txBody>
                  <a:tcPr marL="0" marR="0" marT="0" marB="0">
                    <a:lnB w="12700">
                      <a:solidFill>
                        <a:srgbClr val="000000"/>
                      </a:solidFill>
                      <a:prstDash val="solid"/>
                    </a:lnB>
                  </a:tcPr>
                </a:tc>
                <a:extLst>
                  <a:ext uri="{0D108BD9-81ED-4DB2-BD59-A6C34878D82A}">
                    <a16:rowId xmlns:a16="http://schemas.microsoft.com/office/drawing/2014/main" val="10000"/>
                  </a:ext>
                </a:extLst>
              </a:tr>
              <a:tr h="365759">
                <a:tc>
                  <a:txBody>
                    <a:bodyPr/>
                    <a:lstStyle/>
                    <a:p>
                      <a:pPr marR="3810" algn="ctr">
                        <a:lnSpc>
                          <a:spcPct val="100000"/>
                        </a:lnSpc>
                        <a:spcBef>
                          <a:spcPts val="250"/>
                        </a:spcBef>
                      </a:pPr>
                      <a:r>
                        <a:rPr sz="1800" dirty="0">
                          <a:latin typeface="Calibri"/>
                          <a:cs typeface="Calibri"/>
                        </a:rPr>
                        <a:t>0</a:t>
                      </a:r>
                      <a:endParaRPr sz="1800">
                        <a:latin typeface="Calibri"/>
                        <a:cs typeface="Calibri"/>
                      </a:endParaRPr>
                    </a:p>
                  </a:txBody>
                  <a:tcPr marL="0" marR="0" marT="31750" marB="0">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T w="12700">
                      <a:solidFill>
                        <a:srgbClr val="000000"/>
                      </a:solidFill>
                      <a:prstDash val="solid"/>
                    </a:lnT>
                    <a:lnB w="12700">
                      <a:solidFill>
                        <a:srgbClr val="000000"/>
                      </a:solidFill>
                      <a:prstDash val="solid"/>
                    </a:lnB>
                    <a:solidFill>
                      <a:srgbClr val="FF0000"/>
                    </a:solidFill>
                  </a:tcPr>
                </a:tc>
                <a:tc>
                  <a:txBody>
                    <a:bodyPr/>
                    <a:lstStyle/>
                    <a:p>
                      <a:pPr marL="10160" algn="ctr">
                        <a:lnSpc>
                          <a:spcPct val="100000"/>
                        </a:lnSpc>
                        <a:spcBef>
                          <a:spcPts val="250"/>
                        </a:spcBef>
                      </a:pPr>
                      <a:r>
                        <a:rPr sz="1800" dirty="0">
                          <a:latin typeface="Calibri"/>
                          <a:cs typeface="Calibri"/>
                        </a:rPr>
                        <a:t>1</a:t>
                      </a:r>
                      <a:endParaRPr sz="1800">
                        <a:latin typeface="Calibri"/>
                        <a:cs typeface="Calibri"/>
                      </a:endParaRPr>
                    </a:p>
                  </a:txBody>
                  <a:tcPr marL="0" marR="0" marT="31750"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65696">
                <a:tc>
                  <a:txBody>
                    <a:bodyPr/>
                    <a:lstStyle/>
                    <a:p>
                      <a:pPr marR="3810" algn="ctr">
                        <a:lnSpc>
                          <a:spcPct val="100000"/>
                        </a:lnSpc>
                        <a:spcBef>
                          <a:spcPts val="250"/>
                        </a:spcBef>
                      </a:pPr>
                      <a:r>
                        <a:rPr sz="1800" dirty="0">
                          <a:latin typeface="Calibri"/>
                          <a:cs typeface="Calibri"/>
                        </a:rPr>
                        <a:t>-1</a:t>
                      </a:r>
                      <a:endParaRPr sz="1800">
                        <a:latin typeface="Calibri"/>
                        <a:cs typeface="Calibri"/>
                      </a:endParaRPr>
                    </a:p>
                  </a:txBody>
                  <a:tcPr marL="0" marR="0" marT="31750" marB="0">
                    <a:lnT w="12700">
                      <a:solidFill>
                        <a:srgbClr val="000000"/>
                      </a:solidFill>
                      <a:prstDash val="solid"/>
                    </a:lnT>
                  </a:tcPr>
                </a:tc>
                <a:tc>
                  <a:txBody>
                    <a:bodyPr/>
                    <a:lstStyle/>
                    <a:p>
                      <a:pPr algn="ctr">
                        <a:lnSpc>
                          <a:spcPct val="100000"/>
                        </a:lnSpc>
                        <a:spcBef>
                          <a:spcPts val="250"/>
                        </a:spcBef>
                      </a:pPr>
                      <a:r>
                        <a:rPr sz="1800" dirty="0">
                          <a:latin typeface="Calibri"/>
                          <a:cs typeface="Calibri"/>
                        </a:rPr>
                        <a:t>0</a:t>
                      </a:r>
                      <a:endParaRPr sz="1800">
                        <a:latin typeface="Calibri"/>
                        <a:cs typeface="Calibri"/>
                      </a:endParaRPr>
                    </a:p>
                  </a:txBody>
                  <a:tcPr marL="0" marR="0" marT="31750" marB="0">
                    <a:lnT w="12700">
                      <a:solidFill>
                        <a:srgbClr val="000000"/>
                      </a:solidFill>
                      <a:prstDash val="solid"/>
                    </a:lnT>
                  </a:tcPr>
                </a:tc>
                <a:tc>
                  <a:txBody>
                    <a:bodyPr/>
                    <a:lstStyle/>
                    <a:p>
                      <a:pPr marL="10160" algn="ctr">
                        <a:lnSpc>
                          <a:spcPct val="100000"/>
                        </a:lnSpc>
                        <a:spcBef>
                          <a:spcPts val="250"/>
                        </a:spcBef>
                      </a:pPr>
                      <a:r>
                        <a:rPr sz="1800" dirty="0">
                          <a:latin typeface="Calibri"/>
                          <a:cs typeface="Calibri"/>
                        </a:rPr>
                        <a:t>0</a:t>
                      </a:r>
                      <a:endParaRPr sz="1800">
                        <a:latin typeface="Calibri"/>
                        <a:cs typeface="Calibri"/>
                      </a:endParaRPr>
                    </a:p>
                  </a:txBody>
                  <a:tcPr marL="0" marR="0" marT="31750" marB="0">
                    <a:lnT w="12700">
                      <a:solidFill>
                        <a:srgbClr val="000000"/>
                      </a:solidFill>
                      <a:prstDash val="solid"/>
                    </a:lnT>
                  </a:tcPr>
                </a:tc>
                <a:extLst>
                  <a:ext uri="{0D108BD9-81ED-4DB2-BD59-A6C34878D82A}">
                    <a16:rowId xmlns:a16="http://schemas.microsoft.com/office/drawing/2014/main" val="10002"/>
                  </a:ext>
                </a:extLst>
              </a:tr>
            </a:tbl>
          </a:graphicData>
        </a:graphic>
      </p:graphicFrame>
      <p:sp>
        <p:nvSpPr>
          <p:cNvPr id="3" name="object 3"/>
          <p:cNvSpPr/>
          <p:nvPr/>
        </p:nvSpPr>
        <p:spPr>
          <a:xfrm>
            <a:off x="1143000" y="4592320"/>
            <a:ext cx="0" cy="1109980"/>
          </a:xfrm>
          <a:custGeom>
            <a:avLst/>
            <a:gdLst/>
            <a:ahLst/>
            <a:cxnLst/>
            <a:rect l="l" t="t" r="r" b="b"/>
            <a:pathLst>
              <a:path h="1109979">
                <a:moveTo>
                  <a:pt x="0" y="0"/>
                </a:moveTo>
                <a:lnTo>
                  <a:pt x="0" y="1109916"/>
                </a:lnTo>
              </a:path>
            </a:pathLst>
          </a:custGeom>
          <a:ln w="12700">
            <a:solidFill>
              <a:srgbClr val="000000"/>
            </a:solidFill>
          </a:ln>
        </p:spPr>
        <p:txBody>
          <a:bodyPr wrap="square" lIns="0" tIns="0" rIns="0" bIns="0" rtlCol="0"/>
          <a:lstStyle/>
          <a:p>
            <a:endParaRPr/>
          </a:p>
        </p:txBody>
      </p:sp>
      <p:sp>
        <p:nvSpPr>
          <p:cNvPr id="4" name="object 4"/>
          <p:cNvSpPr/>
          <p:nvPr/>
        </p:nvSpPr>
        <p:spPr>
          <a:xfrm>
            <a:off x="1676400" y="4592320"/>
            <a:ext cx="0" cy="1109980"/>
          </a:xfrm>
          <a:custGeom>
            <a:avLst/>
            <a:gdLst/>
            <a:ahLst/>
            <a:cxnLst/>
            <a:rect l="l" t="t" r="r" b="b"/>
            <a:pathLst>
              <a:path h="1109979">
                <a:moveTo>
                  <a:pt x="0" y="0"/>
                </a:moveTo>
                <a:lnTo>
                  <a:pt x="0" y="1109916"/>
                </a:lnTo>
              </a:path>
            </a:pathLst>
          </a:custGeom>
          <a:ln w="12700">
            <a:solidFill>
              <a:srgbClr val="000000"/>
            </a:solidFill>
          </a:ln>
        </p:spPr>
        <p:txBody>
          <a:bodyPr wrap="square" lIns="0" tIns="0" rIns="0" bIns="0" rtlCol="0"/>
          <a:lstStyle/>
          <a:p>
            <a:endParaRPr/>
          </a:p>
        </p:txBody>
      </p:sp>
      <p:sp>
        <p:nvSpPr>
          <p:cNvPr id="5" name="object 5"/>
          <p:cNvSpPr/>
          <p:nvPr/>
        </p:nvSpPr>
        <p:spPr>
          <a:xfrm>
            <a:off x="609600" y="4592320"/>
            <a:ext cx="0" cy="1109980"/>
          </a:xfrm>
          <a:custGeom>
            <a:avLst/>
            <a:gdLst/>
            <a:ahLst/>
            <a:cxnLst/>
            <a:rect l="l" t="t" r="r" b="b"/>
            <a:pathLst>
              <a:path h="1109979">
                <a:moveTo>
                  <a:pt x="0" y="0"/>
                </a:moveTo>
                <a:lnTo>
                  <a:pt x="0" y="1109916"/>
                </a:lnTo>
              </a:path>
            </a:pathLst>
          </a:custGeom>
          <a:ln w="12700">
            <a:solidFill>
              <a:srgbClr val="000000"/>
            </a:solidFill>
          </a:ln>
        </p:spPr>
        <p:txBody>
          <a:bodyPr wrap="square" lIns="0" tIns="0" rIns="0" bIns="0" rtlCol="0"/>
          <a:lstStyle/>
          <a:p>
            <a:endParaRPr/>
          </a:p>
        </p:txBody>
      </p:sp>
      <p:sp>
        <p:nvSpPr>
          <p:cNvPr id="6" name="object 6"/>
          <p:cNvSpPr/>
          <p:nvPr/>
        </p:nvSpPr>
        <p:spPr>
          <a:xfrm>
            <a:off x="2209800" y="4592320"/>
            <a:ext cx="0" cy="1109980"/>
          </a:xfrm>
          <a:custGeom>
            <a:avLst/>
            <a:gdLst/>
            <a:ahLst/>
            <a:cxnLst/>
            <a:rect l="l" t="t" r="r" b="b"/>
            <a:pathLst>
              <a:path h="1109979">
                <a:moveTo>
                  <a:pt x="0" y="0"/>
                </a:moveTo>
                <a:lnTo>
                  <a:pt x="0" y="1109916"/>
                </a:lnTo>
              </a:path>
            </a:pathLst>
          </a:custGeom>
          <a:ln w="12700">
            <a:solidFill>
              <a:srgbClr val="000000"/>
            </a:solidFill>
          </a:ln>
        </p:spPr>
        <p:txBody>
          <a:bodyPr wrap="square" lIns="0" tIns="0" rIns="0" bIns="0" rtlCol="0"/>
          <a:lstStyle/>
          <a:p>
            <a:endParaRPr/>
          </a:p>
        </p:txBody>
      </p:sp>
      <p:sp>
        <p:nvSpPr>
          <p:cNvPr id="7" name="object 7"/>
          <p:cNvSpPr/>
          <p:nvPr/>
        </p:nvSpPr>
        <p:spPr>
          <a:xfrm>
            <a:off x="603250" y="5695886"/>
            <a:ext cx="1612900" cy="0"/>
          </a:xfrm>
          <a:custGeom>
            <a:avLst/>
            <a:gdLst/>
            <a:ahLst/>
            <a:cxnLst/>
            <a:rect l="l" t="t" r="r" b="b"/>
            <a:pathLst>
              <a:path w="1612900">
                <a:moveTo>
                  <a:pt x="0" y="0"/>
                </a:moveTo>
                <a:lnTo>
                  <a:pt x="1612900" y="0"/>
                </a:lnTo>
              </a:path>
            </a:pathLst>
          </a:custGeom>
          <a:ln w="12700">
            <a:solidFill>
              <a:srgbClr val="000000"/>
            </a:solidFill>
          </a:ln>
        </p:spPr>
        <p:txBody>
          <a:bodyPr wrap="square" lIns="0" tIns="0" rIns="0" bIns="0" rtlCol="0"/>
          <a:lstStyle/>
          <a:p>
            <a:endParaRPr/>
          </a:p>
        </p:txBody>
      </p:sp>
      <p:graphicFrame>
        <p:nvGraphicFramePr>
          <p:cNvPr id="8" name="object 8"/>
          <p:cNvGraphicFramePr>
            <a:graphicFrameLocks noGrp="1"/>
          </p:cNvGraphicFramePr>
          <p:nvPr/>
        </p:nvGraphicFramePr>
        <p:xfrm>
          <a:off x="3270250" y="5201920"/>
          <a:ext cx="1600200" cy="1097216"/>
        </p:xfrm>
        <a:graphic>
          <a:graphicData uri="http://schemas.openxmlformats.org/drawingml/2006/table">
            <a:tbl>
              <a:tblPr firstRow="1" bandRow="1">
                <a:tableStyleId>{2D5ABB26-0587-4C30-8999-92F81FD0307C}</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65760">
                <a:tc>
                  <a:txBody>
                    <a:bodyPr/>
                    <a:lstStyle/>
                    <a:p>
                      <a:pPr algn="ctr">
                        <a:lnSpc>
                          <a:spcPct val="100000"/>
                        </a:lnSpc>
                        <a:spcBef>
                          <a:spcPts val="250"/>
                        </a:spcBef>
                      </a:pPr>
                      <a:r>
                        <a:rPr sz="1800" dirty="0">
                          <a:latin typeface="Calibri"/>
                          <a:cs typeface="Calibri"/>
                        </a:rPr>
                        <a:t>0</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8279">
                        <a:lnSpc>
                          <a:spcPct val="100000"/>
                        </a:lnSpc>
                        <a:spcBef>
                          <a:spcPts val="250"/>
                        </a:spcBef>
                      </a:pPr>
                      <a:r>
                        <a:rPr sz="1800" dirty="0">
                          <a:latin typeface="Calibri"/>
                          <a:cs typeface="Calibri"/>
                        </a:rPr>
                        <a:t>0</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50"/>
                        </a:spcBef>
                      </a:pPr>
                      <a:r>
                        <a:rPr sz="1800" dirty="0">
                          <a:latin typeface="Calibri"/>
                          <a:cs typeface="Calibri"/>
                        </a:rPr>
                        <a:t>1</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65696">
                <a:tc>
                  <a:txBody>
                    <a:bodyPr/>
                    <a:lstStyle/>
                    <a:p>
                      <a:pPr algn="ctr">
                        <a:lnSpc>
                          <a:spcPct val="100000"/>
                        </a:lnSpc>
                        <a:spcBef>
                          <a:spcPts val="250"/>
                        </a:spcBef>
                      </a:pPr>
                      <a:r>
                        <a:rPr sz="1800" dirty="0">
                          <a:latin typeface="Calibri"/>
                          <a:cs typeface="Calibri"/>
                        </a:rPr>
                        <a:t>0</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0000"/>
                    </a:solidFill>
                  </a:tcPr>
                </a:tc>
                <a:tc>
                  <a:txBody>
                    <a:bodyPr/>
                    <a:lstStyle/>
                    <a:p>
                      <a:pPr algn="ctr">
                        <a:lnSpc>
                          <a:spcPct val="100000"/>
                        </a:lnSpc>
                        <a:spcBef>
                          <a:spcPts val="250"/>
                        </a:spcBef>
                      </a:pPr>
                      <a:r>
                        <a:rPr sz="1800" dirty="0">
                          <a:latin typeface="Calibri"/>
                          <a:cs typeface="Calibri"/>
                        </a:rPr>
                        <a:t>0</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65760">
                <a:tc>
                  <a:txBody>
                    <a:bodyPr/>
                    <a:lstStyle/>
                    <a:p>
                      <a:pPr algn="ctr">
                        <a:lnSpc>
                          <a:spcPct val="100000"/>
                        </a:lnSpc>
                        <a:spcBef>
                          <a:spcPts val="250"/>
                        </a:spcBef>
                      </a:pPr>
                      <a:r>
                        <a:rPr sz="1800" dirty="0">
                          <a:latin typeface="Calibri"/>
                          <a:cs typeface="Calibri"/>
                        </a:rPr>
                        <a:t>1</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8279">
                        <a:lnSpc>
                          <a:spcPct val="100000"/>
                        </a:lnSpc>
                        <a:spcBef>
                          <a:spcPts val="250"/>
                        </a:spcBef>
                      </a:pPr>
                      <a:r>
                        <a:rPr sz="1800" dirty="0">
                          <a:latin typeface="Calibri"/>
                          <a:cs typeface="Calibri"/>
                        </a:rPr>
                        <a:t>0</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50"/>
                        </a:spcBef>
                      </a:pPr>
                      <a:r>
                        <a:rPr sz="1800" dirty="0">
                          <a:latin typeface="Calibri"/>
                          <a:cs typeface="Calibri"/>
                        </a:rPr>
                        <a:t>0</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9" name="object 9"/>
          <p:cNvSpPr/>
          <p:nvPr/>
        </p:nvSpPr>
        <p:spPr>
          <a:xfrm>
            <a:off x="3270250" y="3677920"/>
            <a:ext cx="1612900" cy="1109980"/>
          </a:xfrm>
          <a:custGeom>
            <a:avLst/>
            <a:gdLst/>
            <a:ahLst/>
            <a:cxnLst/>
            <a:rect l="l" t="t" r="r" b="b"/>
            <a:pathLst>
              <a:path w="1612900" h="1109979">
                <a:moveTo>
                  <a:pt x="539750" y="0"/>
                </a:moveTo>
                <a:lnTo>
                  <a:pt x="539750" y="1109979"/>
                </a:lnTo>
              </a:path>
              <a:path w="1612900" h="1109979">
                <a:moveTo>
                  <a:pt x="1073150" y="0"/>
                </a:moveTo>
                <a:lnTo>
                  <a:pt x="1073150" y="1109979"/>
                </a:lnTo>
              </a:path>
              <a:path w="1612900" h="1109979">
                <a:moveTo>
                  <a:pt x="6350" y="0"/>
                </a:moveTo>
                <a:lnTo>
                  <a:pt x="6350" y="1109979"/>
                </a:lnTo>
              </a:path>
              <a:path w="1612900" h="1109979">
                <a:moveTo>
                  <a:pt x="1606550" y="0"/>
                </a:moveTo>
                <a:lnTo>
                  <a:pt x="1606550" y="1109979"/>
                </a:lnTo>
              </a:path>
              <a:path w="1612900" h="1109979">
                <a:moveTo>
                  <a:pt x="0" y="1103629"/>
                </a:moveTo>
                <a:lnTo>
                  <a:pt x="1612900" y="1103629"/>
                </a:lnTo>
              </a:path>
            </a:pathLst>
          </a:custGeom>
          <a:ln w="12700">
            <a:solidFill>
              <a:srgbClr val="000000"/>
            </a:solidFill>
          </a:ln>
        </p:spPr>
        <p:txBody>
          <a:bodyPr wrap="square" lIns="0" tIns="0" rIns="0" bIns="0" rtlCol="0"/>
          <a:lstStyle/>
          <a:p>
            <a:endParaRPr/>
          </a:p>
        </p:txBody>
      </p:sp>
      <p:sp>
        <p:nvSpPr>
          <p:cNvPr id="10" name="object 10"/>
          <p:cNvSpPr txBox="1"/>
          <p:nvPr/>
        </p:nvSpPr>
        <p:spPr>
          <a:xfrm>
            <a:off x="3472434" y="4434585"/>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0</a:t>
            </a:r>
            <a:endParaRPr sz="1800">
              <a:latin typeface="Calibri"/>
              <a:cs typeface="Calibri"/>
            </a:endParaRPr>
          </a:p>
        </p:txBody>
      </p:sp>
      <p:sp>
        <p:nvSpPr>
          <p:cNvPr id="11" name="object 11"/>
          <p:cNvSpPr txBox="1"/>
          <p:nvPr/>
        </p:nvSpPr>
        <p:spPr>
          <a:xfrm>
            <a:off x="4005834" y="4434585"/>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0</a:t>
            </a:r>
            <a:endParaRPr sz="1800">
              <a:latin typeface="Calibri"/>
              <a:cs typeface="Calibri"/>
            </a:endParaRPr>
          </a:p>
        </p:txBody>
      </p:sp>
      <p:sp>
        <p:nvSpPr>
          <p:cNvPr id="12" name="object 12"/>
          <p:cNvSpPr txBox="1"/>
          <p:nvPr/>
        </p:nvSpPr>
        <p:spPr>
          <a:xfrm>
            <a:off x="4539488" y="4434585"/>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0</a:t>
            </a:r>
            <a:endParaRPr sz="1800">
              <a:latin typeface="Calibri"/>
              <a:cs typeface="Calibri"/>
            </a:endParaRPr>
          </a:p>
        </p:txBody>
      </p:sp>
      <p:graphicFrame>
        <p:nvGraphicFramePr>
          <p:cNvPr id="13" name="object 13"/>
          <p:cNvGraphicFramePr>
            <a:graphicFrameLocks noGrp="1"/>
          </p:cNvGraphicFramePr>
          <p:nvPr/>
        </p:nvGraphicFramePr>
        <p:xfrm>
          <a:off x="5022850" y="5201920"/>
          <a:ext cx="1828800" cy="1097216"/>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65760">
                <a:tc>
                  <a:txBody>
                    <a:bodyPr/>
                    <a:lstStyle/>
                    <a:p>
                      <a:pPr algn="ctr">
                        <a:lnSpc>
                          <a:spcPct val="100000"/>
                        </a:lnSpc>
                        <a:spcBef>
                          <a:spcPts val="250"/>
                        </a:spcBef>
                      </a:pPr>
                      <a:r>
                        <a:rPr sz="1800" dirty="0">
                          <a:latin typeface="Calibri"/>
                          <a:cs typeface="Calibri"/>
                        </a:rPr>
                        <a:t>8</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50"/>
                        </a:spcBef>
                      </a:pPr>
                      <a:r>
                        <a:rPr sz="1800" dirty="0">
                          <a:latin typeface="Calibri"/>
                          <a:cs typeface="Calibri"/>
                        </a:rPr>
                        <a:t>4</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50"/>
                        </a:spcBef>
                      </a:pPr>
                      <a:r>
                        <a:rPr sz="1800" dirty="0">
                          <a:latin typeface="Calibri"/>
                          <a:cs typeface="Calibri"/>
                        </a:rPr>
                        <a:t>2</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65696">
                <a:tc>
                  <a:txBody>
                    <a:bodyPr/>
                    <a:lstStyle/>
                    <a:p>
                      <a:pPr algn="ctr">
                        <a:lnSpc>
                          <a:spcPct val="100000"/>
                        </a:lnSpc>
                        <a:spcBef>
                          <a:spcPts val="250"/>
                        </a:spcBef>
                      </a:pPr>
                      <a:r>
                        <a:rPr sz="1800" spc="-5" dirty="0">
                          <a:latin typeface="Calibri"/>
                          <a:cs typeface="Calibri"/>
                        </a:rPr>
                        <a:t>16</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0000"/>
                    </a:solidFill>
                  </a:tcPr>
                </a:tc>
                <a:tc>
                  <a:txBody>
                    <a:bodyPr/>
                    <a:lstStyle/>
                    <a:p>
                      <a:pPr algn="ctr">
                        <a:lnSpc>
                          <a:spcPct val="100000"/>
                        </a:lnSpc>
                        <a:spcBef>
                          <a:spcPts val="250"/>
                        </a:spcBef>
                      </a:pPr>
                      <a:r>
                        <a:rPr sz="1800" dirty="0">
                          <a:latin typeface="Calibri"/>
                          <a:cs typeface="Calibri"/>
                        </a:rPr>
                        <a:t>1</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65760">
                <a:tc>
                  <a:txBody>
                    <a:bodyPr/>
                    <a:lstStyle/>
                    <a:p>
                      <a:pPr algn="ctr">
                        <a:lnSpc>
                          <a:spcPct val="100000"/>
                        </a:lnSpc>
                        <a:spcBef>
                          <a:spcPts val="250"/>
                        </a:spcBef>
                      </a:pPr>
                      <a:r>
                        <a:rPr sz="1800" spc="-5" dirty="0">
                          <a:latin typeface="Calibri"/>
                          <a:cs typeface="Calibri"/>
                        </a:rPr>
                        <a:t>32</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50"/>
                        </a:spcBef>
                      </a:pPr>
                      <a:r>
                        <a:rPr sz="1800" spc="-5" dirty="0">
                          <a:latin typeface="Calibri"/>
                          <a:cs typeface="Calibri"/>
                        </a:rPr>
                        <a:t>64</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50"/>
                        </a:spcBef>
                      </a:pPr>
                      <a:r>
                        <a:rPr sz="1800" dirty="0">
                          <a:latin typeface="Calibri"/>
                          <a:cs typeface="Calibri"/>
                        </a:rPr>
                        <a:t>128</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graphicFrame>
        <p:nvGraphicFramePr>
          <p:cNvPr id="14" name="object 14"/>
          <p:cNvGraphicFramePr>
            <a:graphicFrameLocks noGrp="1"/>
          </p:cNvGraphicFramePr>
          <p:nvPr/>
        </p:nvGraphicFramePr>
        <p:xfrm>
          <a:off x="5022850" y="3677920"/>
          <a:ext cx="1828800" cy="1115313"/>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65760">
                <a:tc>
                  <a:txBody>
                    <a:bodyPr/>
                    <a:lstStyle/>
                    <a:p>
                      <a:pPr algn="ctr">
                        <a:lnSpc>
                          <a:spcPct val="100000"/>
                        </a:lnSpc>
                        <a:spcBef>
                          <a:spcPts val="245"/>
                        </a:spcBef>
                      </a:pPr>
                      <a:r>
                        <a:rPr sz="1800" dirty="0">
                          <a:latin typeface="Calibri"/>
                          <a:cs typeface="Calibri"/>
                        </a:rPr>
                        <a:t>8</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5"/>
                        </a:spcBef>
                      </a:pPr>
                      <a:r>
                        <a:rPr sz="1800" dirty="0">
                          <a:latin typeface="Calibri"/>
                          <a:cs typeface="Calibri"/>
                        </a:rPr>
                        <a:t>4</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5"/>
                        </a:spcBef>
                      </a:pPr>
                      <a:r>
                        <a:rPr sz="1800" dirty="0">
                          <a:latin typeface="Calibri"/>
                          <a:cs typeface="Calibri"/>
                        </a:rPr>
                        <a:t>2</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65759">
                <a:tc>
                  <a:txBody>
                    <a:bodyPr/>
                    <a:lstStyle/>
                    <a:p>
                      <a:pPr algn="ctr">
                        <a:lnSpc>
                          <a:spcPct val="100000"/>
                        </a:lnSpc>
                        <a:spcBef>
                          <a:spcPts val="245"/>
                        </a:spcBef>
                      </a:pPr>
                      <a:r>
                        <a:rPr sz="1800" spc="-5" dirty="0">
                          <a:latin typeface="Calibri"/>
                          <a:cs typeface="Calibri"/>
                        </a:rPr>
                        <a:t>16</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0000"/>
                    </a:solidFill>
                  </a:tcPr>
                </a:tc>
                <a:tc>
                  <a:txBody>
                    <a:bodyPr/>
                    <a:lstStyle/>
                    <a:p>
                      <a:pPr algn="ctr">
                        <a:lnSpc>
                          <a:spcPct val="100000"/>
                        </a:lnSpc>
                        <a:spcBef>
                          <a:spcPts val="245"/>
                        </a:spcBef>
                      </a:pPr>
                      <a:r>
                        <a:rPr sz="1800" dirty="0">
                          <a:latin typeface="Calibri"/>
                          <a:cs typeface="Calibri"/>
                        </a:rPr>
                        <a:t>1</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3794">
                <a:tc>
                  <a:txBody>
                    <a:bodyPr/>
                    <a:lstStyle/>
                    <a:p>
                      <a:pPr algn="ctr">
                        <a:lnSpc>
                          <a:spcPct val="100000"/>
                        </a:lnSpc>
                        <a:spcBef>
                          <a:spcPts val="245"/>
                        </a:spcBef>
                      </a:pPr>
                      <a:r>
                        <a:rPr sz="1800" spc="-5" dirty="0">
                          <a:latin typeface="Calibri"/>
                          <a:cs typeface="Calibri"/>
                        </a:rPr>
                        <a:t>32</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5"/>
                        </a:spcBef>
                      </a:pPr>
                      <a:r>
                        <a:rPr sz="1800" spc="-5" dirty="0">
                          <a:latin typeface="Calibri"/>
                          <a:cs typeface="Calibri"/>
                        </a:rPr>
                        <a:t>64</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45"/>
                        </a:spcBef>
                      </a:pPr>
                      <a:r>
                        <a:rPr sz="1800" dirty="0">
                          <a:latin typeface="Calibri"/>
                          <a:cs typeface="Calibri"/>
                        </a:rPr>
                        <a:t>128</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graphicFrame>
        <p:nvGraphicFramePr>
          <p:cNvPr id="15" name="object 15"/>
          <p:cNvGraphicFramePr>
            <a:graphicFrameLocks noGrp="1"/>
          </p:cNvGraphicFramePr>
          <p:nvPr/>
        </p:nvGraphicFramePr>
        <p:xfrm>
          <a:off x="6927850" y="5201920"/>
          <a:ext cx="1600200" cy="1097216"/>
        </p:xfrm>
        <a:graphic>
          <a:graphicData uri="http://schemas.openxmlformats.org/drawingml/2006/table">
            <a:tbl>
              <a:tblPr firstRow="1" bandRow="1">
                <a:tableStyleId>{2D5ABB26-0587-4C30-8999-92F81FD0307C}</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657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65696">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0495">
                        <a:lnSpc>
                          <a:spcPct val="100000"/>
                        </a:lnSpc>
                        <a:spcBef>
                          <a:spcPts val="250"/>
                        </a:spcBef>
                      </a:pPr>
                      <a:r>
                        <a:rPr sz="1800" spc="-5" dirty="0">
                          <a:latin typeface="Calibri"/>
                          <a:cs typeface="Calibri"/>
                        </a:rPr>
                        <a:t>34</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0000"/>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657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graphicFrame>
        <p:nvGraphicFramePr>
          <p:cNvPr id="16" name="object 16"/>
          <p:cNvGraphicFramePr>
            <a:graphicFrameLocks noGrp="1"/>
          </p:cNvGraphicFramePr>
          <p:nvPr/>
        </p:nvGraphicFramePr>
        <p:xfrm>
          <a:off x="381000" y="1398269"/>
          <a:ext cx="4497701" cy="3200395"/>
        </p:xfrm>
        <a:graphic>
          <a:graphicData uri="http://schemas.openxmlformats.org/drawingml/2006/table">
            <a:tbl>
              <a:tblPr firstRow="1" bandRow="1">
                <a:tableStyleId>{2D5ABB26-0587-4C30-8999-92F81FD0307C}</a:tableStyleId>
              </a:tblPr>
              <a:tblGrid>
                <a:gridCol w="487680">
                  <a:extLst>
                    <a:ext uri="{9D8B030D-6E8A-4147-A177-3AD203B41FA5}">
                      <a16:colId xmlns:a16="http://schemas.microsoft.com/office/drawing/2014/main" val="20000"/>
                    </a:ext>
                  </a:extLst>
                </a:gridCol>
                <a:gridCol w="514984">
                  <a:extLst>
                    <a:ext uri="{9D8B030D-6E8A-4147-A177-3AD203B41FA5}">
                      <a16:colId xmlns:a16="http://schemas.microsoft.com/office/drawing/2014/main" val="20001"/>
                    </a:ext>
                  </a:extLst>
                </a:gridCol>
                <a:gridCol w="459740">
                  <a:extLst>
                    <a:ext uri="{9D8B030D-6E8A-4147-A177-3AD203B41FA5}">
                      <a16:colId xmlns:a16="http://schemas.microsoft.com/office/drawing/2014/main" val="20002"/>
                    </a:ext>
                  </a:extLst>
                </a:gridCol>
                <a:gridCol w="487679">
                  <a:extLst>
                    <a:ext uri="{9D8B030D-6E8A-4147-A177-3AD203B41FA5}">
                      <a16:colId xmlns:a16="http://schemas.microsoft.com/office/drawing/2014/main" val="20003"/>
                    </a:ext>
                  </a:extLst>
                </a:gridCol>
                <a:gridCol w="493394">
                  <a:extLst>
                    <a:ext uri="{9D8B030D-6E8A-4147-A177-3AD203B41FA5}">
                      <a16:colId xmlns:a16="http://schemas.microsoft.com/office/drawing/2014/main" val="20004"/>
                    </a:ext>
                  </a:extLst>
                </a:gridCol>
                <a:gridCol w="45148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535939">
                  <a:extLst>
                    <a:ext uri="{9D8B030D-6E8A-4147-A177-3AD203B41FA5}">
                      <a16:colId xmlns:a16="http://schemas.microsoft.com/office/drawing/2014/main" val="20008"/>
                    </a:ext>
                  </a:extLst>
                </a:gridCol>
              </a:tblGrid>
              <a:tr h="373379">
                <a:tc>
                  <a:txBody>
                    <a:bodyPr/>
                    <a:lstStyle/>
                    <a:p>
                      <a:pPr marL="185420">
                        <a:lnSpc>
                          <a:spcPct val="100000"/>
                        </a:lnSpc>
                        <a:spcBef>
                          <a:spcPts val="244"/>
                        </a:spcBef>
                      </a:pPr>
                      <a:r>
                        <a:rPr sz="1800" dirty="0">
                          <a:latin typeface="Calibri"/>
                          <a:cs typeface="Calibri"/>
                        </a:rPr>
                        <a:t>9</a:t>
                      </a:r>
                      <a:endParaRPr sz="1800">
                        <a:latin typeface="Calibri"/>
                        <a:cs typeface="Calibri"/>
                      </a:endParaRPr>
                    </a:p>
                  </a:txBody>
                  <a:tcPr marL="0" marR="0" marT="31114"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050" algn="ctr">
                        <a:lnSpc>
                          <a:spcPct val="100000"/>
                        </a:lnSpc>
                        <a:spcBef>
                          <a:spcPts val="244"/>
                        </a:spcBef>
                      </a:pPr>
                      <a:r>
                        <a:rPr sz="1800" dirty="0">
                          <a:latin typeface="Calibri"/>
                          <a:cs typeface="Calibri"/>
                        </a:rPr>
                        <a:t>7</a:t>
                      </a:r>
                      <a:endParaRPr sz="1800">
                        <a:latin typeface="Calibri"/>
                        <a:cs typeface="Calibri"/>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050" algn="ctr">
                        <a:lnSpc>
                          <a:spcPct val="100000"/>
                        </a:lnSpc>
                        <a:spcBef>
                          <a:spcPts val="244"/>
                        </a:spcBef>
                      </a:pPr>
                      <a:r>
                        <a:rPr sz="1800" dirty="0">
                          <a:latin typeface="Calibri"/>
                          <a:cs typeface="Calibri"/>
                        </a:rPr>
                        <a:t>5</a:t>
                      </a:r>
                      <a:endParaRPr sz="1800">
                        <a:latin typeface="Calibri"/>
                        <a:cs typeface="Calibri"/>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4"/>
                        </a:spcBef>
                      </a:pPr>
                      <a:r>
                        <a:rPr sz="1800" dirty="0">
                          <a:latin typeface="Calibri"/>
                          <a:cs typeface="Calibri"/>
                        </a:rPr>
                        <a:t>2</a:t>
                      </a:r>
                      <a:endParaRPr sz="1800">
                        <a:latin typeface="Calibri"/>
                        <a:cs typeface="Calibri"/>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4"/>
                        </a:spcBef>
                      </a:pPr>
                      <a:r>
                        <a:rPr sz="1800" dirty="0">
                          <a:latin typeface="Calibri"/>
                          <a:cs typeface="Calibri"/>
                        </a:rPr>
                        <a:t>1</a:t>
                      </a:r>
                      <a:endParaRPr sz="1800">
                        <a:latin typeface="Calibri"/>
                        <a:cs typeface="Calibri"/>
                      </a:endParaRPr>
                    </a:p>
                  </a:txBody>
                  <a:tcPr marL="0" marR="0" marT="31114" marB="0">
                    <a:lnL w="12700">
                      <a:solidFill>
                        <a:srgbClr val="000000"/>
                      </a:solidFill>
                      <a:prstDash val="solid"/>
                    </a:lnL>
                    <a:lnT w="12700">
                      <a:solidFill>
                        <a:srgbClr val="000000"/>
                      </a:solidFill>
                      <a:prstDash val="solid"/>
                    </a:lnT>
                    <a:lnB w="12700">
                      <a:solidFill>
                        <a:srgbClr val="000000"/>
                      </a:solidFill>
                      <a:prstDash val="solid"/>
                    </a:lnB>
                  </a:tcPr>
                </a:tc>
                <a:tc gridSpan="4">
                  <a:txBody>
                    <a:bodyPr/>
                    <a:lstStyle/>
                    <a:p>
                      <a:pPr>
                        <a:lnSpc>
                          <a:spcPct val="100000"/>
                        </a:lnSpc>
                      </a:pPr>
                      <a:endParaRPr sz="19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65759">
                <a:tc>
                  <a:txBody>
                    <a:bodyPr/>
                    <a:lstStyle/>
                    <a:p>
                      <a:pPr marL="185420">
                        <a:lnSpc>
                          <a:spcPct val="100000"/>
                        </a:lnSpc>
                        <a:spcBef>
                          <a:spcPts val="180"/>
                        </a:spcBef>
                      </a:pPr>
                      <a:r>
                        <a:rPr sz="1800" dirty="0">
                          <a:latin typeface="Calibri"/>
                          <a:cs typeface="Calibri"/>
                        </a:rPr>
                        <a:t>3</a:t>
                      </a:r>
                      <a:endParaRPr sz="1800">
                        <a:latin typeface="Calibri"/>
                        <a:cs typeface="Calibri"/>
                      </a:endParaRPr>
                    </a:p>
                  </a:txBody>
                  <a:tcPr marL="0" marR="0" marT="2286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050" algn="ctr">
                        <a:lnSpc>
                          <a:spcPct val="100000"/>
                        </a:lnSpc>
                        <a:spcBef>
                          <a:spcPts val="180"/>
                        </a:spcBef>
                      </a:pPr>
                      <a:r>
                        <a:rPr sz="1800" spc="-5" dirty="0">
                          <a:latin typeface="Calibri"/>
                          <a:cs typeface="Calibri"/>
                        </a:rPr>
                        <a:t>17</a:t>
                      </a:r>
                      <a:endParaRPr sz="1800">
                        <a:latin typeface="Calibri"/>
                        <a:cs typeface="Calibri"/>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D18E"/>
                    </a:solidFill>
                  </a:tcPr>
                </a:tc>
                <a:tc>
                  <a:txBody>
                    <a:bodyPr/>
                    <a:lstStyle/>
                    <a:p>
                      <a:pPr marR="19050" algn="ctr">
                        <a:lnSpc>
                          <a:spcPct val="100000"/>
                        </a:lnSpc>
                        <a:spcBef>
                          <a:spcPts val="180"/>
                        </a:spcBef>
                      </a:pPr>
                      <a:r>
                        <a:rPr sz="1800" dirty="0">
                          <a:latin typeface="Calibri"/>
                          <a:cs typeface="Calibri"/>
                        </a:rPr>
                        <a:t>9</a:t>
                      </a:r>
                      <a:endParaRPr sz="1800">
                        <a:latin typeface="Calibri"/>
                        <a:cs typeface="Calibri"/>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D18E"/>
                    </a:solidFill>
                  </a:tcPr>
                </a:tc>
                <a:tc>
                  <a:txBody>
                    <a:bodyPr/>
                    <a:lstStyle/>
                    <a:p>
                      <a:pPr algn="ctr">
                        <a:lnSpc>
                          <a:spcPct val="100000"/>
                        </a:lnSpc>
                        <a:spcBef>
                          <a:spcPts val="180"/>
                        </a:spcBef>
                      </a:pPr>
                      <a:r>
                        <a:rPr sz="1800" dirty="0">
                          <a:latin typeface="Calibri"/>
                          <a:cs typeface="Calibri"/>
                        </a:rPr>
                        <a:t>1</a:t>
                      </a:r>
                      <a:endParaRPr sz="1800">
                        <a:latin typeface="Calibri"/>
                        <a:cs typeface="Calibri"/>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D18E"/>
                    </a:solidFill>
                  </a:tcPr>
                </a:tc>
                <a:tc>
                  <a:txBody>
                    <a:bodyPr/>
                    <a:lstStyle/>
                    <a:p>
                      <a:pPr algn="ctr">
                        <a:lnSpc>
                          <a:spcPct val="100000"/>
                        </a:lnSpc>
                        <a:spcBef>
                          <a:spcPts val="180"/>
                        </a:spcBef>
                      </a:pPr>
                      <a:r>
                        <a:rPr sz="1800" dirty="0">
                          <a:latin typeface="Calibri"/>
                          <a:cs typeface="Calibri"/>
                        </a:rPr>
                        <a:t>4</a:t>
                      </a:r>
                      <a:endParaRPr sz="1800">
                        <a:latin typeface="Calibri"/>
                        <a:cs typeface="Calibri"/>
                      </a:endParaRPr>
                    </a:p>
                  </a:txBody>
                  <a:tcPr marL="0" marR="0" marT="2286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tc>
                <a:tc>
                  <a:txBody>
                    <a:bodyPr/>
                    <a:lstStyle/>
                    <a:p>
                      <a:pPr algn="ctr">
                        <a:lnSpc>
                          <a:spcPct val="100000"/>
                        </a:lnSpc>
                        <a:spcBef>
                          <a:spcPts val="305"/>
                        </a:spcBef>
                      </a:pPr>
                      <a:r>
                        <a:rPr sz="1800" dirty="0">
                          <a:latin typeface="Calibri"/>
                          <a:cs typeface="Calibri"/>
                        </a:rPr>
                        <a:t>1</a:t>
                      </a:r>
                      <a:endParaRPr sz="1800">
                        <a:latin typeface="Calibri"/>
                        <a:cs typeface="Calibri"/>
                      </a:endParaRPr>
                    </a:p>
                  </a:txBody>
                  <a:tcPr marL="0" marR="0" marT="38735"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8279">
                        <a:lnSpc>
                          <a:spcPct val="100000"/>
                        </a:lnSpc>
                        <a:spcBef>
                          <a:spcPts val="305"/>
                        </a:spcBef>
                      </a:pPr>
                      <a:r>
                        <a:rPr sz="1800" dirty="0">
                          <a:latin typeface="Calibri"/>
                          <a:cs typeface="Calibri"/>
                        </a:rPr>
                        <a:t>1</a:t>
                      </a:r>
                      <a:endParaRPr sz="1800">
                        <a:latin typeface="Calibri"/>
                        <a:cs typeface="Calibri"/>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Calibri"/>
                          <a:cs typeface="Calibri"/>
                        </a:rPr>
                        <a:t>0</a:t>
                      </a:r>
                      <a:endParaRPr sz="1800">
                        <a:latin typeface="Calibri"/>
                        <a:cs typeface="Calibri"/>
                      </a:endParaRPr>
                    </a:p>
                  </a:txBody>
                  <a:tcPr marL="0" marR="0" marT="3873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65760">
                <a:tc>
                  <a:txBody>
                    <a:bodyPr/>
                    <a:lstStyle/>
                    <a:p>
                      <a:pPr marL="185420">
                        <a:lnSpc>
                          <a:spcPct val="100000"/>
                        </a:lnSpc>
                        <a:spcBef>
                          <a:spcPts val="185"/>
                        </a:spcBef>
                      </a:pPr>
                      <a:r>
                        <a:rPr sz="1800" dirty="0">
                          <a:latin typeface="Calibri"/>
                          <a:cs typeface="Calibri"/>
                        </a:rPr>
                        <a:t>6</a:t>
                      </a:r>
                      <a:endParaRPr sz="1800">
                        <a:latin typeface="Calibri"/>
                        <a:cs typeface="Calibri"/>
                      </a:endParaRPr>
                    </a:p>
                  </a:txBody>
                  <a:tcPr marL="0" marR="0" marT="23495"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050" algn="ctr">
                        <a:lnSpc>
                          <a:spcPct val="100000"/>
                        </a:lnSpc>
                        <a:spcBef>
                          <a:spcPts val="185"/>
                        </a:spcBef>
                      </a:pPr>
                      <a:r>
                        <a:rPr sz="1800" dirty="0">
                          <a:latin typeface="Calibri"/>
                          <a:cs typeface="Calibri"/>
                        </a:rPr>
                        <a:t>8</a:t>
                      </a:r>
                      <a:endParaRPr sz="1800">
                        <a:latin typeface="Calibri"/>
                        <a:cs typeface="Calibri"/>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D18E"/>
                    </a:solidFill>
                  </a:tcPr>
                </a:tc>
                <a:tc>
                  <a:txBody>
                    <a:bodyPr/>
                    <a:lstStyle/>
                    <a:p>
                      <a:pPr marR="19050" algn="ctr">
                        <a:lnSpc>
                          <a:spcPct val="100000"/>
                        </a:lnSpc>
                        <a:spcBef>
                          <a:spcPts val="185"/>
                        </a:spcBef>
                      </a:pPr>
                      <a:r>
                        <a:rPr sz="1800" dirty="0">
                          <a:latin typeface="Calibri"/>
                          <a:cs typeface="Calibri"/>
                        </a:rPr>
                        <a:t>9</a:t>
                      </a:r>
                      <a:endParaRPr sz="1800">
                        <a:latin typeface="Calibri"/>
                        <a:cs typeface="Calibri"/>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0000"/>
                    </a:solidFill>
                  </a:tcPr>
                </a:tc>
                <a:tc>
                  <a:txBody>
                    <a:bodyPr/>
                    <a:lstStyle/>
                    <a:p>
                      <a:pPr algn="ctr">
                        <a:lnSpc>
                          <a:spcPct val="100000"/>
                        </a:lnSpc>
                        <a:spcBef>
                          <a:spcPts val="185"/>
                        </a:spcBef>
                      </a:pPr>
                      <a:r>
                        <a:rPr sz="1800" spc="-5" dirty="0">
                          <a:latin typeface="Calibri"/>
                          <a:cs typeface="Calibri"/>
                        </a:rPr>
                        <a:t>14</a:t>
                      </a:r>
                      <a:endParaRPr sz="1800">
                        <a:latin typeface="Calibri"/>
                        <a:cs typeface="Calibri"/>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D18E"/>
                    </a:solidFill>
                  </a:tcPr>
                </a:tc>
                <a:tc>
                  <a:txBody>
                    <a:bodyPr/>
                    <a:lstStyle/>
                    <a:p>
                      <a:pPr algn="ctr">
                        <a:lnSpc>
                          <a:spcPct val="100000"/>
                        </a:lnSpc>
                        <a:spcBef>
                          <a:spcPts val="185"/>
                        </a:spcBef>
                      </a:pPr>
                      <a:r>
                        <a:rPr sz="1800" dirty="0">
                          <a:latin typeface="Calibri"/>
                          <a:cs typeface="Calibri"/>
                        </a:rPr>
                        <a:t>5</a:t>
                      </a:r>
                      <a:endParaRPr sz="1800">
                        <a:latin typeface="Calibri"/>
                        <a:cs typeface="Calibri"/>
                      </a:endParaRPr>
                    </a:p>
                  </a:txBody>
                  <a:tcPr marL="0" marR="0" marT="2349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tc>
                <a:tc>
                  <a:txBody>
                    <a:bodyPr/>
                    <a:lstStyle/>
                    <a:p>
                      <a:pPr algn="ctr">
                        <a:lnSpc>
                          <a:spcPct val="100000"/>
                        </a:lnSpc>
                        <a:spcBef>
                          <a:spcPts val="300"/>
                        </a:spcBef>
                      </a:pPr>
                      <a:r>
                        <a:rPr sz="1800" dirty="0">
                          <a:latin typeface="Calibri"/>
                          <a:cs typeface="Calibri"/>
                        </a:rPr>
                        <a:t>1</a:t>
                      </a:r>
                      <a:endParaRPr sz="1800">
                        <a:latin typeface="Calibri"/>
                        <a:cs typeface="Calibri"/>
                      </a:endParaRPr>
                    </a:p>
                  </a:txBody>
                  <a:tcPr marL="0" marR="0" marT="3810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0000"/>
                    </a:solidFill>
                  </a:tcPr>
                </a:tc>
                <a:tc>
                  <a:txBody>
                    <a:bodyPr/>
                    <a:lstStyle/>
                    <a:p>
                      <a:pPr algn="ctr">
                        <a:lnSpc>
                          <a:spcPct val="100000"/>
                        </a:lnSpc>
                        <a:spcBef>
                          <a:spcPts val="300"/>
                        </a:spcBef>
                      </a:pPr>
                      <a:r>
                        <a:rPr sz="1800" dirty="0">
                          <a:latin typeface="Calibri"/>
                          <a:cs typeface="Calibri"/>
                        </a:rPr>
                        <a:t>1</a:t>
                      </a:r>
                      <a:endParaRPr sz="1800">
                        <a:latin typeface="Calibri"/>
                        <a:cs typeface="Calibri"/>
                      </a:endParaRPr>
                    </a:p>
                  </a:txBody>
                  <a:tcPr marL="0" marR="0" marT="38100"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65759">
                <a:tc>
                  <a:txBody>
                    <a:bodyPr/>
                    <a:lstStyle/>
                    <a:p>
                      <a:pPr marL="185420">
                        <a:lnSpc>
                          <a:spcPct val="100000"/>
                        </a:lnSpc>
                        <a:spcBef>
                          <a:spcPts val="185"/>
                        </a:spcBef>
                      </a:pPr>
                      <a:r>
                        <a:rPr sz="1800" dirty="0">
                          <a:latin typeface="Calibri"/>
                          <a:cs typeface="Calibri"/>
                        </a:rPr>
                        <a:t>2</a:t>
                      </a:r>
                      <a:endParaRPr sz="1800">
                        <a:latin typeface="Calibri"/>
                        <a:cs typeface="Calibri"/>
                      </a:endParaRPr>
                    </a:p>
                  </a:txBody>
                  <a:tcPr marL="0" marR="0" marT="23495"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050" algn="ctr">
                        <a:lnSpc>
                          <a:spcPct val="100000"/>
                        </a:lnSpc>
                        <a:spcBef>
                          <a:spcPts val="185"/>
                        </a:spcBef>
                      </a:pPr>
                      <a:r>
                        <a:rPr sz="1800" dirty="0">
                          <a:latin typeface="Calibri"/>
                          <a:cs typeface="Calibri"/>
                        </a:rPr>
                        <a:t>2</a:t>
                      </a:r>
                      <a:endParaRPr sz="1800">
                        <a:latin typeface="Calibri"/>
                        <a:cs typeface="Calibri"/>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D18E"/>
                    </a:solidFill>
                  </a:tcPr>
                </a:tc>
                <a:tc>
                  <a:txBody>
                    <a:bodyPr/>
                    <a:lstStyle/>
                    <a:p>
                      <a:pPr marR="19050" algn="ctr">
                        <a:lnSpc>
                          <a:spcPct val="100000"/>
                        </a:lnSpc>
                        <a:spcBef>
                          <a:spcPts val="185"/>
                        </a:spcBef>
                      </a:pPr>
                      <a:r>
                        <a:rPr sz="1800" spc="-5" dirty="0">
                          <a:latin typeface="Calibri"/>
                          <a:cs typeface="Calibri"/>
                        </a:rPr>
                        <a:t>10</a:t>
                      </a:r>
                      <a:endParaRPr sz="1800">
                        <a:latin typeface="Calibri"/>
                        <a:cs typeface="Calibri"/>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D18E"/>
                    </a:solidFill>
                  </a:tcPr>
                </a:tc>
                <a:tc>
                  <a:txBody>
                    <a:bodyPr/>
                    <a:lstStyle/>
                    <a:p>
                      <a:pPr algn="ctr">
                        <a:lnSpc>
                          <a:spcPct val="100000"/>
                        </a:lnSpc>
                        <a:spcBef>
                          <a:spcPts val="185"/>
                        </a:spcBef>
                      </a:pPr>
                      <a:r>
                        <a:rPr sz="1800" dirty="0">
                          <a:latin typeface="Calibri"/>
                          <a:cs typeface="Calibri"/>
                        </a:rPr>
                        <a:t>7</a:t>
                      </a:r>
                      <a:endParaRPr sz="1800">
                        <a:latin typeface="Calibri"/>
                        <a:cs typeface="Calibri"/>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D18E"/>
                    </a:solidFill>
                  </a:tcPr>
                </a:tc>
                <a:tc>
                  <a:txBody>
                    <a:bodyPr/>
                    <a:lstStyle/>
                    <a:p>
                      <a:pPr algn="ctr">
                        <a:lnSpc>
                          <a:spcPct val="100000"/>
                        </a:lnSpc>
                        <a:spcBef>
                          <a:spcPts val="185"/>
                        </a:spcBef>
                      </a:pPr>
                      <a:r>
                        <a:rPr sz="1800" dirty="0">
                          <a:latin typeface="Calibri"/>
                          <a:cs typeface="Calibri"/>
                        </a:rPr>
                        <a:t>6</a:t>
                      </a:r>
                      <a:endParaRPr sz="1800">
                        <a:latin typeface="Calibri"/>
                        <a:cs typeface="Calibri"/>
                      </a:endParaRPr>
                    </a:p>
                  </a:txBody>
                  <a:tcPr marL="0" marR="0" marT="2349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tc>
                <a:tc>
                  <a:txBody>
                    <a:bodyPr/>
                    <a:lstStyle/>
                    <a:p>
                      <a:pPr algn="ctr">
                        <a:lnSpc>
                          <a:spcPct val="100000"/>
                        </a:lnSpc>
                        <a:spcBef>
                          <a:spcPts val="305"/>
                        </a:spcBef>
                      </a:pPr>
                      <a:r>
                        <a:rPr sz="1800" dirty="0">
                          <a:latin typeface="Calibri"/>
                          <a:cs typeface="Calibri"/>
                        </a:rPr>
                        <a:t>0</a:t>
                      </a:r>
                      <a:endParaRPr sz="1800">
                        <a:latin typeface="Calibri"/>
                        <a:cs typeface="Calibri"/>
                      </a:endParaRPr>
                    </a:p>
                  </a:txBody>
                  <a:tcPr marL="0" marR="0" marT="38735"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8279">
                        <a:lnSpc>
                          <a:spcPct val="100000"/>
                        </a:lnSpc>
                        <a:spcBef>
                          <a:spcPts val="305"/>
                        </a:spcBef>
                      </a:pPr>
                      <a:r>
                        <a:rPr sz="1800" dirty="0">
                          <a:latin typeface="Calibri"/>
                          <a:cs typeface="Calibri"/>
                        </a:rPr>
                        <a:t>1</a:t>
                      </a:r>
                      <a:endParaRPr sz="1800">
                        <a:latin typeface="Calibri"/>
                        <a:cs typeface="Calibri"/>
                      </a:endParaRP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Calibri"/>
                          <a:cs typeface="Calibri"/>
                        </a:rPr>
                        <a:t>0</a:t>
                      </a:r>
                      <a:endParaRPr sz="1800">
                        <a:latin typeface="Calibri"/>
                        <a:cs typeface="Calibri"/>
                      </a:endParaRPr>
                    </a:p>
                  </a:txBody>
                  <a:tcPr marL="0" marR="0" marT="3873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58140">
                <a:tc>
                  <a:txBody>
                    <a:bodyPr/>
                    <a:lstStyle/>
                    <a:p>
                      <a:pPr marL="185420">
                        <a:lnSpc>
                          <a:spcPct val="100000"/>
                        </a:lnSpc>
                        <a:spcBef>
                          <a:spcPts val="185"/>
                        </a:spcBef>
                      </a:pPr>
                      <a:r>
                        <a:rPr sz="1800" dirty="0">
                          <a:latin typeface="Calibri"/>
                          <a:cs typeface="Calibri"/>
                        </a:rPr>
                        <a:t>1</a:t>
                      </a:r>
                      <a:endParaRPr sz="1800">
                        <a:latin typeface="Calibri"/>
                        <a:cs typeface="Calibri"/>
                      </a:endParaRPr>
                    </a:p>
                  </a:txBody>
                  <a:tcPr marL="0" marR="0" marT="23495"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050" algn="ctr">
                        <a:lnSpc>
                          <a:spcPct val="100000"/>
                        </a:lnSpc>
                        <a:spcBef>
                          <a:spcPts val="185"/>
                        </a:spcBef>
                      </a:pPr>
                      <a:r>
                        <a:rPr sz="1800" dirty="0">
                          <a:latin typeface="Calibri"/>
                          <a:cs typeface="Calibri"/>
                        </a:rPr>
                        <a:t>9</a:t>
                      </a:r>
                      <a:endParaRPr sz="1800">
                        <a:latin typeface="Calibri"/>
                        <a:cs typeface="Calibri"/>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050" algn="ctr">
                        <a:lnSpc>
                          <a:spcPct val="100000"/>
                        </a:lnSpc>
                        <a:spcBef>
                          <a:spcPts val="185"/>
                        </a:spcBef>
                      </a:pPr>
                      <a:r>
                        <a:rPr sz="1800" dirty="0">
                          <a:latin typeface="Calibri"/>
                          <a:cs typeface="Calibri"/>
                        </a:rPr>
                        <a:t>8</a:t>
                      </a:r>
                      <a:endParaRPr sz="1800">
                        <a:latin typeface="Calibri"/>
                        <a:cs typeface="Calibri"/>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85"/>
                        </a:spcBef>
                      </a:pPr>
                      <a:r>
                        <a:rPr sz="1800" dirty="0">
                          <a:latin typeface="Calibri"/>
                          <a:cs typeface="Calibri"/>
                        </a:rPr>
                        <a:t>9</a:t>
                      </a:r>
                      <a:endParaRPr sz="1800">
                        <a:latin typeface="Calibri"/>
                        <a:cs typeface="Calibri"/>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85"/>
                        </a:spcBef>
                      </a:pPr>
                      <a:r>
                        <a:rPr sz="1800" spc="-5" dirty="0">
                          <a:latin typeface="Calibri"/>
                          <a:cs typeface="Calibri"/>
                        </a:rPr>
                        <a:t>10</a:t>
                      </a:r>
                      <a:endParaRPr sz="1800">
                        <a:latin typeface="Calibri"/>
                        <a:cs typeface="Calibri"/>
                      </a:endParaRPr>
                    </a:p>
                  </a:txBody>
                  <a:tcPr marL="0" marR="0" marT="2349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lnT w="12700">
                      <a:solidFill>
                        <a:srgbClr val="000000"/>
                      </a:solidFill>
                      <a:prstDash val="solid"/>
                    </a:lnT>
                  </a:tcPr>
                </a:tc>
                <a:tc>
                  <a:txBody>
                    <a:bodyPr/>
                    <a:lstStyle/>
                    <a:p>
                      <a:pPr>
                        <a:lnSpc>
                          <a:spcPct val="100000"/>
                        </a:lnSpc>
                      </a:pPr>
                      <a:endParaRPr sz="1900">
                        <a:latin typeface="Times New Roman"/>
                        <a:cs typeface="Times New Roman"/>
                      </a:endParaRPr>
                    </a:p>
                  </a:txBody>
                  <a:tcPr marL="0" marR="0" marT="0" marB="0">
                    <a:lnT w="12700">
                      <a:solidFill>
                        <a:srgbClr val="000000"/>
                      </a:solidFill>
                      <a:prstDash val="solid"/>
                    </a:lnT>
                  </a:tcPr>
                </a:tc>
                <a:tc>
                  <a:txBody>
                    <a:bodyPr/>
                    <a:lstStyle/>
                    <a:p>
                      <a:pPr>
                        <a:lnSpc>
                          <a:spcPct val="100000"/>
                        </a:lnSpc>
                      </a:pPr>
                      <a:endParaRPr sz="1900">
                        <a:latin typeface="Times New Roman"/>
                        <a:cs typeface="Times New Roman"/>
                      </a:endParaRPr>
                    </a:p>
                  </a:txBody>
                  <a:tcPr marL="0" marR="0" marT="0" marB="0">
                    <a:lnT w="12700">
                      <a:solidFill>
                        <a:srgbClr val="000000"/>
                      </a:solidFill>
                      <a:prstDash val="solid"/>
                    </a:lnT>
                  </a:tcPr>
                </a:tc>
                <a:extLst>
                  <a:ext uri="{0D108BD9-81ED-4DB2-BD59-A6C34878D82A}">
                    <a16:rowId xmlns:a16="http://schemas.microsoft.com/office/drawing/2014/main" val="10004"/>
                  </a:ext>
                </a:extLst>
              </a:tr>
              <a:tr h="457199">
                <a:tc>
                  <a:txBody>
                    <a:bodyPr/>
                    <a:lstStyle/>
                    <a:p>
                      <a:pPr>
                        <a:lnSpc>
                          <a:spcPct val="100000"/>
                        </a:lnSpc>
                      </a:pPr>
                      <a:endParaRPr sz="1900">
                        <a:latin typeface="Times New Roman"/>
                        <a:cs typeface="Times New Roman"/>
                      </a:endParaRPr>
                    </a:p>
                  </a:txBody>
                  <a:tcPr marL="0" marR="0" marT="0" marB="0">
                    <a:lnT w="12700">
                      <a:solidFill>
                        <a:srgbClr val="000000"/>
                      </a:solidFill>
                      <a:prstDash val="solid"/>
                    </a:lnT>
                  </a:tcPr>
                </a:tc>
                <a:tc>
                  <a:txBody>
                    <a:bodyPr/>
                    <a:lstStyle/>
                    <a:p>
                      <a:pPr>
                        <a:lnSpc>
                          <a:spcPct val="100000"/>
                        </a:lnSpc>
                      </a:pPr>
                      <a:endParaRPr sz="1900">
                        <a:latin typeface="Times New Roman"/>
                        <a:cs typeface="Times New Roman"/>
                      </a:endParaRPr>
                    </a:p>
                  </a:txBody>
                  <a:tcPr marL="0" marR="0" marT="0" marB="0">
                    <a:lnR w="76200">
                      <a:solidFill>
                        <a:srgbClr val="FF0000"/>
                      </a:solidFill>
                      <a:prstDash val="solid"/>
                    </a:lnR>
                    <a:lnT w="12700">
                      <a:solidFill>
                        <a:srgbClr val="000000"/>
                      </a:solidFill>
                      <a:prstDash val="solid"/>
                    </a:lnT>
                  </a:tcPr>
                </a:tc>
                <a:tc>
                  <a:txBody>
                    <a:bodyPr/>
                    <a:lstStyle/>
                    <a:p>
                      <a:pPr>
                        <a:lnSpc>
                          <a:spcPct val="100000"/>
                        </a:lnSpc>
                      </a:pPr>
                      <a:endParaRPr sz="1900">
                        <a:latin typeface="Times New Roman"/>
                        <a:cs typeface="Times New Roman"/>
                      </a:endParaRPr>
                    </a:p>
                  </a:txBody>
                  <a:tcPr marL="0" marR="0" marT="0" marB="0">
                    <a:lnL w="76200">
                      <a:solidFill>
                        <a:srgbClr val="FF0000"/>
                      </a:solidFill>
                      <a:prstDash val="solid"/>
                    </a:lnL>
                    <a:lnT w="12700">
                      <a:solidFill>
                        <a:srgbClr val="000000"/>
                      </a:solidFill>
                      <a:prstDash val="solid"/>
                    </a:lnT>
                  </a:tcPr>
                </a:tc>
                <a:tc>
                  <a:txBody>
                    <a:bodyPr/>
                    <a:lstStyle/>
                    <a:p>
                      <a:pPr>
                        <a:lnSpc>
                          <a:spcPct val="100000"/>
                        </a:lnSpc>
                      </a:pPr>
                      <a:endParaRPr sz="1900">
                        <a:latin typeface="Times New Roman"/>
                        <a:cs typeface="Times New Roman"/>
                      </a:endParaRPr>
                    </a:p>
                  </a:txBody>
                  <a:tcPr marL="0" marR="0" marT="0" marB="0">
                    <a:lnT w="12700">
                      <a:solidFill>
                        <a:srgbClr val="000000"/>
                      </a:solidFill>
                      <a:prstDash val="solid"/>
                    </a:lnT>
                  </a:tcPr>
                </a:tc>
                <a:tc>
                  <a:txBody>
                    <a:bodyPr/>
                    <a:lstStyle/>
                    <a:p>
                      <a:pPr>
                        <a:lnSpc>
                          <a:spcPct val="100000"/>
                        </a:lnSpc>
                      </a:pPr>
                      <a:endParaRPr sz="1900">
                        <a:latin typeface="Times New Roman"/>
                        <a:cs typeface="Times New Roman"/>
                      </a:endParaRPr>
                    </a:p>
                  </a:txBody>
                  <a:tcPr marL="0" marR="0" marT="0" marB="0">
                    <a:lnT w="12700">
                      <a:solidFill>
                        <a:srgbClr val="000000"/>
                      </a:solidFill>
                      <a:prstDash val="solid"/>
                    </a:lnT>
                  </a:tcPr>
                </a:tc>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B w="12700">
                      <a:solidFill>
                        <a:srgbClr val="000000"/>
                      </a:solidFill>
                      <a:prstDash val="solid"/>
                    </a:lnB>
                  </a:tcPr>
                </a:tc>
                <a:extLst>
                  <a:ext uri="{0D108BD9-81ED-4DB2-BD59-A6C34878D82A}">
                    <a16:rowId xmlns:a16="http://schemas.microsoft.com/office/drawing/2014/main" val="10005"/>
                  </a:ext>
                </a:extLst>
              </a:tr>
              <a:tr h="365760">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lnR w="76200">
                      <a:solidFill>
                        <a:srgbClr val="FF0000"/>
                      </a:solidFill>
                      <a:prstDash val="solid"/>
                    </a:lnR>
                  </a:tcPr>
                </a:tc>
                <a:tc>
                  <a:txBody>
                    <a:bodyPr/>
                    <a:lstStyle/>
                    <a:p>
                      <a:pPr>
                        <a:lnSpc>
                          <a:spcPct val="100000"/>
                        </a:lnSpc>
                      </a:pPr>
                      <a:endParaRPr sz="1900">
                        <a:latin typeface="Times New Roman"/>
                        <a:cs typeface="Times New Roman"/>
                      </a:endParaRPr>
                    </a:p>
                  </a:txBody>
                  <a:tcPr marL="0" marR="0" marT="0" marB="0">
                    <a:lnL w="76200">
                      <a:solidFill>
                        <a:srgbClr val="FF0000"/>
                      </a:solidFill>
                      <a:prstDash val="solid"/>
                    </a:lnL>
                  </a:tcPr>
                </a:tc>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tc>
                <a:tc>
                  <a:txBody>
                    <a:bodyPr/>
                    <a:lstStyle/>
                    <a:p>
                      <a:pPr algn="ctr">
                        <a:lnSpc>
                          <a:spcPct val="100000"/>
                        </a:lnSpc>
                        <a:spcBef>
                          <a:spcPts val="245"/>
                        </a:spcBef>
                      </a:pPr>
                      <a:r>
                        <a:rPr sz="1800" dirty="0">
                          <a:latin typeface="Calibri"/>
                          <a:cs typeface="Calibri"/>
                        </a:rPr>
                        <a:t>1</a:t>
                      </a:r>
                      <a:endParaRPr sz="1800">
                        <a:latin typeface="Calibri"/>
                        <a:cs typeface="Calibri"/>
                      </a:endParaRPr>
                    </a:p>
                  </a:txBody>
                  <a:tcPr marL="0" marR="0" marT="31115" marB="0">
                    <a:lnT w="12700">
                      <a:solidFill>
                        <a:srgbClr val="000000"/>
                      </a:solidFill>
                      <a:prstDash val="solid"/>
                    </a:lnT>
                    <a:lnB w="12700">
                      <a:solidFill>
                        <a:srgbClr val="000000"/>
                      </a:solidFill>
                      <a:prstDash val="solid"/>
                    </a:lnB>
                  </a:tcPr>
                </a:tc>
                <a:tc>
                  <a:txBody>
                    <a:bodyPr/>
                    <a:lstStyle/>
                    <a:p>
                      <a:pPr marL="208279">
                        <a:lnSpc>
                          <a:spcPct val="100000"/>
                        </a:lnSpc>
                        <a:spcBef>
                          <a:spcPts val="245"/>
                        </a:spcBef>
                      </a:pPr>
                      <a:r>
                        <a:rPr sz="1800" dirty="0">
                          <a:latin typeface="Calibri"/>
                          <a:cs typeface="Calibri"/>
                        </a:rPr>
                        <a:t>0</a:t>
                      </a:r>
                      <a:endParaRPr sz="1800">
                        <a:latin typeface="Calibri"/>
                        <a:cs typeface="Calibri"/>
                      </a:endParaRPr>
                    </a:p>
                  </a:txBody>
                  <a:tcPr marL="0" marR="0" marT="31115" marB="0">
                    <a:lnT w="12700">
                      <a:solidFill>
                        <a:srgbClr val="000000"/>
                      </a:solidFill>
                      <a:prstDash val="solid"/>
                    </a:lnT>
                    <a:lnB w="12700">
                      <a:solidFill>
                        <a:srgbClr val="000000"/>
                      </a:solidFill>
                      <a:prstDash val="solid"/>
                    </a:lnB>
                  </a:tcPr>
                </a:tc>
                <a:tc>
                  <a:txBody>
                    <a:bodyPr/>
                    <a:lstStyle/>
                    <a:p>
                      <a:pPr algn="ctr">
                        <a:lnSpc>
                          <a:spcPct val="100000"/>
                        </a:lnSpc>
                        <a:spcBef>
                          <a:spcPts val="245"/>
                        </a:spcBef>
                      </a:pPr>
                      <a:r>
                        <a:rPr sz="1800" dirty="0">
                          <a:latin typeface="Calibri"/>
                          <a:cs typeface="Calibri"/>
                        </a:rPr>
                        <a:t>0</a:t>
                      </a:r>
                      <a:endParaRPr sz="1800">
                        <a:latin typeface="Calibri"/>
                        <a:cs typeface="Calibri"/>
                      </a:endParaRPr>
                    </a:p>
                  </a:txBody>
                  <a:tcPr marL="0" marR="0" marT="3111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65759">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lnR w="76200">
                      <a:solidFill>
                        <a:srgbClr val="FF0000"/>
                      </a:solidFill>
                      <a:prstDash val="solid"/>
                    </a:lnR>
                  </a:tcPr>
                </a:tc>
                <a:tc>
                  <a:txBody>
                    <a:bodyPr/>
                    <a:lstStyle/>
                    <a:p>
                      <a:pPr>
                        <a:lnSpc>
                          <a:spcPct val="100000"/>
                        </a:lnSpc>
                      </a:pPr>
                      <a:endParaRPr sz="1900">
                        <a:latin typeface="Times New Roman"/>
                        <a:cs typeface="Times New Roman"/>
                      </a:endParaRPr>
                    </a:p>
                  </a:txBody>
                  <a:tcPr marL="0" marR="0" marT="0" marB="0">
                    <a:lnL w="76200">
                      <a:solidFill>
                        <a:srgbClr val="FF0000"/>
                      </a:solidFill>
                      <a:prstDash val="solid"/>
                    </a:lnL>
                  </a:tcPr>
                </a:tc>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tc>
                <a:tc>
                  <a:txBody>
                    <a:bodyPr/>
                    <a:lstStyle/>
                    <a:p>
                      <a:pPr algn="ctr">
                        <a:lnSpc>
                          <a:spcPct val="100000"/>
                        </a:lnSpc>
                        <a:spcBef>
                          <a:spcPts val="245"/>
                        </a:spcBef>
                      </a:pPr>
                      <a:r>
                        <a:rPr sz="1800" dirty="0">
                          <a:latin typeface="Calibri"/>
                          <a:cs typeface="Calibri"/>
                        </a:rPr>
                        <a:t>0</a:t>
                      </a:r>
                      <a:endParaRPr sz="1800">
                        <a:latin typeface="Calibri"/>
                        <a:cs typeface="Calibri"/>
                      </a:endParaRPr>
                    </a:p>
                  </a:txBody>
                  <a:tcPr marL="0" marR="0" marT="31115" marB="0">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T w="12700">
                      <a:solidFill>
                        <a:srgbClr val="000000"/>
                      </a:solidFill>
                      <a:prstDash val="solid"/>
                    </a:lnT>
                    <a:lnB w="12700">
                      <a:solidFill>
                        <a:srgbClr val="000000"/>
                      </a:solidFill>
                      <a:prstDash val="solid"/>
                    </a:lnB>
                    <a:solidFill>
                      <a:srgbClr val="FF0000"/>
                    </a:solidFill>
                  </a:tcPr>
                </a:tc>
                <a:tc>
                  <a:txBody>
                    <a:bodyPr/>
                    <a:lstStyle/>
                    <a:p>
                      <a:pPr algn="ctr">
                        <a:lnSpc>
                          <a:spcPct val="100000"/>
                        </a:lnSpc>
                        <a:spcBef>
                          <a:spcPts val="245"/>
                        </a:spcBef>
                      </a:pPr>
                      <a:r>
                        <a:rPr sz="1800" dirty="0">
                          <a:latin typeface="Calibri"/>
                          <a:cs typeface="Calibri"/>
                        </a:rPr>
                        <a:t>1</a:t>
                      </a:r>
                      <a:endParaRPr sz="1800">
                        <a:latin typeface="Calibri"/>
                        <a:cs typeface="Calibri"/>
                      </a:endParaRPr>
                    </a:p>
                  </a:txBody>
                  <a:tcPr marL="0" marR="0" marT="3111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82880">
                <a:tc>
                  <a:txBody>
                    <a:bodyPr/>
                    <a:lstStyle/>
                    <a:p>
                      <a:pPr>
                        <a:lnSpc>
                          <a:spcPct val="100000"/>
                        </a:lnSpc>
                      </a:pPr>
                      <a:endParaRPr sz="10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R w="76200">
                      <a:solidFill>
                        <a:srgbClr val="FF0000"/>
                      </a:solidFill>
                      <a:prstDash val="solid"/>
                    </a:lnR>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76200">
                      <a:solidFill>
                        <a:srgbClr val="FF0000"/>
                      </a:solidFill>
                      <a:prstDash val="solid"/>
                    </a:lnL>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lnT w="12700">
                      <a:solidFill>
                        <a:srgbClr val="000000"/>
                      </a:solidFill>
                      <a:prstDash val="solid"/>
                    </a:lnT>
                  </a:tcPr>
                </a:tc>
                <a:tc>
                  <a:txBody>
                    <a:bodyPr/>
                    <a:lstStyle/>
                    <a:p>
                      <a:pPr>
                        <a:lnSpc>
                          <a:spcPct val="100000"/>
                        </a:lnSpc>
                      </a:pPr>
                      <a:endParaRPr sz="1000">
                        <a:latin typeface="Times New Roman"/>
                        <a:cs typeface="Times New Roman"/>
                      </a:endParaRPr>
                    </a:p>
                  </a:txBody>
                  <a:tcPr marL="0" marR="0" marT="0" marB="0">
                    <a:lnT w="12700">
                      <a:solidFill>
                        <a:srgbClr val="000000"/>
                      </a:solidFill>
                      <a:prstDash val="solid"/>
                    </a:lnT>
                  </a:tcPr>
                </a:tc>
                <a:tc>
                  <a:txBody>
                    <a:bodyPr/>
                    <a:lstStyle/>
                    <a:p>
                      <a:pPr>
                        <a:lnSpc>
                          <a:spcPct val="100000"/>
                        </a:lnSpc>
                      </a:pPr>
                      <a:endParaRPr sz="1000">
                        <a:latin typeface="Times New Roman"/>
                        <a:cs typeface="Times New Roman"/>
                      </a:endParaRPr>
                    </a:p>
                  </a:txBody>
                  <a:tcPr marL="0" marR="0" marT="0" marB="0">
                    <a:lnT w="12700">
                      <a:solidFill>
                        <a:srgbClr val="000000"/>
                      </a:solidFill>
                      <a:prstDash val="solid"/>
                    </a:lnT>
                  </a:tcPr>
                </a:tc>
                <a:extLst>
                  <a:ext uri="{0D108BD9-81ED-4DB2-BD59-A6C34878D82A}">
                    <a16:rowId xmlns:a16="http://schemas.microsoft.com/office/drawing/2014/main" val="10008"/>
                  </a:ext>
                </a:extLst>
              </a:tr>
            </a:tbl>
          </a:graphicData>
        </a:graphic>
      </p:graphicFrame>
      <p:graphicFrame>
        <p:nvGraphicFramePr>
          <p:cNvPr id="17" name="object 17"/>
          <p:cNvGraphicFramePr>
            <a:graphicFrameLocks noGrp="1"/>
          </p:cNvGraphicFramePr>
          <p:nvPr/>
        </p:nvGraphicFramePr>
        <p:xfrm>
          <a:off x="6927850" y="3677920"/>
          <a:ext cx="1600200" cy="1097279"/>
        </p:xfrm>
        <a:graphic>
          <a:graphicData uri="http://schemas.openxmlformats.org/drawingml/2006/table">
            <a:tbl>
              <a:tblPr firstRow="1" bandRow="1">
                <a:tableStyleId>{2D5ABB26-0587-4C30-8999-92F81FD0307C}</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657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65759">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5"/>
                        </a:spcBef>
                      </a:pPr>
                      <a:r>
                        <a:rPr sz="1800" dirty="0">
                          <a:latin typeface="Calibri"/>
                          <a:cs typeface="Calibri"/>
                        </a:rPr>
                        <a:t>9</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0000"/>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657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18" name="object 18"/>
          <p:cNvSpPr/>
          <p:nvPr/>
        </p:nvSpPr>
        <p:spPr>
          <a:xfrm>
            <a:off x="4876800" y="1772920"/>
            <a:ext cx="0" cy="1109980"/>
          </a:xfrm>
          <a:custGeom>
            <a:avLst/>
            <a:gdLst/>
            <a:ahLst/>
            <a:cxnLst/>
            <a:rect l="l" t="t" r="r" b="b"/>
            <a:pathLst>
              <a:path h="1109980">
                <a:moveTo>
                  <a:pt x="0" y="0"/>
                </a:moveTo>
                <a:lnTo>
                  <a:pt x="0" y="1109979"/>
                </a:lnTo>
              </a:path>
            </a:pathLst>
          </a:custGeom>
          <a:ln w="12700">
            <a:solidFill>
              <a:srgbClr val="000000"/>
            </a:solidFill>
          </a:ln>
        </p:spPr>
        <p:txBody>
          <a:bodyPr wrap="square" lIns="0" tIns="0" rIns="0" bIns="0" rtlCol="0"/>
          <a:lstStyle/>
          <a:p>
            <a:endParaRPr/>
          </a:p>
        </p:txBody>
      </p:sp>
      <p:graphicFrame>
        <p:nvGraphicFramePr>
          <p:cNvPr id="19" name="object 19"/>
          <p:cNvGraphicFramePr>
            <a:graphicFrameLocks noGrp="1"/>
          </p:cNvGraphicFramePr>
          <p:nvPr/>
        </p:nvGraphicFramePr>
        <p:xfrm>
          <a:off x="5099050" y="1772920"/>
          <a:ext cx="1828800" cy="1097279"/>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65759">
                <a:tc>
                  <a:txBody>
                    <a:bodyPr/>
                    <a:lstStyle/>
                    <a:p>
                      <a:pPr algn="ctr">
                        <a:lnSpc>
                          <a:spcPct val="100000"/>
                        </a:lnSpc>
                        <a:spcBef>
                          <a:spcPts val="244"/>
                        </a:spcBef>
                      </a:pPr>
                      <a:r>
                        <a:rPr sz="1800" dirty="0">
                          <a:latin typeface="Calibri"/>
                          <a:cs typeface="Calibri"/>
                        </a:rPr>
                        <a:t>8</a:t>
                      </a:r>
                      <a:endParaRPr sz="1800">
                        <a:latin typeface="Calibri"/>
                        <a:cs typeface="Calibri"/>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4"/>
                        </a:spcBef>
                      </a:pPr>
                      <a:r>
                        <a:rPr sz="1800" dirty="0">
                          <a:latin typeface="Calibri"/>
                          <a:cs typeface="Calibri"/>
                        </a:rPr>
                        <a:t>4</a:t>
                      </a:r>
                      <a:endParaRPr sz="1800">
                        <a:latin typeface="Calibri"/>
                        <a:cs typeface="Calibri"/>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4"/>
                        </a:spcBef>
                      </a:pPr>
                      <a:r>
                        <a:rPr sz="1800" dirty="0">
                          <a:latin typeface="Calibri"/>
                          <a:cs typeface="Calibri"/>
                        </a:rPr>
                        <a:t>2</a:t>
                      </a:r>
                      <a:endParaRPr sz="1800">
                        <a:latin typeface="Calibri"/>
                        <a:cs typeface="Calibri"/>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65760">
                <a:tc>
                  <a:txBody>
                    <a:bodyPr/>
                    <a:lstStyle/>
                    <a:p>
                      <a:pPr algn="ctr">
                        <a:lnSpc>
                          <a:spcPct val="100000"/>
                        </a:lnSpc>
                        <a:spcBef>
                          <a:spcPts val="240"/>
                        </a:spcBef>
                      </a:pPr>
                      <a:r>
                        <a:rPr sz="1800" spc="-5" dirty="0">
                          <a:latin typeface="Calibri"/>
                          <a:cs typeface="Calibri"/>
                        </a:rPr>
                        <a:t>16</a:t>
                      </a:r>
                      <a:endParaRPr sz="1800">
                        <a:latin typeface="Calibri"/>
                        <a:cs typeface="Calibri"/>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0000"/>
                    </a:solidFill>
                  </a:tcPr>
                </a:tc>
                <a:tc>
                  <a:txBody>
                    <a:bodyPr/>
                    <a:lstStyle/>
                    <a:p>
                      <a:pPr algn="ctr">
                        <a:lnSpc>
                          <a:spcPct val="100000"/>
                        </a:lnSpc>
                        <a:spcBef>
                          <a:spcPts val="240"/>
                        </a:spcBef>
                      </a:pPr>
                      <a:r>
                        <a:rPr sz="1800" dirty="0">
                          <a:latin typeface="Calibri"/>
                          <a:cs typeface="Calibri"/>
                        </a:rPr>
                        <a:t>1</a:t>
                      </a:r>
                      <a:endParaRPr sz="1800">
                        <a:latin typeface="Calibri"/>
                        <a:cs typeface="Calibri"/>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65760">
                <a:tc>
                  <a:txBody>
                    <a:bodyPr/>
                    <a:lstStyle/>
                    <a:p>
                      <a:pPr algn="ctr">
                        <a:lnSpc>
                          <a:spcPct val="100000"/>
                        </a:lnSpc>
                        <a:spcBef>
                          <a:spcPts val="245"/>
                        </a:spcBef>
                      </a:pPr>
                      <a:r>
                        <a:rPr sz="1800" spc="-5" dirty="0">
                          <a:latin typeface="Calibri"/>
                          <a:cs typeface="Calibri"/>
                        </a:rPr>
                        <a:t>32</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5"/>
                        </a:spcBef>
                      </a:pPr>
                      <a:r>
                        <a:rPr sz="1800" spc="-5" dirty="0">
                          <a:latin typeface="Calibri"/>
                          <a:cs typeface="Calibri"/>
                        </a:rPr>
                        <a:t>64</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5"/>
                        </a:spcBef>
                      </a:pPr>
                      <a:r>
                        <a:rPr sz="1800" spc="-5" dirty="0">
                          <a:latin typeface="Calibri"/>
                          <a:cs typeface="Calibri"/>
                        </a:rPr>
                        <a:t>128</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graphicFrame>
        <p:nvGraphicFramePr>
          <p:cNvPr id="20" name="object 20"/>
          <p:cNvGraphicFramePr>
            <a:graphicFrameLocks noGrp="1"/>
          </p:cNvGraphicFramePr>
          <p:nvPr/>
        </p:nvGraphicFramePr>
        <p:xfrm>
          <a:off x="7004050" y="1772920"/>
          <a:ext cx="1600200" cy="1097279"/>
        </p:xfrm>
        <a:graphic>
          <a:graphicData uri="http://schemas.openxmlformats.org/drawingml/2006/table">
            <a:tbl>
              <a:tblPr firstRow="1" bandRow="1">
                <a:tableStyleId>{2D5ABB26-0587-4C30-8999-92F81FD0307C}</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65759">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657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0495">
                        <a:lnSpc>
                          <a:spcPct val="100000"/>
                        </a:lnSpc>
                        <a:spcBef>
                          <a:spcPts val="240"/>
                        </a:spcBef>
                      </a:pPr>
                      <a:r>
                        <a:rPr sz="1800" spc="-5" dirty="0">
                          <a:latin typeface="Calibri"/>
                          <a:cs typeface="Calibri"/>
                        </a:rPr>
                        <a:t>93</a:t>
                      </a:r>
                      <a:endParaRPr sz="1800">
                        <a:latin typeface="Calibri"/>
                        <a:cs typeface="Calibri"/>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0000"/>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657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21" name="object 21"/>
          <p:cNvSpPr/>
          <p:nvPr/>
        </p:nvSpPr>
        <p:spPr>
          <a:xfrm>
            <a:off x="381000" y="1391919"/>
            <a:ext cx="0" cy="1841500"/>
          </a:xfrm>
          <a:custGeom>
            <a:avLst/>
            <a:gdLst/>
            <a:ahLst/>
            <a:cxnLst/>
            <a:rect l="l" t="t" r="r" b="b"/>
            <a:pathLst>
              <a:path h="1841500">
                <a:moveTo>
                  <a:pt x="0" y="0"/>
                </a:moveTo>
                <a:lnTo>
                  <a:pt x="0" y="1841500"/>
                </a:lnTo>
              </a:path>
            </a:pathLst>
          </a:custGeom>
          <a:ln w="12700">
            <a:solidFill>
              <a:srgbClr val="000000"/>
            </a:solidFill>
          </a:ln>
        </p:spPr>
        <p:txBody>
          <a:bodyPr wrap="square" lIns="0" tIns="0" rIns="0" bIns="0" rtlCol="0"/>
          <a:lstStyle/>
          <a:p>
            <a:endParaRPr/>
          </a:p>
        </p:txBody>
      </p:sp>
      <p:sp>
        <p:nvSpPr>
          <p:cNvPr id="22" name="object 22"/>
          <p:cNvSpPr/>
          <p:nvPr/>
        </p:nvSpPr>
        <p:spPr>
          <a:xfrm>
            <a:off x="2819400" y="1391919"/>
            <a:ext cx="457200" cy="1841500"/>
          </a:xfrm>
          <a:custGeom>
            <a:avLst/>
            <a:gdLst/>
            <a:ahLst/>
            <a:cxnLst/>
            <a:rect l="l" t="t" r="r" b="b"/>
            <a:pathLst>
              <a:path w="457200" h="1841500">
                <a:moveTo>
                  <a:pt x="457200" y="381000"/>
                </a:moveTo>
                <a:lnTo>
                  <a:pt x="457200" y="1490979"/>
                </a:lnTo>
              </a:path>
              <a:path w="457200" h="1841500">
                <a:moveTo>
                  <a:pt x="0" y="0"/>
                </a:moveTo>
                <a:lnTo>
                  <a:pt x="0" y="1841500"/>
                </a:lnTo>
              </a:path>
            </a:pathLst>
          </a:custGeom>
          <a:ln w="12700">
            <a:solidFill>
              <a:srgbClr val="000000"/>
            </a:solidFill>
          </a:ln>
        </p:spPr>
        <p:txBody>
          <a:bodyPr wrap="square" lIns="0" tIns="0" rIns="0" bIns="0" rtlCol="0"/>
          <a:lstStyle/>
          <a:p>
            <a:endParaRPr/>
          </a:p>
        </p:txBody>
      </p:sp>
      <p:sp>
        <p:nvSpPr>
          <p:cNvPr id="23" name="object 23"/>
          <p:cNvSpPr txBox="1"/>
          <p:nvPr/>
        </p:nvSpPr>
        <p:spPr>
          <a:xfrm>
            <a:off x="7604506" y="1338833"/>
            <a:ext cx="413384"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Calibri"/>
                <a:cs typeface="Calibri"/>
              </a:rPr>
              <a:t>LBP</a:t>
            </a:r>
            <a:endParaRPr sz="2000">
              <a:latin typeface="Calibri"/>
              <a:cs typeface="Calibri"/>
            </a:endParaRPr>
          </a:p>
        </p:txBody>
      </p:sp>
      <p:sp>
        <p:nvSpPr>
          <p:cNvPr id="24" name="object 24"/>
          <p:cNvSpPr txBox="1"/>
          <p:nvPr/>
        </p:nvSpPr>
        <p:spPr>
          <a:xfrm>
            <a:off x="7546593" y="3320288"/>
            <a:ext cx="377190" cy="330835"/>
          </a:xfrm>
          <a:prstGeom prst="rect">
            <a:avLst/>
          </a:prstGeom>
        </p:spPr>
        <p:txBody>
          <a:bodyPr vert="horz" wrap="square" lIns="0" tIns="13335" rIns="0" bIns="0" rtlCol="0">
            <a:spAutoFit/>
          </a:bodyPr>
          <a:lstStyle/>
          <a:p>
            <a:pPr marL="12700">
              <a:lnSpc>
                <a:spcPct val="100000"/>
              </a:lnSpc>
              <a:spcBef>
                <a:spcPts val="105"/>
              </a:spcBef>
            </a:pPr>
            <a:r>
              <a:rPr sz="2000" b="1" spc="-140" dirty="0">
                <a:latin typeface="Calibri"/>
                <a:cs typeface="Calibri"/>
              </a:rPr>
              <a:t>L</a:t>
            </a:r>
            <a:r>
              <a:rPr sz="2000" b="1" spc="-5" dirty="0">
                <a:latin typeface="Calibri"/>
                <a:cs typeface="Calibri"/>
              </a:rPr>
              <a:t>TP</a:t>
            </a:r>
            <a:endParaRPr sz="2000">
              <a:latin typeface="Calibri"/>
              <a:cs typeface="Calibri"/>
            </a:endParaRPr>
          </a:p>
        </p:txBody>
      </p:sp>
      <p:sp>
        <p:nvSpPr>
          <p:cNvPr id="25" name="object 25"/>
          <p:cNvSpPr/>
          <p:nvPr/>
        </p:nvSpPr>
        <p:spPr>
          <a:xfrm>
            <a:off x="2209800" y="4293108"/>
            <a:ext cx="1066800" cy="1524000"/>
          </a:xfrm>
          <a:custGeom>
            <a:avLst/>
            <a:gdLst/>
            <a:ahLst/>
            <a:cxnLst/>
            <a:rect l="l" t="t" r="r" b="b"/>
            <a:pathLst>
              <a:path w="1066800" h="1524000">
                <a:moveTo>
                  <a:pt x="0" y="838200"/>
                </a:moveTo>
                <a:lnTo>
                  <a:pt x="1066800" y="0"/>
                </a:lnTo>
              </a:path>
              <a:path w="1066800" h="1524000">
                <a:moveTo>
                  <a:pt x="0" y="838200"/>
                </a:moveTo>
                <a:lnTo>
                  <a:pt x="1066800" y="1524000"/>
                </a:lnTo>
              </a:path>
            </a:pathLst>
          </a:custGeom>
          <a:ln w="12700">
            <a:solidFill>
              <a:srgbClr val="FF0000"/>
            </a:solidFill>
          </a:ln>
        </p:spPr>
        <p:txBody>
          <a:bodyPr wrap="square" lIns="0" tIns="0" rIns="0" bIns="0" rtlCol="0"/>
          <a:lstStyle/>
          <a:p>
            <a:endParaRPr/>
          </a:p>
        </p:txBody>
      </p:sp>
      <p:grpSp>
        <p:nvGrpSpPr>
          <p:cNvPr id="26" name="object 26"/>
          <p:cNvGrpSpPr/>
          <p:nvPr/>
        </p:nvGrpSpPr>
        <p:grpSpPr>
          <a:xfrm>
            <a:off x="2813050" y="2305557"/>
            <a:ext cx="469900" cy="58419"/>
            <a:chOff x="2813050" y="2305557"/>
            <a:chExt cx="469900" cy="58419"/>
          </a:xfrm>
        </p:grpSpPr>
        <p:sp>
          <p:nvSpPr>
            <p:cNvPr id="27" name="object 27"/>
            <p:cNvSpPr/>
            <p:nvPr/>
          </p:nvSpPr>
          <p:spPr>
            <a:xfrm>
              <a:off x="2819400" y="2311907"/>
              <a:ext cx="457200" cy="45720"/>
            </a:xfrm>
            <a:custGeom>
              <a:avLst/>
              <a:gdLst/>
              <a:ahLst/>
              <a:cxnLst/>
              <a:rect l="l" t="t" r="r" b="b"/>
              <a:pathLst>
                <a:path w="457200" h="45719">
                  <a:moveTo>
                    <a:pt x="434339" y="0"/>
                  </a:moveTo>
                  <a:lnTo>
                    <a:pt x="434339" y="11429"/>
                  </a:lnTo>
                  <a:lnTo>
                    <a:pt x="0" y="11429"/>
                  </a:lnTo>
                  <a:lnTo>
                    <a:pt x="0" y="34289"/>
                  </a:lnTo>
                  <a:lnTo>
                    <a:pt x="434339" y="34289"/>
                  </a:lnTo>
                  <a:lnTo>
                    <a:pt x="434339" y="45719"/>
                  </a:lnTo>
                  <a:lnTo>
                    <a:pt x="457200" y="22859"/>
                  </a:lnTo>
                  <a:lnTo>
                    <a:pt x="434339" y="0"/>
                  </a:lnTo>
                  <a:close/>
                </a:path>
              </a:pathLst>
            </a:custGeom>
            <a:solidFill>
              <a:srgbClr val="000000"/>
            </a:solidFill>
          </p:spPr>
          <p:txBody>
            <a:bodyPr wrap="square" lIns="0" tIns="0" rIns="0" bIns="0" rtlCol="0"/>
            <a:lstStyle/>
            <a:p>
              <a:endParaRPr/>
            </a:p>
          </p:txBody>
        </p:sp>
        <p:sp>
          <p:nvSpPr>
            <p:cNvPr id="28" name="object 28"/>
            <p:cNvSpPr/>
            <p:nvPr/>
          </p:nvSpPr>
          <p:spPr>
            <a:xfrm>
              <a:off x="2819400" y="2311907"/>
              <a:ext cx="457200" cy="45720"/>
            </a:xfrm>
            <a:custGeom>
              <a:avLst/>
              <a:gdLst/>
              <a:ahLst/>
              <a:cxnLst/>
              <a:rect l="l" t="t" r="r" b="b"/>
              <a:pathLst>
                <a:path w="457200" h="45719">
                  <a:moveTo>
                    <a:pt x="0" y="34289"/>
                  </a:moveTo>
                  <a:lnTo>
                    <a:pt x="434339" y="34289"/>
                  </a:lnTo>
                  <a:lnTo>
                    <a:pt x="434339" y="45719"/>
                  </a:lnTo>
                  <a:lnTo>
                    <a:pt x="457200" y="22859"/>
                  </a:lnTo>
                  <a:lnTo>
                    <a:pt x="434339" y="0"/>
                  </a:lnTo>
                  <a:lnTo>
                    <a:pt x="434339" y="11429"/>
                  </a:lnTo>
                  <a:lnTo>
                    <a:pt x="0" y="11429"/>
                  </a:lnTo>
                  <a:lnTo>
                    <a:pt x="0" y="34289"/>
                  </a:lnTo>
                  <a:close/>
                </a:path>
              </a:pathLst>
            </a:custGeom>
            <a:ln w="12699">
              <a:solidFill>
                <a:srgbClr val="FF0000"/>
              </a:solidFill>
            </a:ln>
          </p:spPr>
          <p:txBody>
            <a:bodyPr wrap="square" lIns="0" tIns="0" rIns="0" bIns="0" rtlCol="0"/>
            <a:lstStyle/>
            <a:p>
              <a:endParaRPr/>
            </a:p>
          </p:txBody>
        </p:sp>
      </p:grpSp>
      <p:sp>
        <p:nvSpPr>
          <p:cNvPr id="29" name="object 29"/>
          <p:cNvSpPr txBox="1"/>
          <p:nvPr/>
        </p:nvSpPr>
        <p:spPr>
          <a:xfrm>
            <a:off x="656325" y="5771139"/>
            <a:ext cx="7055484" cy="961390"/>
          </a:xfrm>
          <a:prstGeom prst="rect">
            <a:avLst/>
          </a:prstGeom>
        </p:spPr>
        <p:txBody>
          <a:bodyPr vert="horz" wrap="square" lIns="0" tIns="15240" rIns="0" bIns="0" rtlCol="0">
            <a:spAutoFit/>
          </a:bodyPr>
          <a:lstStyle/>
          <a:p>
            <a:pPr marL="12700">
              <a:lnSpc>
                <a:spcPct val="100000"/>
              </a:lnSpc>
              <a:spcBef>
                <a:spcPts val="120"/>
              </a:spcBef>
            </a:pPr>
            <a:r>
              <a:rPr sz="2700" spc="200" dirty="0">
                <a:latin typeface="Symbol"/>
                <a:cs typeface="Symbol"/>
              </a:rPr>
              <a:t></a:t>
            </a:r>
            <a:r>
              <a:rPr sz="2700" spc="-100" dirty="0">
                <a:latin typeface="Times New Roman"/>
                <a:cs typeface="Times New Roman"/>
              </a:rPr>
              <a:t> </a:t>
            </a:r>
            <a:r>
              <a:rPr sz="2700" spc="250" dirty="0">
                <a:latin typeface="Symbol"/>
                <a:cs typeface="Symbol"/>
              </a:rPr>
              <a:t></a:t>
            </a:r>
            <a:r>
              <a:rPr sz="2700" spc="-105" dirty="0">
                <a:latin typeface="Times New Roman"/>
                <a:cs typeface="Times New Roman"/>
              </a:rPr>
              <a:t> </a:t>
            </a:r>
            <a:r>
              <a:rPr sz="2700" spc="15" dirty="0">
                <a:latin typeface="Times New Roman"/>
                <a:cs typeface="Times New Roman"/>
              </a:rPr>
              <a:t>2[7,11]</a:t>
            </a:r>
            <a:endParaRPr sz="2700">
              <a:latin typeface="Times New Roman"/>
              <a:cs typeface="Times New Roman"/>
            </a:endParaRPr>
          </a:p>
          <a:p>
            <a:pPr marL="1017905">
              <a:lnSpc>
                <a:spcPct val="100000"/>
              </a:lnSpc>
              <a:spcBef>
                <a:spcPts val="1705"/>
              </a:spcBef>
            </a:pPr>
            <a:r>
              <a:rPr sz="2000" spc="-5" dirty="0">
                <a:latin typeface="Calibri"/>
                <a:cs typeface="Calibri"/>
              </a:rPr>
              <a:t>Fig: </a:t>
            </a:r>
            <a:r>
              <a:rPr sz="2000" spc="-10" dirty="0">
                <a:latin typeface="Calibri"/>
                <a:cs typeface="Calibri"/>
              </a:rPr>
              <a:t>Example</a:t>
            </a:r>
            <a:r>
              <a:rPr sz="2000" dirty="0">
                <a:latin typeface="Calibri"/>
                <a:cs typeface="Calibri"/>
              </a:rPr>
              <a:t> </a:t>
            </a:r>
            <a:r>
              <a:rPr sz="2000" spc="-5" dirty="0">
                <a:latin typeface="Calibri"/>
                <a:cs typeface="Calibri"/>
              </a:rPr>
              <a:t>of</a:t>
            </a:r>
            <a:r>
              <a:rPr sz="2000" spc="-10" dirty="0">
                <a:latin typeface="Calibri"/>
                <a:cs typeface="Calibri"/>
              </a:rPr>
              <a:t> </a:t>
            </a:r>
            <a:r>
              <a:rPr sz="2000" spc="-5" dirty="0">
                <a:latin typeface="Calibri"/>
                <a:cs typeface="Calibri"/>
              </a:rPr>
              <a:t>obtaining</a:t>
            </a:r>
            <a:r>
              <a:rPr sz="2000" spc="-20" dirty="0">
                <a:latin typeface="Calibri"/>
                <a:cs typeface="Calibri"/>
              </a:rPr>
              <a:t> </a:t>
            </a:r>
            <a:r>
              <a:rPr sz="2000" spc="-5" dirty="0">
                <a:latin typeface="Calibri"/>
                <a:cs typeface="Calibri"/>
              </a:rPr>
              <a:t>LBP</a:t>
            </a:r>
            <a:r>
              <a:rPr sz="2000" spc="-15" dirty="0">
                <a:latin typeface="Calibri"/>
                <a:cs typeface="Calibri"/>
              </a:rPr>
              <a:t> </a:t>
            </a:r>
            <a:r>
              <a:rPr sz="2000" dirty="0">
                <a:latin typeface="Calibri"/>
                <a:cs typeface="Calibri"/>
              </a:rPr>
              <a:t>and</a:t>
            </a:r>
            <a:r>
              <a:rPr sz="2000" spc="-5" dirty="0">
                <a:latin typeface="Calibri"/>
                <a:cs typeface="Calibri"/>
              </a:rPr>
              <a:t> </a:t>
            </a:r>
            <a:r>
              <a:rPr sz="2000" spc="-50" dirty="0">
                <a:latin typeface="Calibri"/>
                <a:cs typeface="Calibri"/>
              </a:rPr>
              <a:t>LTP</a:t>
            </a:r>
            <a:r>
              <a:rPr sz="2000" spc="-5" dirty="0">
                <a:latin typeface="Calibri"/>
                <a:cs typeface="Calibri"/>
              </a:rPr>
              <a:t> </a:t>
            </a:r>
            <a:r>
              <a:rPr sz="2000" spc="-15" dirty="0">
                <a:latin typeface="Calibri"/>
                <a:cs typeface="Calibri"/>
              </a:rPr>
              <a:t>for </a:t>
            </a:r>
            <a:r>
              <a:rPr sz="2000" dirty="0">
                <a:latin typeface="Calibri"/>
                <a:cs typeface="Calibri"/>
              </a:rPr>
              <a:t>the</a:t>
            </a:r>
            <a:r>
              <a:rPr sz="2000" spc="-10" dirty="0">
                <a:latin typeface="Calibri"/>
                <a:cs typeface="Calibri"/>
              </a:rPr>
              <a:t> </a:t>
            </a:r>
            <a:r>
              <a:rPr sz="2000" dirty="0">
                <a:latin typeface="Calibri"/>
                <a:cs typeface="Calibri"/>
              </a:rPr>
              <a:t>3</a:t>
            </a:r>
            <a:r>
              <a:rPr sz="2000" spc="20" dirty="0">
                <a:latin typeface="Calibri"/>
                <a:cs typeface="Calibri"/>
              </a:rPr>
              <a:t> </a:t>
            </a:r>
            <a:r>
              <a:rPr sz="2000" dirty="0">
                <a:latin typeface="Times New Roman"/>
                <a:cs typeface="Times New Roman"/>
              </a:rPr>
              <a:t>×</a:t>
            </a:r>
            <a:r>
              <a:rPr sz="2000" spc="-60" dirty="0">
                <a:latin typeface="Times New Roman"/>
                <a:cs typeface="Times New Roman"/>
              </a:rPr>
              <a:t> </a:t>
            </a:r>
            <a:r>
              <a:rPr sz="2000" dirty="0">
                <a:latin typeface="Calibri"/>
                <a:cs typeface="Calibri"/>
              </a:rPr>
              <a:t>3 </a:t>
            </a:r>
            <a:r>
              <a:rPr sz="2000" spc="-10" dirty="0">
                <a:latin typeface="Calibri"/>
                <a:cs typeface="Calibri"/>
              </a:rPr>
              <a:t>pattern</a:t>
            </a:r>
            <a:endParaRPr sz="2000">
              <a:latin typeface="Calibri"/>
              <a:cs typeface="Calibri"/>
            </a:endParaRPr>
          </a:p>
        </p:txBody>
      </p:sp>
      <p:pic>
        <p:nvPicPr>
          <p:cNvPr id="30" name="object 30"/>
          <p:cNvPicPr/>
          <p:nvPr/>
        </p:nvPicPr>
        <p:blipFill>
          <a:blip r:embed="rId2" cstate="print"/>
          <a:stretch>
            <a:fillRect/>
          </a:stretch>
        </p:blipFill>
        <p:spPr>
          <a:xfrm>
            <a:off x="22859" y="481583"/>
            <a:ext cx="7649718" cy="787146"/>
          </a:xfrm>
          <a:prstGeom prst="rect">
            <a:avLst/>
          </a:prstGeom>
        </p:spPr>
      </p:pic>
      <p:sp>
        <p:nvSpPr>
          <p:cNvPr id="31" name="object 31"/>
          <p:cNvSpPr txBox="1">
            <a:spLocks noGrp="1"/>
          </p:cNvSpPr>
          <p:nvPr>
            <p:ph type="title"/>
          </p:nvPr>
        </p:nvSpPr>
        <p:spPr>
          <a:xfrm>
            <a:off x="231140" y="526257"/>
            <a:ext cx="7205345" cy="838835"/>
          </a:xfrm>
          <a:prstGeom prst="rect">
            <a:avLst/>
          </a:prstGeom>
        </p:spPr>
        <p:txBody>
          <a:bodyPr vert="horz" wrap="square" lIns="0" tIns="59055" rIns="0" bIns="0" rtlCol="0">
            <a:spAutoFit/>
          </a:bodyPr>
          <a:lstStyle/>
          <a:p>
            <a:pPr marL="12700">
              <a:lnSpc>
                <a:spcPct val="100000"/>
              </a:lnSpc>
              <a:spcBef>
                <a:spcPts val="465"/>
              </a:spcBef>
            </a:pPr>
            <a:r>
              <a:rPr sz="2800" b="1" spc="-5" dirty="0">
                <a:latin typeface="Times New Roman"/>
                <a:cs typeface="Times New Roman"/>
              </a:rPr>
              <a:t>Local Binary</a:t>
            </a:r>
            <a:r>
              <a:rPr sz="2800" b="1" spc="-15" dirty="0">
                <a:latin typeface="Times New Roman"/>
                <a:cs typeface="Times New Roman"/>
              </a:rPr>
              <a:t> </a:t>
            </a:r>
            <a:r>
              <a:rPr sz="2800" b="1" spc="-5" dirty="0">
                <a:latin typeface="Times New Roman"/>
                <a:cs typeface="Times New Roman"/>
              </a:rPr>
              <a:t>&amp;</a:t>
            </a:r>
            <a:r>
              <a:rPr sz="2800" b="1" spc="-45" dirty="0">
                <a:latin typeface="Times New Roman"/>
                <a:cs typeface="Times New Roman"/>
              </a:rPr>
              <a:t> Ternary</a:t>
            </a:r>
            <a:r>
              <a:rPr sz="2800" b="1" spc="-5" dirty="0">
                <a:latin typeface="Times New Roman"/>
                <a:cs typeface="Times New Roman"/>
              </a:rPr>
              <a:t> Patterns</a:t>
            </a:r>
            <a:r>
              <a:rPr sz="2800" b="1" spc="15" dirty="0">
                <a:latin typeface="Times New Roman"/>
                <a:cs typeface="Times New Roman"/>
              </a:rPr>
              <a:t> </a:t>
            </a:r>
            <a:r>
              <a:rPr sz="2800" b="1" spc="-5" dirty="0">
                <a:latin typeface="Times New Roman"/>
                <a:cs typeface="Times New Roman"/>
              </a:rPr>
              <a:t>(LBP</a:t>
            </a:r>
            <a:r>
              <a:rPr sz="2800" b="1" spc="-150" dirty="0">
                <a:latin typeface="Times New Roman"/>
                <a:cs typeface="Times New Roman"/>
              </a:rPr>
              <a:t> </a:t>
            </a:r>
            <a:r>
              <a:rPr sz="2800" b="1" spc="-5" dirty="0">
                <a:latin typeface="Times New Roman"/>
                <a:cs typeface="Times New Roman"/>
              </a:rPr>
              <a:t>&amp; </a:t>
            </a:r>
            <a:r>
              <a:rPr sz="2800" b="1" spc="-70" dirty="0">
                <a:latin typeface="Times New Roman"/>
                <a:cs typeface="Times New Roman"/>
              </a:rPr>
              <a:t>LTP)</a:t>
            </a:r>
            <a:endParaRPr sz="2800">
              <a:latin typeface="Times New Roman"/>
              <a:cs typeface="Times New Roman"/>
            </a:endParaRPr>
          </a:p>
          <a:p>
            <a:pPr marL="827405">
              <a:lnSpc>
                <a:spcPct val="100000"/>
              </a:lnSpc>
              <a:spcBef>
                <a:spcPts val="275"/>
              </a:spcBef>
            </a:pPr>
            <a:r>
              <a:rPr sz="2000" b="1" spc="-20" dirty="0">
                <a:latin typeface="Calibri"/>
                <a:cs typeface="Calibri"/>
              </a:rPr>
              <a:t>Pattern</a:t>
            </a:r>
            <a:endParaRPr sz="2000">
              <a:latin typeface="Calibri"/>
              <a:cs typeface="Calibri"/>
            </a:endParaRPr>
          </a:p>
        </p:txBody>
      </p:sp>
      <p:sp>
        <p:nvSpPr>
          <p:cNvPr id="33" name="Date Placeholder 32"/>
          <p:cNvSpPr>
            <a:spLocks noGrp="1"/>
          </p:cNvSpPr>
          <p:nvPr>
            <p:ph type="dt" sz="half" idx="6"/>
          </p:nvPr>
        </p:nvSpPr>
        <p:spPr/>
        <p:txBody>
          <a:bodyPr/>
          <a:lstStyle/>
          <a:p>
            <a:fld id="{6B0454F6-AA2B-4487-8360-A56A1543B63A}" type="datetime1">
              <a:rPr lang="en-US" smtClean="0"/>
              <a:t>6/26/2024</a:t>
            </a:fld>
            <a:endParaRPr lang="en-US"/>
          </a:p>
        </p:txBody>
      </p:sp>
      <p:sp>
        <p:nvSpPr>
          <p:cNvPr id="3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35" name="Picture 34">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8" y="-90888"/>
            <a:ext cx="1219200" cy="7611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841" y="713993"/>
            <a:ext cx="1285875" cy="452120"/>
          </a:xfrm>
          <a:prstGeom prst="rect">
            <a:avLst/>
          </a:prstGeom>
        </p:spPr>
        <p:txBody>
          <a:bodyPr vert="horz" wrap="square" lIns="0" tIns="12065" rIns="0" bIns="0" rtlCol="0">
            <a:spAutoFit/>
          </a:bodyPr>
          <a:lstStyle/>
          <a:p>
            <a:pPr marL="12700">
              <a:lnSpc>
                <a:spcPct val="100000"/>
              </a:lnSpc>
              <a:spcBef>
                <a:spcPts val="95"/>
              </a:spcBef>
            </a:pPr>
            <a:endParaRPr sz="2800" dirty="0">
              <a:latin typeface="Times New Roman"/>
              <a:cs typeface="Times New Roman"/>
            </a:endParaRPr>
          </a:p>
        </p:txBody>
      </p:sp>
      <p:pic>
        <p:nvPicPr>
          <p:cNvPr id="3" name="object 3"/>
          <p:cNvPicPr/>
          <p:nvPr/>
        </p:nvPicPr>
        <p:blipFill>
          <a:blip r:embed="rId2" cstate="print"/>
          <a:stretch>
            <a:fillRect/>
          </a:stretch>
        </p:blipFill>
        <p:spPr>
          <a:xfrm>
            <a:off x="690372" y="1152144"/>
            <a:ext cx="7825740" cy="5367528"/>
          </a:xfrm>
          <a:prstGeom prst="rect">
            <a:avLst/>
          </a:prstGeom>
        </p:spPr>
      </p:pic>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8" name="TextBox 7">
            <a:extLst>
              <a:ext uri="{FF2B5EF4-FFF2-40B4-BE49-F238E27FC236}">
                <a16:creationId xmlns:a16="http://schemas.microsoft.com/office/drawing/2014/main" id="{4689F9AA-4AC9-19E8-82D5-2EB8C6ED1907}"/>
              </a:ext>
            </a:extLst>
          </p:cNvPr>
          <p:cNvSpPr txBox="1"/>
          <p:nvPr/>
        </p:nvSpPr>
        <p:spPr>
          <a:xfrm>
            <a:off x="228600" y="1479704"/>
            <a:ext cx="8305800" cy="1754326"/>
          </a:xfrm>
          <a:prstGeom prst="rect">
            <a:avLst/>
          </a:prstGeom>
          <a:noFill/>
        </p:spPr>
        <p:txBody>
          <a:bodyPr wrap="square">
            <a:spAutoFit/>
          </a:bodyPr>
          <a:lstStyle/>
          <a:p>
            <a:pPr algn="l"/>
            <a:r>
              <a:rPr lang="en-US" i="0" dirty="0">
                <a:effectLst/>
                <a:latin typeface="Times New Roman" panose="02020603050405020304" pitchFamily="18" charset="0"/>
                <a:cs typeface="Times New Roman" panose="02020603050405020304" pitchFamily="18" charset="0"/>
              </a:rPr>
              <a:t>What is image segmentation?</a:t>
            </a:r>
          </a:p>
          <a:p>
            <a:pPr algn="l"/>
            <a:r>
              <a:rPr lang="en-US" i="0" dirty="0">
                <a:effectLst/>
                <a:latin typeface="Times New Roman" panose="02020603050405020304" pitchFamily="18" charset="0"/>
                <a:cs typeface="Times New Roman" panose="02020603050405020304" pitchFamily="18" charset="0"/>
              </a:rPr>
              <a:t>As the term suggests this is the process of dividing an image into multiple segments. In this process, every pixel in the image is associated with an object type. There are two major types of image segmentation — semantic segmentation and instance segmentation.</a:t>
            </a:r>
          </a:p>
          <a:p>
            <a:pPr algn="l"/>
            <a:r>
              <a:rPr lang="en-US" i="0" dirty="0">
                <a:effectLst/>
                <a:latin typeface="Times New Roman" panose="02020603050405020304" pitchFamily="18" charset="0"/>
                <a:cs typeface="Times New Roman" panose="02020603050405020304" pitchFamily="18" charset="0"/>
              </a:rPr>
              <a:t>In semantic segmentation, all objects of the same type are marked using one class label while in instance segmentation similar objects get their own separate labels.</a:t>
            </a:r>
          </a:p>
        </p:txBody>
      </p:sp>
      <p:pic>
        <p:nvPicPr>
          <p:cNvPr id="1026" name="Picture 2" descr="image segmentation">
            <a:extLst>
              <a:ext uri="{FF2B5EF4-FFF2-40B4-BE49-F238E27FC236}">
                <a16:creationId xmlns:a16="http://schemas.microsoft.com/office/drawing/2014/main" id="{A1EE2B9E-FBBA-F508-5169-5BE0B9A3E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175193"/>
            <a:ext cx="8763000" cy="3202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839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841" y="713993"/>
            <a:ext cx="1285875" cy="452120"/>
          </a:xfrm>
          <a:prstGeom prst="rect">
            <a:avLst/>
          </a:prstGeom>
        </p:spPr>
        <p:txBody>
          <a:bodyPr vert="horz" wrap="square" lIns="0" tIns="12065" rIns="0" bIns="0" rtlCol="0">
            <a:spAutoFit/>
          </a:bodyPr>
          <a:lstStyle/>
          <a:p>
            <a:pPr marL="12700">
              <a:lnSpc>
                <a:spcPct val="100000"/>
              </a:lnSpc>
              <a:spcBef>
                <a:spcPts val="95"/>
              </a:spcBef>
            </a:pPr>
            <a:endParaRPr sz="2800" dirty="0">
              <a:latin typeface="Times New Roman"/>
              <a:cs typeface="Times New Roman"/>
            </a:endParaRPr>
          </a:p>
        </p:txBody>
      </p:sp>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10" name="TextBox 9">
            <a:extLst>
              <a:ext uri="{FF2B5EF4-FFF2-40B4-BE49-F238E27FC236}">
                <a16:creationId xmlns:a16="http://schemas.microsoft.com/office/drawing/2014/main" id="{0F2DC65A-9209-2EE1-A130-570C7B15EFD0}"/>
              </a:ext>
            </a:extLst>
          </p:cNvPr>
          <p:cNvSpPr txBox="1"/>
          <p:nvPr/>
        </p:nvSpPr>
        <p:spPr>
          <a:xfrm>
            <a:off x="685800" y="1327631"/>
            <a:ext cx="7924800" cy="923330"/>
          </a:xfrm>
          <a:prstGeom prst="rect">
            <a:avLst/>
          </a:prstGeom>
          <a:noFill/>
        </p:spPr>
        <p:txBody>
          <a:bodyPr wrap="square">
            <a:spAutoFit/>
          </a:bodyPr>
          <a:lstStyle/>
          <a:p>
            <a:r>
              <a:rPr lang="en-US" dirty="0"/>
              <a:t>Image segmentation architectures</a:t>
            </a:r>
          </a:p>
          <a:p>
            <a:r>
              <a:rPr lang="en-US" dirty="0"/>
              <a:t>The basic architecture in image segmentation consists of an encoder and a decoder.</a:t>
            </a:r>
            <a:endParaRPr lang="en-IN" dirty="0"/>
          </a:p>
        </p:txBody>
      </p:sp>
      <p:pic>
        <p:nvPicPr>
          <p:cNvPr id="15" name="Picture 14">
            <a:extLst>
              <a:ext uri="{FF2B5EF4-FFF2-40B4-BE49-F238E27FC236}">
                <a16:creationId xmlns:a16="http://schemas.microsoft.com/office/drawing/2014/main" id="{432C7BC5-C39C-DFE1-4D86-DEF2E949EF5A}"/>
              </a:ext>
            </a:extLst>
          </p:cNvPr>
          <p:cNvPicPr>
            <a:picLocks noChangeAspect="1"/>
          </p:cNvPicPr>
          <p:nvPr/>
        </p:nvPicPr>
        <p:blipFill>
          <a:blip r:embed="rId3"/>
          <a:stretch>
            <a:fillRect/>
          </a:stretch>
        </p:blipFill>
        <p:spPr>
          <a:xfrm>
            <a:off x="685800" y="2133600"/>
            <a:ext cx="7543800" cy="4114800"/>
          </a:xfrm>
          <a:prstGeom prst="rect">
            <a:avLst/>
          </a:prstGeom>
        </p:spPr>
      </p:pic>
    </p:spTree>
    <p:extLst>
      <p:ext uri="{BB962C8B-B14F-4D97-AF65-F5344CB8AC3E}">
        <p14:creationId xmlns:p14="http://schemas.microsoft.com/office/powerpoint/2010/main" val="59503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028" y="597534"/>
            <a:ext cx="6600825" cy="391160"/>
          </a:xfrm>
          <a:prstGeom prst="rect">
            <a:avLst/>
          </a:prstGeom>
        </p:spPr>
        <p:txBody>
          <a:bodyPr vert="horz" wrap="square" lIns="0" tIns="12700" rIns="0" bIns="0" rtlCol="0">
            <a:spAutoFit/>
          </a:bodyPr>
          <a:lstStyle/>
          <a:p>
            <a:pPr marL="12700">
              <a:lnSpc>
                <a:spcPct val="100000"/>
              </a:lnSpc>
              <a:spcBef>
                <a:spcPts val="100"/>
              </a:spcBef>
            </a:pPr>
            <a:r>
              <a:rPr sz="2400" b="1" spc="-5">
                <a:latin typeface="Times New Roman"/>
                <a:cs typeface="Times New Roman"/>
              </a:rPr>
              <a:t>A</a:t>
            </a:r>
            <a:r>
              <a:rPr sz="2400" b="1" spc="-125">
                <a:latin typeface="Times New Roman"/>
                <a:cs typeface="Times New Roman"/>
              </a:rPr>
              <a:t> </a:t>
            </a:r>
            <a:r>
              <a:rPr sz="2400" b="1" spc="-10">
                <a:latin typeface="Times New Roman"/>
                <a:cs typeface="Times New Roman"/>
              </a:rPr>
              <a:t>Picture</a:t>
            </a:r>
            <a:r>
              <a:rPr sz="2400" b="1" spc="-15">
                <a:latin typeface="Times New Roman"/>
                <a:cs typeface="Times New Roman"/>
              </a:rPr>
              <a:t> </a:t>
            </a:r>
            <a:r>
              <a:rPr sz="2400" b="1" spc="-5">
                <a:latin typeface="Times New Roman"/>
                <a:cs typeface="Times New Roman"/>
              </a:rPr>
              <a:t>Is</a:t>
            </a:r>
            <a:r>
              <a:rPr sz="2400" b="1" spc="-35">
                <a:latin typeface="Times New Roman"/>
                <a:cs typeface="Times New Roman"/>
              </a:rPr>
              <a:t> </a:t>
            </a:r>
            <a:r>
              <a:rPr sz="2400" b="1" spc="-30">
                <a:latin typeface="Times New Roman"/>
                <a:cs typeface="Times New Roman"/>
              </a:rPr>
              <a:t>Worth</a:t>
            </a:r>
            <a:r>
              <a:rPr sz="2400" b="1" spc="-10">
                <a:latin typeface="Times New Roman"/>
                <a:cs typeface="Times New Roman"/>
              </a:rPr>
              <a:t> </a:t>
            </a:r>
            <a:r>
              <a:rPr sz="2400" b="1" spc="-15">
                <a:latin typeface="Times New Roman"/>
                <a:cs typeface="Times New Roman"/>
              </a:rPr>
              <a:t>More</a:t>
            </a:r>
            <a:r>
              <a:rPr sz="2400" b="1" spc="-40">
                <a:latin typeface="Times New Roman"/>
                <a:cs typeface="Times New Roman"/>
              </a:rPr>
              <a:t> </a:t>
            </a:r>
            <a:r>
              <a:rPr sz="2400" b="1" spc="-5">
                <a:latin typeface="Times New Roman"/>
                <a:cs typeface="Times New Roman"/>
              </a:rPr>
              <a:t>Than</a:t>
            </a:r>
            <a:r>
              <a:rPr sz="2400" b="1" spc="-125">
                <a:latin typeface="Times New Roman"/>
                <a:cs typeface="Times New Roman"/>
              </a:rPr>
              <a:t> </a:t>
            </a:r>
            <a:r>
              <a:rPr sz="2400" b="1" spc="-5">
                <a:latin typeface="Times New Roman"/>
                <a:cs typeface="Times New Roman"/>
              </a:rPr>
              <a:t>A</a:t>
            </a:r>
            <a:r>
              <a:rPr sz="2400" b="1" spc="-170">
                <a:latin typeface="Times New Roman"/>
                <a:cs typeface="Times New Roman"/>
              </a:rPr>
              <a:t> </a:t>
            </a:r>
            <a:r>
              <a:rPr sz="2400" b="1" spc="-5">
                <a:latin typeface="Times New Roman"/>
                <a:cs typeface="Times New Roman"/>
              </a:rPr>
              <a:t>Thousand</a:t>
            </a:r>
            <a:r>
              <a:rPr sz="2400" b="1" spc="-15">
                <a:latin typeface="Times New Roman"/>
                <a:cs typeface="Times New Roman"/>
              </a:rPr>
              <a:t> </a:t>
            </a:r>
            <a:r>
              <a:rPr sz="2400" b="1" spc="-30">
                <a:latin typeface="Times New Roman"/>
                <a:cs typeface="Times New Roman"/>
              </a:rPr>
              <a:t>Words</a:t>
            </a:r>
            <a:endParaRPr sz="2400">
              <a:latin typeface="Times New Roman"/>
              <a:cs typeface="Times New Roman"/>
            </a:endParaRPr>
          </a:p>
        </p:txBody>
      </p:sp>
      <p:sp>
        <p:nvSpPr>
          <p:cNvPr id="3" name="object 3"/>
          <p:cNvSpPr txBox="1"/>
          <p:nvPr/>
        </p:nvSpPr>
        <p:spPr>
          <a:xfrm>
            <a:off x="332028" y="1630236"/>
            <a:ext cx="8734425" cy="2879725"/>
          </a:xfrm>
          <a:prstGeom prst="rect">
            <a:avLst/>
          </a:prstGeom>
        </p:spPr>
        <p:txBody>
          <a:bodyPr vert="horz" wrap="square" lIns="0" tIns="86360" rIns="0" bIns="0" rtlCol="0">
            <a:spAutoFit/>
          </a:bodyPr>
          <a:lstStyle/>
          <a:p>
            <a:pPr marL="12700">
              <a:lnSpc>
                <a:spcPct val="100000"/>
              </a:lnSpc>
              <a:spcBef>
                <a:spcPts val="680"/>
              </a:spcBef>
            </a:pPr>
            <a:r>
              <a:rPr sz="2400" spc="-5" dirty="0">
                <a:latin typeface="Times New Roman"/>
                <a:cs typeface="Times New Roman"/>
              </a:rPr>
              <a:t>Image</a:t>
            </a:r>
            <a:r>
              <a:rPr sz="2400" spc="-25" dirty="0">
                <a:latin typeface="Times New Roman"/>
                <a:cs typeface="Times New Roman"/>
              </a:rPr>
              <a:t> </a:t>
            </a:r>
            <a:r>
              <a:rPr sz="2400" dirty="0">
                <a:latin typeface="Times New Roman"/>
                <a:cs typeface="Times New Roman"/>
              </a:rPr>
              <a:t>analysis</a:t>
            </a:r>
            <a:r>
              <a:rPr sz="2400" spc="-35" dirty="0">
                <a:latin typeface="Times New Roman"/>
                <a:cs typeface="Times New Roman"/>
              </a:rPr>
              <a:t> </a:t>
            </a:r>
            <a:r>
              <a:rPr sz="2400" dirty="0">
                <a:latin typeface="Times New Roman"/>
                <a:cs typeface="Times New Roman"/>
              </a:rPr>
              <a:t>(understanding),</a:t>
            </a:r>
            <a:endParaRPr sz="2400">
              <a:latin typeface="Times New Roman"/>
              <a:cs typeface="Times New Roman"/>
            </a:endParaRPr>
          </a:p>
          <a:p>
            <a:pPr marL="12700" marR="5080">
              <a:lnSpc>
                <a:spcPct val="100000"/>
              </a:lnSpc>
              <a:spcBef>
                <a:spcPts val="575"/>
              </a:spcBef>
            </a:pPr>
            <a:r>
              <a:rPr sz="2400" spc="-5" dirty="0">
                <a:latin typeface="Times New Roman"/>
                <a:cs typeface="Times New Roman"/>
              </a:rPr>
              <a:t>image</a:t>
            </a:r>
            <a:r>
              <a:rPr sz="2400" spc="65" dirty="0">
                <a:latin typeface="Times New Roman"/>
                <a:cs typeface="Times New Roman"/>
              </a:rPr>
              <a:t> </a:t>
            </a:r>
            <a:r>
              <a:rPr sz="2400" spc="-5" dirty="0">
                <a:latin typeface="Times New Roman"/>
                <a:cs typeface="Times New Roman"/>
              </a:rPr>
              <a:t>processing</a:t>
            </a:r>
            <a:r>
              <a:rPr sz="2400" spc="65" dirty="0">
                <a:latin typeface="Times New Roman"/>
                <a:cs typeface="Times New Roman"/>
              </a:rPr>
              <a:t> </a:t>
            </a:r>
            <a:r>
              <a:rPr sz="2400" dirty="0">
                <a:latin typeface="Times New Roman"/>
                <a:cs typeface="Times New Roman"/>
              </a:rPr>
              <a:t>&amp;</a:t>
            </a:r>
            <a:r>
              <a:rPr sz="2400" spc="70" dirty="0">
                <a:latin typeface="Times New Roman"/>
                <a:cs typeface="Times New Roman"/>
              </a:rPr>
              <a:t> </a:t>
            </a:r>
            <a:r>
              <a:rPr sz="2400" spc="-5" dirty="0">
                <a:latin typeface="Times New Roman"/>
                <a:cs typeface="Times New Roman"/>
              </a:rPr>
              <a:t>computer</a:t>
            </a:r>
            <a:r>
              <a:rPr sz="2400" spc="60" dirty="0">
                <a:latin typeface="Times New Roman"/>
                <a:cs typeface="Times New Roman"/>
              </a:rPr>
              <a:t> </a:t>
            </a:r>
            <a:r>
              <a:rPr sz="2400" dirty="0">
                <a:latin typeface="Times New Roman"/>
                <a:cs typeface="Times New Roman"/>
              </a:rPr>
              <a:t>vision</a:t>
            </a:r>
            <a:r>
              <a:rPr sz="2400" spc="60" dirty="0">
                <a:latin typeface="Times New Roman"/>
                <a:cs typeface="Times New Roman"/>
              </a:rPr>
              <a:t> </a:t>
            </a:r>
            <a:r>
              <a:rPr sz="2400" dirty="0">
                <a:latin typeface="Times New Roman"/>
                <a:cs typeface="Times New Roman"/>
              </a:rPr>
              <a:t>plays</a:t>
            </a:r>
            <a:r>
              <a:rPr sz="2400" spc="75" dirty="0">
                <a:latin typeface="Times New Roman"/>
                <a:cs typeface="Times New Roman"/>
              </a:rPr>
              <a:t> </a:t>
            </a:r>
            <a:r>
              <a:rPr sz="2400" dirty="0">
                <a:latin typeface="Times New Roman"/>
                <a:cs typeface="Times New Roman"/>
              </a:rPr>
              <a:t>an</a:t>
            </a:r>
            <a:r>
              <a:rPr sz="2400" spc="60" dirty="0">
                <a:latin typeface="Times New Roman"/>
                <a:cs typeface="Times New Roman"/>
              </a:rPr>
              <a:t> </a:t>
            </a:r>
            <a:r>
              <a:rPr sz="2400" spc="-5" dirty="0">
                <a:latin typeface="Times New Roman"/>
                <a:cs typeface="Times New Roman"/>
              </a:rPr>
              <a:t>important</a:t>
            </a:r>
            <a:r>
              <a:rPr sz="2400" spc="70" dirty="0">
                <a:latin typeface="Times New Roman"/>
                <a:cs typeface="Times New Roman"/>
              </a:rPr>
              <a:t> </a:t>
            </a:r>
            <a:r>
              <a:rPr sz="2400" dirty="0">
                <a:latin typeface="Times New Roman"/>
                <a:cs typeface="Times New Roman"/>
              </a:rPr>
              <a:t>role</a:t>
            </a:r>
            <a:r>
              <a:rPr sz="2400" spc="45" dirty="0">
                <a:latin typeface="Times New Roman"/>
                <a:cs typeface="Times New Roman"/>
              </a:rPr>
              <a:t> </a:t>
            </a:r>
            <a:r>
              <a:rPr sz="2400" dirty="0">
                <a:latin typeface="Times New Roman"/>
                <a:cs typeface="Times New Roman"/>
              </a:rPr>
              <a:t>in</a:t>
            </a:r>
            <a:r>
              <a:rPr sz="2400" spc="70" dirty="0">
                <a:latin typeface="Times New Roman"/>
                <a:cs typeface="Times New Roman"/>
              </a:rPr>
              <a:t> </a:t>
            </a:r>
            <a:r>
              <a:rPr sz="2400" spc="-5" dirty="0">
                <a:latin typeface="Times New Roman"/>
                <a:cs typeface="Times New Roman"/>
              </a:rPr>
              <a:t>society </a:t>
            </a:r>
            <a:r>
              <a:rPr sz="2400" spc="-585" dirty="0">
                <a:latin typeface="Times New Roman"/>
                <a:cs typeface="Times New Roman"/>
              </a:rPr>
              <a:t> </a:t>
            </a:r>
            <a:r>
              <a:rPr sz="2400" dirty="0">
                <a:latin typeface="Times New Roman"/>
                <a:cs typeface="Times New Roman"/>
              </a:rPr>
              <a:t>today</a:t>
            </a:r>
            <a:r>
              <a:rPr sz="2400" spc="-10" dirty="0">
                <a:latin typeface="Times New Roman"/>
                <a:cs typeface="Times New Roman"/>
              </a:rPr>
              <a:t> </a:t>
            </a:r>
            <a:r>
              <a:rPr sz="2400" dirty="0">
                <a:latin typeface="Times New Roman"/>
                <a:cs typeface="Times New Roman"/>
              </a:rPr>
              <a:t>because</a:t>
            </a:r>
            <a:endParaRPr sz="2400">
              <a:latin typeface="Times New Roman"/>
              <a:cs typeface="Times New Roman"/>
            </a:endParaRPr>
          </a:p>
          <a:p>
            <a:pPr marL="12700">
              <a:lnSpc>
                <a:spcPct val="100000"/>
              </a:lnSpc>
              <a:spcBef>
                <a:spcPts val="580"/>
              </a:spcBef>
              <a:tabLst>
                <a:tab pos="354965" algn="l"/>
                <a:tab pos="715010" algn="l"/>
                <a:tab pos="1718310" algn="l"/>
                <a:tab pos="2516505" algn="l"/>
                <a:tab pos="2809240" algn="l"/>
                <a:tab pos="3639820" algn="l"/>
                <a:tab pos="4622800" algn="l"/>
                <a:tab pos="6115685" algn="l"/>
                <a:tab pos="6525259" algn="l"/>
                <a:tab pos="6817995" algn="l"/>
                <a:tab pos="8021955" algn="l"/>
                <a:tab pos="8432165" algn="l"/>
              </a:tabLst>
            </a:pPr>
            <a:r>
              <a:rPr sz="1650" spc="-155" dirty="0">
                <a:solidFill>
                  <a:srgbClr val="4471C4"/>
                </a:solidFill>
                <a:latin typeface="Microsoft Sans Serif"/>
                <a:cs typeface="Microsoft Sans Serif"/>
              </a:rPr>
              <a:t>🞭	</a:t>
            </a:r>
            <a:r>
              <a:rPr sz="2400" dirty="0">
                <a:latin typeface="Times New Roman"/>
                <a:cs typeface="Times New Roman"/>
              </a:rPr>
              <a:t>A	pi</a:t>
            </a:r>
            <a:r>
              <a:rPr sz="2400" spc="-10" dirty="0">
                <a:latin typeface="Times New Roman"/>
                <a:cs typeface="Times New Roman"/>
              </a:rPr>
              <a:t>c</a:t>
            </a:r>
            <a:r>
              <a:rPr sz="2400" dirty="0">
                <a:latin typeface="Times New Roman"/>
                <a:cs typeface="Times New Roman"/>
              </a:rPr>
              <a:t>ture	</a:t>
            </a:r>
            <a:r>
              <a:rPr sz="2400" spc="-15" dirty="0">
                <a:latin typeface="Times New Roman"/>
                <a:cs typeface="Times New Roman"/>
              </a:rPr>
              <a:t>g</a:t>
            </a:r>
            <a:r>
              <a:rPr sz="2400" dirty="0">
                <a:latin typeface="Times New Roman"/>
                <a:cs typeface="Times New Roman"/>
              </a:rPr>
              <a:t>ives	a	</a:t>
            </a:r>
            <a:r>
              <a:rPr sz="2400" spc="-20" dirty="0">
                <a:latin typeface="Times New Roman"/>
                <a:cs typeface="Times New Roman"/>
              </a:rPr>
              <a:t>m</a:t>
            </a:r>
            <a:r>
              <a:rPr sz="2400" dirty="0">
                <a:latin typeface="Times New Roman"/>
                <a:cs typeface="Times New Roman"/>
              </a:rPr>
              <a:t>u</a:t>
            </a:r>
            <a:r>
              <a:rPr sz="2400" spc="-15" dirty="0">
                <a:latin typeface="Times New Roman"/>
                <a:cs typeface="Times New Roman"/>
              </a:rPr>
              <a:t>c</a:t>
            </a:r>
            <a:r>
              <a:rPr sz="2400" dirty="0">
                <a:latin typeface="Times New Roman"/>
                <a:cs typeface="Times New Roman"/>
              </a:rPr>
              <a:t>h	</a:t>
            </a:r>
            <a:r>
              <a:rPr sz="2400" spc="-10" dirty="0">
                <a:latin typeface="Times New Roman"/>
                <a:cs typeface="Times New Roman"/>
              </a:rPr>
              <a:t>c</a:t>
            </a:r>
            <a:r>
              <a:rPr sz="2400" dirty="0">
                <a:latin typeface="Times New Roman"/>
                <a:cs typeface="Times New Roman"/>
              </a:rPr>
              <a:t>lear</a:t>
            </a:r>
            <a:r>
              <a:rPr sz="2400" spc="-15" dirty="0">
                <a:latin typeface="Times New Roman"/>
                <a:cs typeface="Times New Roman"/>
              </a:rPr>
              <a:t>e</a:t>
            </a:r>
            <a:r>
              <a:rPr sz="2400" dirty="0">
                <a:latin typeface="Times New Roman"/>
                <a:cs typeface="Times New Roman"/>
              </a:rPr>
              <a:t>r	</a:t>
            </a:r>
            <a:r>
              <a:rPr sz="2400" spc="-10" dirty="0">
                <a:latin typeface="Times New Roman"/>
                <a:cs typeface="Times New Roman"/>
              </a:rPr>
              <a:t>i</a:t>
            </a:r>
            <a:r>
              <a:rPr sz="2400" spc="-25" dirty="0">
                <a:latin typeface="Times New Roman"/>
                <a:cs typeface="Times New Roman"/>
              </a:rPr>
              <a:t>m</a:t>
            </a:r>
            <a:r>
              <a:rPr sz="2400" dirty="0">
                <a:latin typeface="Times New Roman"/>
                <a:cs typeface="Times New Roman"/>
              </a:rPr>
              <a:t>press</a:t>
            </a:r>
            <a:r>
              <a:rPr sz="2400" spc="5" dirty="0">
                <a:latin typeface="Times New Roman"/>
                <a:cs typeface="Times New Roman"/>
              </a:rPr>
              <a:t>i</a:t>
            </a:r>
            <a:r>
              <a:rPr sz="2400" dirty="0">
                <a:latin typeface="Times New Roman"/>
                <a:cs typeface="Times New Roman"/>
              </a:rPr>
              <a:t>on	</a:t>
            </a:r>
            <a:r>
              <a:rPr sz="2400" spc="-5" dirty="0">
                <a:latin typeface="Times New Roman"/>
                <a:cs typeface="Times New Roman"/>
              </a:rPr>
              <a:t>o</a:t>
            </a:r>
            <a:r>
              <a:rPr sz="2400" dirty="0">
                <a:latin typeface="Times New Roman"/>
                <a:cs typeface="Times New Roman"/>
              </a:rPr>
              <a:t>f	a	situa</a:t>
            </a:r>
            <a:r>
              <a:rPr sz="2400" spc="-10" dirty="0">
                <a:latin typeface="Times New Roman"/>
                <a:cs typeface="Times New Roman"/>
              </a:rPr>
              <a:t>t</a:t>
            </a:r>
            <a:r>
              <a:rPr sz="2400" dirty="0">
                <a:latin typeface="Times New Roman"/>
                <a:cs typeface="Times New Roman"/>
              </a:rPr>
              <a:t>ion	</a:t>
            </a:r>
            <a:r>
              <a:rPr sz="2400" spc="-5" dirty="0">
                <a:latin typeface="Times New Roman"/>
                <a:cs typeface="Times New Roman"/>
              </a:rPr>
              <a:t>o</a:t>
            </a:r>
            <a:r>
              <a:rPr sz="2400" dirty="0">
                <a:latin typeface="Times New Roman"/>
                <a:cs typeface="Times New Roman"/>
              </a:rPr>
              <a:t>r	an</a:t>
            </a:r>
            <a:endParaRPr sz="2400">
              <a:latin typeface="Times New Roman"/>
              <a:cs typeface="Times New Roman"/>
            </a:endParaRPr>
          </a:p>
          <a:p>
            <a:pPr marL="355600">
              <a:lnSpc>
                <a:spcPct val="100000"/>
              </a:lnSpc>
            </a:pPr>
            <a:r>
              <a:rPr sz="2400" dirty="0">
                <a:latin typeface="Times New Roman"/>
                <a:cs typeface="Times New Roman"/>
              </a:rPr>
              <a:t>object.</a:t>
            </a:r>
            <a:endParaRPr sz="2400">
              <a:latin typeface="Times New Roman"/>
              <a:cs typeface="Times New Roman"/>
            </a:endParaRPr>
          </a:p>
          <a:p>
            <a:pPr marL="355600" marR="5080" indent="-342900">
              <a:lnSpc>
                <a:spcPct val="100000"/>
              </a:lnSpc>
              <a:spcBef>
                <a:spcPts val="575"/>
              </a:spcBef>
              <a:tabLst>
                <a:tab pos="354965" algn="l"/>
              </a:tabLst>
            </a:pPr>
            <a:r>
              <a:rPr sz="1650" spc="-45" dirty="0">
                <a:solidFill>
                  <a:srgbClr val="4471C4"/>
                </a:solidFill>
                <a:latin typeface="Microsoft Sans Serif"/>
                <a:cs typeface="Microsoft Sans Serif"/>
              </a:rPr>
              <a:t>🞭	</a:t>
            </a:r>
            <a:r>
              <a:rPr sz="2400" dirty="0">
                <a:latin typeface="Times New Roman"/>
                <a:cs typeface="Times New Roman"/>
              </a:rPr>
              <a:t>Having</a:t>
            </a:r>
            <a:r>
              <a:rPr sz="2400" spc="335" dirty="0">
                <a:latin typeface="Times New Roman"/>
                <a:cs typeface="Times New Roman"/>
              </a:rPr>
              <a:t> </a:t>
            </a:r>
            <a:r>
              <a:rPr sz="2400" dirty="0">
                <a:latin typeface="Times New Roman"/>
                <a:cs typeface="Times New Roman"/>
              </a:rPr>
              <a:t>an</a:t>
            </a:r>
            <a:r>
              <a:rPr sz="2400" spc="320" dirty="0">
                <a:latin typeface="Times New Roman"/>
                <a:cs typeface="Times New Roman"/>
              </a:rPr>
              <a:t> </a:t>
            </a:r>
            <a:r>
              <a:rPr sz="2400" spc="-5" dirty="0">
                <a:latin typeface="Times New Roman"/>
                <a:cs typeface="Times New Roman"/>
              </a:rPr>
              <a:t>accurate</a:t>
            </a:r>
            <a:r>
              <a:rPr sz="2400" spc="335" dirty="0">
                <a:latin typeface="Times New Roman"/>
                <a:cs typeface="Times New Roman"/>
              </a:rPr>
              <a:t> </a:t>
            </a:r>
            <a:r>
              <a:rPr sz="2400" spc="-5" dirty="0">
                <a:latin typeface="Times New Roman"/>
                <a:cs typeface="Times New Roman"/>
              </a:rPr>
              <a:t>visual</a:t>
            </a:r>
            <a:r>
              <a:rPr sz="2400" spc="335" dirty="0">
                <a:latin typeface="Times New Roman"/>
                <a:cs typeface="Times New Roman"/>
              </a:rPr>
              <a:t> </a:t>
            </a:r>
            <a:r>
              <a:rPr sz="2400" spc="-5" dirty="0">
                <a:latin typeface="Times New Roman"/>
                <a:cs typeface="Times New Roman"/>
              </a:rPr>
              <a:t>perspective</a:t>
            </a:r>
            <a:r>
              <a:rPr sz="2400" spc="335" dirty="0">
                <a:latin typeface="Times New Roman"/>
                <a:cs typeface="Times New Roman"/>
              </a:rPr>
              <a:t> </a:t>
            </a:r>
            <a:r>
              <a:rPr sz="2400" dirty="0">
                <a:latin typeface="Times New Roman"/>
                <a:cs typeface="Times New Roman"/>
              </a:rPr>
              <a:t>of</a:t>
            </a:r>
            <a:r>
              <a:rPr sz="2400" spc="325" dirty="0">
                <a:latin typeface="Times New Roman"/>
                <a:cs typeface="Times New Roman"/>
              </a:rPr>
              <a:t> </a:t>
            </a:r>
            <a:r>
              <a:rPr sz="2400" spc="-5" dirty="0">
                <a:latin typeface="Times New Roman"/>
                <a:cs typeface="Times New Roman"/>
              </a:rPr>
              <a:t>things</a:t>
            </a:r>
            <a:r>
              <a:rPr sz="2400" spc="340" dirty="0">
                <a:latin typeface="Times New Roman"/>
                <a:cs typeface="Times New Roman"/>
              </a:rPr>
              <a:t> </a:t>
            </a:r>
            <a:r>
              <a:rPr sz="2400" spc="-5" dirty="0">
                <a:latin typeface="Times New Roman"/>
                <a:cs typeface="Times New Roman"/>
              </a:rPr>
              <a:t>has</a:t>
            </a:r>
            <a:r>
              <a:rPr sz="2400" spc="335" dirty="0">
                <a:latin typeface="Times New Roman"/>
                <a:cs typeface="Times New Roman"/>
              </a:rPr>
              <a:t> </a:t>
            </a:r>
            <a:r>
              <a:rPr sz="2400" dirty="0">
                <a:latin typeface="Times New Roman"/>
                <a:cs typeface="Times New Roman"/>
              </a:rPr>
              <a:t>a</a:t>
            </a:r>
            <a:r>
              <a:rPr sz="2400" spc="335" dirty="0">
                <a:latin typeface="Times New Roman"/>
                <a:cs typeface="Times New Roman"/>
              </a:rPr>
              <a:t> </a:t>
            </a:r>
            <a:r>
              <a:rPr sz="2400" spc="-5" dirty="0">
                <a:latin typeface="Times New Roman"/>
                <a:cs typeface="Times New Roman"/>
              </a:rPr>
              <a:t>high</a:t>
            </a:r>
            <a:r>
              <a:rPr sz="2400" spc="320" dirty="0">
                <a:latin typeface="Times New Roman"/>
                <a:cs typeface="Times New Roman"/>
              </a:rPr>
              <a:t> </a:t>
            </a:r>
            <a:r>
              <a:rPr sz="2400" dirty="0">
                <a:latin typeface="Times New Roman"/>
                <a:cs typeface="Times New Roman"/>
              </a:rPr>
              <a:t>social, </a:t>
            </a:r>
            <a:r>
              <a:rPr sz="2400" spc="-585" dirty="0">
                <a:latin typeface="Times New Roman"/>
                <a:cs typeface="Times New Roman"/>
              </a:rPr>
              <a:t> </a:t>
            </a:r>
            <a:r>
              <a:rPr sz="2400" dirty="0">
                <a:latin typeface="Times New Roman"/>
                <a:cs typeface="Times New Roman"/>
              </a:rPr>
              <a:t>technical</a:t>
            </a:r>
            <a:r>
              <a:rPr sz="2400" spc="-40" dirty="0">
                <a:latin typeface="Times New Roman"/>
                <a:cs typeface="Times New Roman"/>
              </a:rPr>
              <a:t> </a:t>
            </a:r>
            <a:r>
              <a:rPr sz="2400" dirty="0">
                <a:latin typeface="Times New Roman"/>
                <a:cs typeface="Times New Roman"/>
              </a:rPr>
              <a:t>and</a:t>
            </a:r>
            <a:r>
              <a:rPr sz="2400" spc="-10" dirty="0">
                <a:latin typeface="Times New Roman"/>
                <a:cs typeface="Times New Roman"/>
              </a:rPr>
              <a:t> </a:t>
            </a:r>
            <a:r>
              <a:rPr sz="2400" spc="-5" dirty="0">
                <a:latin typeface="Times New Roman"/>
                <a:cs typeface="Times New Roman"/>
              </a:rPr>
              <a:t>economic </a:t>
            </a:r>
            <a:r>
              <a:rPr sz="2400" dirty="0">
                <a:latin typeface="Times New Roman"/>
                <a:cs typeface="Times New Roman"/>
              </a:rPr>
              <a:t>value.</a:t>
            </a:r>
            <a:endParaRPr sz="2400">
              <a:latin typeface="Times New Roman"/>
              <a:cs typeface="Times New Roman"/>
            </a:endParaRPr>
          </a:p>
        </p:txBody>
      </p:sp>
      <p:sp>
        <p:nvSpPr>
          <p:cNvPr id="4" name="Date Placeholder 3"/>
          <p:cNvSpPr>
            <a:spLocks noGrp="1"/>
          </p:cNvSpPr>
          <p:nvPr>
            <p:ph type="dt" sz="half" idx="6"/>
          </p:nvPr>
        </p:nvSpPr>
        <p:spPr/>
        <p:txBody>
          <a:bodyPr/>
          <a:lstStyle/>
          <a:p>
            <a:fld id="{926BBD41-B21E-4F35-AEAB-E7F2EA193660}" type="datetime1">
              <a:rPr lang="en-US" smtClean="0"/>
              <a:t>6/26/2024</a:t>
            </a:fld>
            <a:endParaRPr lang="en-US"/>
          </a:p>
        </p:txBody>
      </p:sp>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6" name="Picture 5">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77" y="-63624"/>
            <a:ext cx="1219200" cy="76118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841" y="713993"/>
            <a:ext cx="1285875" cy="452120"/>
          </a:xfrm>
          <a:prstGeom prst="rect">
            <a:avLst/>
          </a:prstGeom>
        </p:spPr>
        <p:txBody>
          <a:bodyPr vert="horz" wrap="square" lIns="0" tIns="12065" rIns="0" bIns="0" rtlCol="0">
            <a:spAutoFit/>
          </a:bodyPr>
          <a:lstStyle/>
          <a:p>
            <a:pPr marL="12700">
              <a:lnSpc>
                <a:spcPct val="100000"/>
              </a:lnSpc>
              <a:spcBef>
                <a:spcPts val="95"/>
              </a:spcBef>
            </a:pPr>
            <a:endParaRPr sz="2800" dirty="0">
              <a:latin typeface="Times New Roman"/>
              <a:cs typeface="Times New Roman"/>
            </a:endParaRPr>
          </a:p>
        </p:txBody>
      </p:sp>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10" name="TextBox 9">
            <a:extLst>
              <a:ext uri="{FF2B5EF4-FFF2-40B4-BE49-F238E27FC236}">
                <a16:creationId xmlns:a16="http://schemas.microsoft.com/office/drawing/2014/main" id="{0F2DC65A-9209-2EE1-A130-570C7B15EFD0}"/>
              </a:ext>
            </a:extLst>
          </p:cNvPr>
          <p:cNvSpPr txBox="1"/>
          <p:nvPr/>
        </p:nvSpPr>
        <p:spPr>
          <a:xfrm>
            <a:off x="457200" y="1447800"/>
            <a:ext cx="8077200" cy="1200329"/>
          </a:xfrm>
          <a:prstGeom prst="rect">
            <a:avLst/>
          </a:prstGeom>
          <a:noFill/>
        </p:spPr>
        <p:txBody>
          <a:bodyPr wrap="square">
            <a:spAutoFit/>
          </a:bodyPr>
          <a:lstStyle/>
          <a:p>
            <a:r>
              <a:rPr lang="en-US" b="0" i="0" dirty="0">
                <a:effectLst/>
                <a:latin typeface="IBM Plex Sans" panose="020B0503050203000203" pitchFamily="34" charset="0"/>
              </a:rPr>
              <a:t>The encoder extracts features from the image through filters. The decoder is responsible for generating the final output which is usually a segmentation mask containing the outline of the object. Most of the architectures have this architecture or a variant of it.</a:t>
            </a:r>
            <a:endParaRPr lang="en-IN" dirty="0"/>
          </a:p>
        </p:txBody>
      </p:sp>
      <p:sp>
        <p:nvSpPr>
          <p:cNvPr id="9" name="TextBox 8">
            <a:extLst>
              <a:ext uri="{FF2B5EF4-FFF2-40B4-BE49-F238E27FC236}">
                <a16:creationId xmlns:a16="http://schemas.microsoft.com/office/drawing/2014/main" id="{B8929E71-5F79-2158-40C2-5935B0F70E1B}"/>
              </a:ext>
            </a:extLst>
          </p:cNvPr>
          <p:cNvSpPr txBox="1"/>
          <p:nvPr/>
        </p:nvSpPr>
        <p:spPr>
          <a:xfrm>
            <a:off x="457200" y="2640211"/>
            <a:ext cx="8229600" cy="2862322"/>
          </a:xfrm>
          <a:prstGeom prst="rect">
            <a:avLst/>
          </a:prstGeom>
          <a:noFill/>
        </p:spPr>
        <p:txBody>
          <a:bodyPr wrap="square">
            <a:spAutoFit/>
          </a:bodyPr>
          <a:lstStyle/>
          <a:p>
            <a:r>
              <a:rPr lang="en-US" dirty="0"/>
              <a:t>U-Net</a:t>
            </a:r>
          </a:p>
          <a:p>
            <a:endParaRPr lang="en-US" dirty="0"/>
          </a:p>
          <a:p>
            <a:r>
              <a:rPr lang="en-US" dirty="0"/>
              <a:t>U-Net is a convolutional neural network originally developed for segmenting biomedical images. When visualized its architecture looks like the letter U and hence the name U-Net. </a:t>
            </a:r>
          </a:p>
          <a:p>
            <a:endParaRPr lang="en-US" dirty="0"/>
          </a:p>
          <a:p>
            <a:endParaRPr lang="en-US" dirty="0"/>
          </a:p>
          <a:p>
            <a:r>
              <a:rPr lang="en-US" dirty="0"/>
              <a:t>Its architecture is made up of two parts, the left part – the contracting path and the right part – the expansive path. The purpose of the contracting path is to capture context while the role of the expansive path is to aid in precise localization.</a:t>
            </a:r>
            <a:endParaRPr lang="en-IN" dirty="0"/>
          </a:p>
        </p:txBody>
      </p:sp>
    </p:spTree>
    <p:extLst>
      <p:ext uri="{BB962C8B-B14F-4D97-AF65-F5344CB8AC3E}">
        <p14:creationId xmlns:p14="http://schemas.microsoft.com/office/powerpoint/2010/main" val="3488368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pic>
        <p:nvPicPr>
          <p:cNvPr id="3" name="Picture 2">
            <a:extLst>
              <a:ext uri="{FF2B5EF4-FFF2-40B4-BE49-F238E27FC236}">
                <a16:creationId xmlns:a16="http://schemas.microsoft.com/office/drawing/2014/main" id="{BF9F6F6E-8686-2653-2317-6DA92A70A2F0}"/>
              </a:ext>
            </a:extLst>
          </p:cNvPr>
          <p:cNvPicPr>
            <a:picLocks noChangeAspect="1"/>
          </p:cNvPicPr>
          <p:nvPr/>
        </p:nvPicPr>
        <p:blipFill>
          <a:blip r:embed="rId3"/>
          <a:stretch>
            <a:fillRect/>
          </a:stretch>
        </p:blipFill>
        <p:spPr>
          <a:xfrm>
            <a:off x="914400" y="1066800"/>
            <a:ext cx="7848600" cy="4324350"/>
          </a:xfrm>
          <a:prstGeom prst="rect">
            <a:avLst/>
          </a:prstGeom>
        </p:spPr>
      </p:pic>
    </p:spTree>
    <p:extLst>
      <p:ext uri="{BB962C8B-B14F-4D97-AF65-F5344CB8AC3E}">
        <p14:creationId xmlns:p14="http://schemas.microsoft.com/office/powerpoint/2010/main" val="3851833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613E3323-9C12-F8E1-42B4-9FEA02A7A90E}"/>
              </a:ext>
            </a:extLst>
          </p:cNvPr>
          <p:cNvSpPr txBox="1"/>
          <p:nvPr/>
        </p:nvSpPr>
        <p:spPr>
          <a:xfrm>
            <a:off x="609600" y="1064206"/>
            <a:ext cx="7543800" cy="2585323"/>
          </a:xfrm>
          <a:prstGeom prst="rect">
            <a:avLst/>
          </a:prstGeom>
          <a:noFill/>
        </p:spPr>
        <p:txBody>
          <a:bodyPr wrap="square">
            <a:spAutoFit/>
          </a:bodyPr>
          <a:lstStyle/>
          <a:p>
            <a:r>
              <a:rPr lang="en-US" dirty="0"/>
              <a:t>The contracting path is made up of two three-by-three convolutions. The convolutions are followed by a rectified linear unit and a two-by-two max-pooling computation for </a:t>
            </a:r>
            <a:r>
              <a:rPr lang="en-US" dirty="0" err="1"/>
              <a:t>downsampling</a:t>
            </a:r>
            <a:r>
              <a:rPr lang="en-US" dirty="0"/>
              <a:t>.</a:t>
            </a:r>
          </a:p>
          <a:p>
            <a:r>
              <a:rPr lang="en-US" dirty="0"/>
              <a:t>U-Net’s full implementation can be found here.</a:t>
            </a:r>
          </a:p>
          <a:p>
            <a:r>
              <a:rPr lang="en-US" dirty="0" err="1"/>
              <a:t>FastFCN</a:t>
            </a:r>
            <a:r>
              <a:rPr lang="en-US" dirty="0"/>
              <a:t> —Fast Fully Convolutional Network</a:t>
            </a:r>
          </a:p>
          <a:p>
            <a:r>
              <a:rPr lang="en-US" dirty="0"/>
              <a:t>In this architecture, a Joint Pyramid </a:t>
            </a:r>
            <a:r>
              <a:rPr lang="en-US" dirty="0" err="1"/>
              <a:t>Upsampling</a:t>
            </a:r>
            <a:r>
              <a:rPr lang="en-US" dirty="0"/>
              <a:t>(JPU) module is used to replace dilated convolutions since they consume a lot of memory and time. It uses a fully-connected network at its core while applying JPU for </a:t>
            </a:r>
            <a:r>
              <a:rPr lang="en-US" dirty="0" err="1"/>
              <a:t>upsampling</a:t>
            </a:r>
            <a:r>
              <a:rPr lang="en-US" dirty="0"/>
              <a:t>. JPU </a:t>
            </a:r>
            <a:r>
              <a:rPr lang="en-US" dirty="0" err="1"/>
              <a:t>upsamples</a:t>
            </a:r>
            <a:r>
              <a:rPr lang="en-US" dirty="0"/>
              <a:t> the low-resolution feature maps to high-resolution feature maps.</a:t>
            </a:r>
            <a:endParaRPr lang="en-IN" dirty="0"/>
          </a:p>
        </p:txBody>
      </p:sp>
      <p:pic>
        <p:nvPicPr>
          <p:cNvPr id="10" name="Picture 9">
            <a:extLst>
              <a:ext uri="{FF2B5EF4-FFF2-40B4-BE49-F238E27FC236}">
                <a16:creationId xmlns:a16="http://schemas.microsoft.com/office/drawing/2014/main" id="{C1C9EBF4-D7E7-E645-C321-7DB627EA489F}"/>
              </a:ext>
            </a:extLst>
          </p:cNvPr>
          <p:cNvPicPr>
            <a:picLocks noChangeAspect="1"/>
          </p:cNvPicPr>
          <p:nvPr/>
        </p:nvPicPr>
        <p:blipFill>
          <a:blip r:embed="rId3"/>
          <a:stretch>
            <a:fillRect/>
          </a:stretch>
        </p:blipFill>
        <p:spPr>
          <a:xfrm>
            <a:off x="655244" y="3810000"/>
            <a:ext cx="7879156" cy="2756496"/>
          </a:xfrm>
          <a:prstGeom prst="rect">
            <a:avLst/>
          </a:prstGeom>
        </p:spPr>
      </p:pic>
    </p:spTree>
    <p:extLst>
      <p:ext uri="{BB962C8B-B14F-4D97-AF65-F5344CB8AC3E}">
        <p14:creationId xmlns:p14="http://schemas.microsoft.com/office/powerpoint/2010/main" val="1771992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613E3323-9C12-F8E1-42B4-9FEA02A7A90E}"/>
              </a:ext>
            </a:extLst>
          </p:cNvPr>
          <p:cNvSpPr txBox="1"/>
          <p:nvPr/>
        </p:nvSpPr>
        <p:spPr>
          <a:xfrm>
            <a:off x="381000" y="1064206"/>
            <a:ext cx="8229600" cy="1200329"/>
          </a:xfrm>
          <a:prstGeom prst="rect">
            <a:avLst/>
          </a:prstGeom>
          <a:noFill/>
        </p:spPr>
        <p:txBody>
          <a:bodyPr wrap="square">
            <a:spAutoFit/>
          </a:bodyPr>
          <a:lstStyle/>
          <a:p>
            <a:pPr algn="l"/>
            <a:r>
              <a:rPr lang="en-US" b="1" i="0" dirty="0">
                <a:effectLst/>
                <a:latin typeface="IBM Plex Sans" panose="020B0503050203000203" pitchFamily="34" charset="0"/>
              </a:rPr>
              <a:t>Gated-SCNN</a:t>
            </a:r>
          </a:p>
          <a:p>
            <a:pPr algn="l"/>
            <a:r>
              <a:rPr lang="en-US" b="0" i="0" dirty="0">
                <a:effectLst/>
                <a:latin typeface="IBM Plex Sans" panose="020B0503050203000203" pitchFamily="34" charset="0"/>
              </a:rPr>
              <a:t>This architecture consists of a two-stream CNN architecture. In this model, a separate branch is used to process image shape information. The shape stream is used to process boundary information</a:t>
            </a:r>
            <a:r>
              <a:rPr lang="en-US" b="0" i="0" dirty="0">
                <a:solidFill>
                  <a:srgbClr val="BABEC3"/>
                </a:solidFill>
                <a:effectLst/>
                <a:latin typeface="IBM Plex Sans" panose="020B0503050203000203" pitchFamily="34" charset="0"/>
              </a:rPr>
              <a:t>.</a:t>
            </a:r>
          </a:p>
        </p:txBody>
      </p:sp>
      <p:pic>
        <p:nvPicPr>
          <p:cNvPr id="2" name="Picture 1">
            <a:extLst>
              <a:ext uri="{FF2B5EF4-FFF2-40B4-BE49-F238E27FC236}">
                <a16:creationId xmlns:a16="http://schemas.microsoft.com/office/drawing/2014/main" id="{98529F14-894F-288B-3A39-BBF234DC571C}"/>
              </a:ext>
            </a:extLst>
          </p:cNvPr>
          <p:cNvPicPr>
            <a:picLocks noChangeAspect="1"/>
          </p:cNvPicPr>
          <p:nvPr/>
        </p:nvPicPr>
        <p:blipFill>
          <a:blip r:embed="rId3"/>
          <a:stretch>
            <a:fillRect/>
          </a:stretch>
        </p:blipFill>
        <p:spPr>
          <a:xfrm>
            <a:off x="381000" y="2216979"/>
            <a:ext cx="8229600" cy="4160961"/>
          </a:xfrm>
          <a:prstGeom prst="rect">
            <a:avLst/>
          </a:prstGeom>
        </p:spPr>
      </p:pic>
    </p:spTree>
    <p:extLst>
      <p:ext uri="{BB962C8B-B14F-4D97-AF65-F5344CB8AC3E}">
        <p14:creationId xmlns:p14="http://schemas.microsoft.com/office/powerpoint/2010/main" val="2809253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613E3323-9C12-F8E1-42B4-9FEA02A7A90E}"/>
              </a:ext>
            </a:extLst>
          </p:cNvPr>
          <p:cNvSpPr txBox="1"/>
          <p:nvPr/>
        </p:nvSpPr>
        <p:spPr>
          <a:xfrm>
            <a:off x="381000" y="1064206"/>
            <a:ext cx="8229600" cy="2031325"/>
          </a:xfrm>
          <a:prstGeom prst="rect">
            <a:avLst/>
          </a:prstGeom>
          <a:noFill/>
        </p:spPr>
        <p:txBody>
          <a:bodyPr wrap="square">
            <a:spAutoFit/>
          </a:bodyPr>
          <a:lstStyle/>
          <a:p>
            <a:pPr algn="l"/>
            <a:r>
              <a:rPr lang="en-US" b="1" i="0" dirty="0" err="1">
                <a:effectLst/>
                <a:latin typeface="IBM Plex Sans" panose="020B0503050203000203" pitchFamily="34" charset="0"/>
              </a:rPr>
              <a:t>DeepLab</a:t>
            </a:r>
            <a:endParaRPr lang="en-US" b="1" i="0" dirty="0">
              <a:effectLst/>
              <a:latin typeface="IBM Plex Sans" panose="020B0503050203000203" pitchFamily="34" charset="0"/>
            </a:endParaRPr>
          </a:p>
          <a:p>
            <a:pPr algn="l"/>
            <a:r>
              <a:rPr lang="en-US" b="0" i="0" dirty="0">
                <a:effectLst/>
                <a:latin typeface="IBM Plex Sans" panose="020B0503050203000203" pitchFamily="34" charset="0"/>
              </a:rPr>
              <a:t>In this architecture, convolutions with </a:t>
            </a:r>
            <a:r>
              <a:rPr lang="en-US" b="0" i="0" dirty="0" err="1">
                <a:effectLst/>
                <a:latin typeface="IBM Plex Sans" panose="020B0503050203000203" pitchFamily="34" charset="0"/>
              </a:rPr>
              <a:t>upsampled</a:t>
            </a:r>
            <a:r>
              <a:rPr lang="en-US" b="0" i="0" dirty="0">
                <a:effectLst/>
                <a:latin typeface="IBM Plex Sans" panose="020B0503050203000203" pitchFamily="34" charset="0"/>
              </a:rPr>
              <a:t> filters are used for tasks that involve dense prediction. Segmentation of objects at multiple scales is done via </a:t>
            </a:r>
            <a:r>
              <a:rPr lang="en-US" b="0" i="0" dirty="0" err="1">
                <a:effectLst/>
                <a:latin typeface="IBM Plex Sans" panose="020B0503050203000203" pitchFamily="34" charset="0"/>
              </a:rPr>
              <a:t>atrous</a:t>
            </a:r>
            <a:r>
              <a:rPr lang="en-US" b="0" i="0" dirty="0">
                <a:effectLst/>
                <a:latin typeface="IBM Plex Sans" panose="020B0503050203000203" pitchFamily="34" charset="0"/>
              </a:rPr>
              <a:t> spatial pyramid pooling. Finally, DCNNs are used to improve the localization of object boundaries. </a:t>
            </a:r>
            <a:r>
              <a:rPr lang="en-US" b="0" i="0" dirty="0" err="1">
                <a:effectLst/>
                <a:latin typeface="IBM Plex Sans" panose="020B0503050203000203" pitchFamily="34" charset="0"/>
              </a:rPr>
              <a:t>Atrous</a:t>
            </a:r>
            <a:r>
              <a:rPr lang="en-US" b="0" i="0" dirty="0">
                <a:effectLst/>
                <a:latin typeface="IBM Plex Sans" panose="020B0503050203000203" pitchFamily="34" charset="0"/>
              </a:rPr>
              <a:t> convolution is achieved by </a:t>
            </a:r>
            <a:r>
              <a:rPr lang="en-US" b="0" i="0" dirty="0" err="1">
                <a:effectLst/>
                <a:latin typeface="IBM Plex Sans" panose="020B0503050203000203" pitchFamily="34" charset="0"/>
              </a:rPr>
              <a:t>upsampling</a:t>
            </a:r>
            <a:r>
              <a:rPr lang="en-US" b="0" i="0" dirty="0">
                <a:effectLst/>
                <a:latin typeface="IBM Plex Sans" panose="020B0503050203000203" pitchFamily="34" charset="0"/>
              </a:rPr>
              <a:t> the filters through the insertion of zeros or sparse sampling of input feature maps.</a:t>
            </a:r>
          </a:p>
        </p:txBody>
      </p:sp>
      <p:pic>
        <p:nvPicPr>
          <p:cNvPr id="3" name="Picture 2">
            <a:extLst>
              <a:ext uri="{FF2B5EF4-FFF2-40B4-BE49-F238E27FC236}">
                <a16:creationId xmlns:a16="http://schemas.microsoft.com/office/drawing/2014/main" id="{EF23D970-44F5-2804-34E0-B133EDCD98C7}"/>
              </a:ext>
            </a:extLst>
          </p:cNvPr>
          <p:cNvPicPr>
            <a:picLocks noChangeAspect="1"/>
          </p:cNvPicPr>
          <p:nvPr/>
        </p:nvPicPr>
        <p:blipFill>
          <a:blip r:embed="rId3"/>
          <a:stretch>
            <a:fillRect/>
          </a:stretch>
        </p:blipFill>
        <p:spPr>
          <a:xfrm>
            <a:off x="457200" y="3183944"/>
            <a:ext cx="7696200" cy="2988256"/>
          </a:xfrm>
          <a:prstGeom prst="rect">
            <a:avLst/>
          </a:prstGeom>
        </p:spPr>
      </p:pic>
    </p:spTree>
    <p:extLst>
      <p:ext uri="{BB962C8B-B14F-4D97-AF65-F5344CB8AC3E}">
        <p14:creationId xmlns:p14="http://schemas.microsoft.com/office/powerpoint/2010/main" val="1307372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10" name="TextBox 9">
            <a:extLst>
              <a:ext uri="{FF2B5EF4-FFF2-40B4-BE49-F238E27FC236}">
                <a16:creationId xmlns:a16="http://schemas.microsoft.com/office/drawing/2014/main" id="{7082AD74-A6A8-DB98-B443-5DC1AD9C127A}"/>
              </a:ext>
            </a:extLst>
          </p:cNvPr>
          <p:cNvSpPr txBox="1"/>
          <p:nvPr/>
        </p:nvSpPr>
        <p:spPr>
          <a:xfrm>
            <a:off x="457200" y="914400"/>
            <a:ext cx="8557159" cy="2031325"/>
          </a:xfrm>
          <a:prstGeom prst="rect">
            <a:avLst/>
          </a:prstGeom>
          <a:noFill/>
        </p:spPr>
        <p:txBody>
          <a:bodyPr wrap="square">
            <a:spAutoFit/>
          </a:bodyPr>
          <a:lstStyle/>
          <a:p>
            <a:r>
              <a:rPr lang="en-US" dirty="0"/>
              <a:t>Mask R-CNN</a:t>
            </a:r>
          </a:p>
          <a:p>
            <a:r>
              <a:rPr lang="en-US" dirty="0"/>
              <a:t>In this architecture, objects are classified and localized using a bounding box and semantic segmentation that classifies each pixel into a set of categories. Every region of interest gets a segmentation mask. A class label and a bounding box are produced as the final output. The architecture is an extension of the Faster R-CNN. The Faster R-CNN is made up of a deep convolutional network that proposes the regions and a detector that utilizes the regions.</a:t>
            </a:r>
            <a:endParaRPr lang="en-IN" dirty="0"/>
          </a:p>
        </p:txBody>
      </p:sp>
      <p:pic>
        <p:nvPicPr>
          <p:cNvPr id="11" name="Picture 10">
            <a:extLst>
              <a:ext uri="{FF2B5EF4-FFF2-40B4-BE49-F238E27FC236}">
                <a16:creationId xmlns:a16="http://schemas.microsoft.com/office/drawing/2014/main" id="{BD54BBDF-5025-91B6-C4A5-123DFA240F31}"/>
              </a:ext>
            </a:extLst>
          </p:cNvPr>
          <p:cNvPicPr>
            <a:picLocks noChangeAspect="1"/>
          </p:cNvPicPr>
          <p:nvPr/>
        </p:nvPicPr>
        <p:blipFill>
          <a:blip r:embed="rId3"/>
          <a:stretch>
            <a:fillRect/>
          </a:stretch>
        </p:blipFill>
        <p:spPr>
          <a:xfrm>
            <a:off x="457200" y="3086100"/>
            <a:ext cx="8305800" cy="2857500"/>
          </a:xfrm>
          <a:prstGeom prst="rect">
            <a:avLst/>
          </a:prstGeom>
        </p:spPr>
      </p:pic>
    </p:spTree>
    <p:extLst>
      <p:ext uri="{BB962C8B-B14F-4D97-AF65-F5344CB8AC3E}">
        <p14:creationId xmlns:p14="http://schemas.microsoft.com/office/powerpoint/2010/main" val="1823611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10" name="TextBox 9">
            <a:extLst>
              <a:ext uri="{FF2B5EF4-FFF2-40B4-BE49-F238E27FC236}">
                <a16:creationId xmlns:a16="http://schemas.microsoft.com/office/drawing/2014/main" id="{7082AD74-A6A8-DB98-B443-5DC1AD9C127A}"/>
              </a:ext>
            </a:extLst>
          </p:cNvPr>
          <p:cNvSpPr txBox="1"/>
          <p:nvPr/>
        </p:nvSpPr>
        <p:spPr>
          <a:xfrm>
            <a:off x="457200" y="914400"/>
            <a:ext cx="8557159" cy="646331"/>
          </a:xfrm>
          <a:prstGeom prst="rect">
            <a:avLst/>
          </a:prstGeom>
          <a:noFill/>
        </p:spPr>
        <p:txBody>
          <a:bodyPr wrap="square">
            <a:spAutoFit/>
          </a:bodyPr>
          <a:lstStyle/>
          <a:p>
            <a:r>
              <a:rPr lang="en-US" b="0" i="0" dirty="0">
                <a:effectLst/>
                <a:latin typeface="IBM Plex Sans" panose="020B0503050203000203" pitchFamily="34" charset="0"/>
              </a:rPr>
              <a:t>Now, let’s work on a couple of Mask R-CNN use cases to automatically segment and construct pixel-wise masks for each object in an image.</a:t>
            </a:r>
            <a:endParaRPr lang="en-IN" dirty="0"/>
          </a:p>
        </p:txBody>
      </p:sp>
      <p:pic>
        <p:nvPicPr>
          <p:cNvPr id="2" name="Picture 1">
            <a:extLst>
              <a:ext uri="{FF2B5EF4-FFF2-40B4-BE49-F238E27FC236}">
                <a16:creationId xmlns:a16="http://schemas.microsoft.com/office/drawing/2014/main" id="{0333C400-1EDF-DE53-515A-194021326ED7}"/>
              </a:ext>
            </a:extLst>
          </p:cNvPr>
          <p:cNvPicPr>
            <a:picLocks noChangeAspect="1"/>
          </p:cNvPicPr>
          <p:nvPr/>
        </p:nvPicPr>
        <p:blipFill>
          <a:blip r:embed="rId3"/>
          <a:stretch>
            <a:fillRect/>
          </a:stretch>
        </p:blipFill>
        <p:spPr>
          <a:xfrm>
            <a:off x="457200" y="1560731"/>
            <a:ext cx="8229600" cy="3697069"/>
          </a:xfrm>
          <a:prstGeom prst="rect">
            <a:avLst/>
          </a:prstGeom>
        </p:spPr>
      </p:pic>
    </p:spTree>
    <p:extLst>
      <p:ext uri="{BB962C8B-B14F-4D97-AF65-F5344CB8AC3E}">
        <p14:creationId xmlns:p14="http://schemas.microsoft.com/office/powerpoint/2010/main" val="3597661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10" name="TextBox 9">
            <a:extLst>
              <a:ext uri="{FF2B5EF4-FFF2-40B4-BE49-F238E27FC236}">
                <a16:creationId xmlns:a16="http://schemas.microsoft.com/office/drawing/2014/main" id="{7082AD74-A6A8-DB98-B443-5DC1AD9C127A}"/>
              </a:ext>
            </a:extLst>
          </p:cNvPr>
          <p:cNvSpPr txBox="1"/>
          <p:nvPr/>
        </p:nvSpPr>
        <p:spPr>
          <a:xfrm>
            <a:off x="457200" y="914400"/>
            <a:ext cx="8557159" cy="369332"/>
          </a:xfrm>
          <a:prstGeom prst="rect">
            <a:avLst/>
          </a:prstGeom>
          <a:noFill/>
        </p:spPr>
        <p:txBody>
          <a:bodyPr wrap="square">
            <a:spAutoFit/>
          </a:bodyPr>
          <a:lstStyle/>
          <a:p>
            <a:pPr algn="l" fontAlgn="base"/>
            <a:r>
              <a:rPr lang="en-IN" b="1" i="0">
                <a:effectLst/>
                <a:latin typeface="Poppins" panose="020B0502040204020203" pitchFamily="2" charset="0"/>
              </a:rPr>
              <a:t>Semantic Segmentation </a:t>
            </a:r>
          </a:p>
        </p:txBody>
      </p:sp>
      <p:sp>
        <p:nvSpPr>
          <p:cNvPr id="4" name="TextBox 3">
            <a:extLst>
              <a:ext uri="{FF2B5EF4-FFF2-40B4-BE49-F238E27FC236}">
                <a16:creationId xmlns:a16="http://schemas.microsoft.com/office/drawing/2014/main" id="{C8230328-4D10-CE7A-A3ED-5CFE62CBD6B1}"/>
              </a:ext>
            </a:extLst>
          </p:cNvPr>
          <p:cNvSpPr txBox="1"/>
          <p:nvPr/>
        </p:nvSpPr>
        <p:spPr>
          <a:xfrm>
            <a:off x="304800" y="1371600"/>
            <a:ext cx="8254482" cy="2585323"/>
          </a:xfrm>
          <a:prstGeom prst="rect">
            <a:avLst/>
          </a:prstGeom>
          <a:noFill/>
        </p:spPr>
        <p:txBody>
          <a:bodyPr wrap="square">
            <a:spAutoFit/>
          </a:bodyPr>
          <a:lstStyle/>
          <a:p>
            <a:pPr algn="l" fontAlgn="base"/>
            <a:r>
              <a:rPr lang="en-US" b="0" i="0" dirty="0">
                <a:solidFill>
                  <a:srgbClr val="444444"/>
                </a:solidFill>
                <a:effectLst/>
                <a:latin typeface="Poppins" panose="00000500000000000000" pitchFamily="2" charset="0"/>
              </a:rPr>
              <a:t>Also known as dense prediction, the goal of a semantic segmentation task is to label each pixel of the input image with the respective class representing a specific object/body. Segmentation is performed when the spatial information of a subject and how it interacts with it is important, like for an Autonomous vehicle.  </a:t>
            </a:r>
          </a:p>
          <a:p>
            <a:pPr algn="l" fontAlgn="base"/>
            <a:r>
              <a:rPr lang="en-US" b="0" i="0" dirty="0">
                <a:solidFill>
                  <a:srgbClr val="444444"/>
                </a:solidFill>
                <a:effectLst/>
                <a:latin typeface="Poppins" panose="00000500000000000000" pitchFamily="2" charset="0"/>
              </a:rPr>
              <a:t>Also, one key thing to note is that this task is not interested in distinguishing multiple objects belonging to a certain class. For example, if you have two cars of different make and </a:t>
            </a:r>
            <a:r>
              <a:rPr lang="en-US" b="0" i="0" dirty="0" err="1">
                <a:solidFill>
                  <a:srgbClr val="444444"/>
                </a:solidFill>
                <a:effectLst/>
                <a:latin typeface="Poppins" panose="00000500000000000000" pitchFamily="2" charset="0"/>
              </a:rPr>
              <a:t>colour</a:t>
            </a:r>
            <a:r>
              <a:rPr lang="en-US" b="0" i="0" dirty="0">
                <a:solidFill>
                  <a:srgbClr val="444444"/>
                </a:solidFill>
                <a:effectLst/>
                <a:latin typeface="Poppins" panose="00000500000000000000" pitchFamily="2" charset="0"/>
              </a:rPr>
              <a:t>, they would still be given a common label of ‘Car’ and considered a single entity. </a:t>
            </a:r>
          </a:p>
        </p:txBody>
      </p:sp>
      <p:pic>
        <p:nvPicPr>
          <p:cNvPr id="2050" name="Picture 2">
            <a:extLst>
              <a:ext uri="{FF2B5EF4-FFF2-40B4-BE49-F238E27FC236}">
                <a16:creationId xmlns:a16="http://schemas.microsoft.com/office/drawing/2014/main" id="{1F3402AA-A1D2-37D5-D27F-D37A4C12F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035460"/>
            <a:ext cx="86106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05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pic>
        <p:nvPicPr>
          <p:cNvPr id="11266" name="Picture 2">
            <a:extLst>
              <a:ext uri="{FF2B5EF4-FFF2-40B4-BE49-F238E27FC236}">
                <a16:creationId xmlns:a16="http://schemas.microsoft.com/office/drawing/2014/main" id="{16ACF772-917D-2927-448D-9E4DA7F52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874392"/>
            <a:ext cx="8610600" cy="23740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AD80A3-1457-14E2-18F8-4610D2D35336}"/>
              </a:ext>
            </a:extLst>
          </p:cNvPr>
          <p:cNvSpPr txBox="1"/>
          <p:nvPr/>
        </p:nvSpPr>
        <p:spPr>
          <a:xfrm>
            <a:off x="990600" y="990600"/>
            <a:ext cx="4609322" cy="369332"/>
          </a:xfrm>
          <a:prstGeom prst="rect">
            <a:avLst/>
          </a:prstGeom>
          <a:noFill/>
        </p:spPr>
        <p:txBody>
          <a:bodyPr wrap="square">
            <a:spAutoFit/>
          </a:bodyPr>
          <a:lstStyle/>
          <a:p>
            <a:pPr algn="l" fontAlgn="base"/>
            <a:r>
              <a:rPr lang="en-IN" b="1" i="0" dirty="0">
                <a:effectLst/>
                <a:latin typeface="Poppins" panose="00000500000000000000" pitchFamily="2" charset="0"/>
              </a:rPr>
              <a:t>Instance Segmentation </a:t>
            </a:r>
          </a:p>
        </p:txBody>
      </p:sp>
      <p:sp>
        <p:nvSpPr>
          <p:cNvPr id="9" name="TextBox 8">
            <a:extLst>
              <a:ext uri="{FF2B5EF4-FFF2-40B4-BE49-F238E27FC236}">
                <a16:creationId xmlns:a16="http://schemas.microsoft.com/office/drawing/2014/main" id="{D0272226-83AB-E42C-EED7-BF02B6272E94}"/>
              </a:ext>
            </a:extLst>
          </p:cNvPr>
          <p:cNvSpPr txBox="1"/>
          <p:nvPr/>
        </p:nvSpPr>
        <p:spPr>
          <a:xfrm>
            <a:off x="489857" y="1674063"/>
            <a:ext cx="8176160" cy="1200329"/>
          </a:xfrm>
          <a:prstGeom prst="rect">
            <a:avLst/>
          </a:prstGeom>
          <a:noFill/>
        </p:spPr>
        <p:txBody>
          <a:bodyPr wrap="square">
            <a:spAutoFit/>
          </a:bodyPr>
          <a:lstStyle/>
          <a:p>
            <a:r>
              <a:rPr lang="en-US" b="0" i="0" dirty="0">
                <a:solidFill>
                  <a:srgbClr val="444444"/>
                </a:solidFill>
                <a:effectLst/>
                <a:latin typeface="Poppins" panose="00000500000000000000" pitchFamily="2" charset="0"/>
              </a:rPr>
              <a:t>Object Instance Segmentation takes semantic segmentation one step ahead in a sense that it aims towards distinguishing multiple objects from a single class. It can be considered as a Hybrid of Object Detection and Semantic Segmentation tasks.  </a:t>
            </a:r>
            <a:endParaRPr lang="en-IN" dirty="0"/>
          </a:p>
        </p:txBody>
      </p:sp>
    </p:spTree>
    <p:extLst>
      <p:ext uri="{BB962C8B-B14F-4D97-AF65-F5344CB8AC3E}">
        <p14:creationId xmlns:p14="http://schemas.microsoft.com/office/powerpoint/2010/main" val="1725057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3" name="TextBox 2">
            <a:extLst>
              <a:ext uri="{FF2B5EF4-FFF2-40B4-BE49-F238E27FC236}">
                <a16:creationId xmlns:a16="http://schemas.microsoft.com/office/drawing/2014/main" id="{41AD80A3-1457-14E2-18F8-4610D2D35336}"/>
              </a:ext>
            </a:extLst>
          </p:cNvPr>
          <p:cNvSpPr txBox="1"/>
          <p:nvPr/>
        </p:nvSpPr>
        <p:spPr>
          <a:xfrm>
            <a:off x="800100" y="959083"/>
            <a:ext cx="7543800" cy="369332"/>
          </a:xfrm>
          <a:prstGeom prst="rect">
            <a:avLst/>
          </a:prstGeom>
          <a:noFill/>
        </p:spPr>
        <p:txBody>
          <a:bodyPr wrap="square">
            <a:spAutoFit/>
          </a:bodyPr>
          <a:lstStyle/>
          <a:p>
            <a:pPr algn="l" fontAlgn="base"/>
            <a:r>
              <a:rPr lang="en-US" b="1" i="0" dirty="0">
                <a:effectLst/>
                <a:latin typeface="Poppins" panose="00000500000000000000" pitchFamily="2" charset="0"/>
              </a:rPr>
              <a:t>Various Applications of Semantic Segmentation</a:t>
            </a:r>
          </a:p>
        </p:txBody>
      </p:sp>
      <p:sp>
        <p:nvSpPr>
          <p:cNvPr id="4" name="TextBox 3">
            <a:extLst>
              <a:ext uri="{FF2B5EF4-FFF2-40B4-BE49-F238E27FC236}">
                <a16:creationId xmlns:a16="http://schemas.microsoft.com/office/drawing/2014/main" id="{EB1A702D-F8F4-FADA-BF27-BCF52BFBC32D}"/>
              </a:ext>
            </a:extLst>
          </p:cNvPr>
          <p:cNvSpPr txBox="1"/>
          <p:nvPr/>
        </p:nvSpPr>
        <p:spPr>
          <a:xfrm>
            <a:off x="800100" y="1524000"/>
            <a:ext cx="7543800" cy="1200329"/>
          </a:xfrm>
          <a:prstGeom prst="rect">
            <a:avLst/>
          </a:prstGeom>
          <a:noFill/>
        </p:spPr>
        <p:txBody>
          <a:bodyPr wrap="square">
            <a:spAutoFit/>
          </a:bodyPr>
          <a:lstStyle/>
          <a:p>
            <a:pPr algn="l" fontAlgn="base">
              <a:buFont typeface="+mj-lt"/>
              <a:buAutoNum type="arabicPeriod"/>
            </a:pPr>
            <a:r>
              <a:rPr lang="fr-FR" b="1" i="0" dirty="0" err="1">
                <a:solidFill>
                  <a:srgbClr val="444444"/>
                </a:solidFill>
                <a:effectLst/>
                <a:latin typeface="Poppins" panose="00000500000000000000" pitchFamily="2" charset="0"/>
              </a:rPr>
              <a:t>Autonomous</a:t>
            </a:r>
            <a:r>
              <a:rPr lang="fr-FR" b="1" i="0" dirty="0">
                <a:solidFill>
                  <a:srgbClr val="444444"/>
                </a:solidFill>
                <a:effectLst/>
                <a:latin typeface="Poppins" panose="00000500000000000000" pitchFamily="2" charset="0"/>
              </a:rPr>
              <a:t> </a:t>
            </a:r>
            <a:r>
              <a:rPr lang="fr-FR" b="1" i="0" dirty="0" err="1">
                <a:solidFill>
                  <a:srgbClr val="444444"/>
                </a:solidFill>
                <a:effectLst/>
                <a:latin typeface="Poppins" panose="00000500000000000000" pitchFamily="2" charset="0"/>
              </a:rPr>
              <a:t>vehicles</a:t>
            </a:r>
            <a:endParaRPr lang="fr-FR" b="0" i="0" dirty="0">
              <a:solidFill>
                <a:srgbClr val="444444"/>
              </a:solidFill>
              <a:effectLst/>
              <a:latin typeface="Poppins" panose="00000500000000000000" pitchFamily="2" charset="0"/>
            </a:endParaRPr>
          </a:p>
          <a:p>
            <a:pPr algn="l" fontAlgn="base">
              <a:buFont typeface="+mj-lt"/>
              <a:buAutoNum type="arabicPeriod"/>
            </a:pPr>
            <a:r>
              <a:rPr lang="fr-FR" b="1" i="0" dirty="0" err="1">
                <a:solidFill>
                  <a:srgbClr val="444444"/>
                </a:solidFill>
                <a:effectLst/>
                <a:latin typeface="Poppins" panose="00000500000000000000" pitchFamily="2" charset="0"/>
              </a:rPr>
              <a:t>Medical</a:t>
            </a:r>
            <a:r>
              <a:rPr lang="fr-FR" b="1" i="0" dirty="0">
                <a:solidFill>
                  <a:srgbClr val="444444"/>
                </a:solidFill>
                <a:effectLst/>
                <a:latin typeface="Poppins" panose="00000500000000000000" pitchFamily="2" charset="0"/>
              </a:rPr>
              <a:t> image diagnostics</a:t>
            </a:r>
            <a:endParaRPr lang="fr-FR" b="0" i="0" dirty="0">
              <a:solidFill>
                <a:srgbClr val="444444"/>
              </a:solidFill>
              <a:effectLst/>
              <a:latin typeface="Poppins" panose="00000500000000000000" pitchFamily="2" charset="0"/>
            </a:endParaRPr>
          </a:p>
          <a:p>
            <a:pPr algn="l" fontAlgn="base">
              <a:buFont typeface="+mj-lt"/>
              <a:buAutoNum type="arabicPeriod"/>
            </a:pPr>
            <a:r>
              <a:rPr lang="fr-FR" b="1" i="0" dirty="0" err="1">
                <a:solidFill>
                  <a:srgbClr val="444444"/>
                </a:solidFill>
                <a:effectLst/>
                <a:latin typeface="Poppins" panose="00000500000000000000" pitchFamily="2" charset="0"/>
              </a:rPr>
              <a:t>Industrial</a:t>
            </a:r>
            <a:r>
              <a:rPr lang="fr-FR" b="1" i="0" dirty="0">
                <a:solidFill>
                  <a:srgbClr val="444444"/>
                </a:solidFill>
                <a:effectLst/>
                <a:latin typeface="Poppins" panose="00000500000000000000" pitchFamily="2" charset="0"/>
              </a:rPr>
              <a:t> Inspection </a:t>
            </a:r>
            <a:endParaRPr lang="fr-FR" b="0" i="0" dirty="0">
              <a:solidFill>
                <a:srgbClr val="444444"/>
              </a:solidFill>
              <a:effectLst/>
              <a:latin typeface="Poppins" panose="00000500000000000000" pitchFamily="2" charset="0"/>
            </a:endParaRPr>
          </a:p>
          <a:p>
            <a:pPr algn="l" fontAlgn="base">
              <a:buFont typeface="+mj-lt"/>
              <a:buAutoNum type="arabicPeriod"/>
            </a:pPr>
            <a:r>
              <a:rPr lang="fr-FR" b="1" i="0" dirty="0">
                <a:solidFill>
                  <a:srgbClr val="444444"/>
                </a:solidFill>
                <a:effectLst/>
                <a:latin typeface="Poppins" panose="00000500000000000000" pitchFamily="2" charset="0"/>
              </a:rPr>
              <a:t>Traffic Management, etc. </a:t>
            </a:r>
            <a:endParaRPr lang="fr-FR" b="0" i="0" dirty="0">
              <a:solidFill>
                <a:srgbClr val="444444"/>
              </a:solidFill>
              <a:effectLst/>
              <a:latin typeface="Poppins" panose="00000500000000000000" pitchFamily="2" charset="0"/>
            </a:endParaRPr>
          </a:p>
        </p:txBody>
      </p:sp>
      <p:sp>
        <p:nvSpPr>
          <p:cNvPr id="10" name="TextBox 9">
            <a:extLst>
              <a:ext uri="{FF2B5EF4-FFF2-40B4-BE49-F238E27FC236}">
                <a16:creationId xmlns:a16="http://schemas.microsoft.com/office/drawing/2014/main" id="{DA907EF6-82B6-4A82-5EB3-F731FFC501C4}"/>
              </a:ext>
            </a:extLst>
          </p:cNvPr>
          <p:cNvSpPr txBox="1"/>
          <p:nvPr/>
        </p:nvSpPr>
        <p:spPr>
          <a:xfrm>
            <a:off x="594617" y="2852630"/>
            <a:ext cx="7505700" cy="923330"/>
          </a:xfrm>
          <a:prstGeom prst="rect">
            <a:avLst/>
          </a:prstGeom>
          <a:noFill/>
        </p:spPr>
        <p:txBody>
          <a:bodyPr wrap="square">
            <a:spAutoFit/>
          </a:bodyPr>
          <a:lstStyle/>
          <a:p>
            <a:r>
              <a:rPr lang="en-US" b="0" i="0" dirty="0">
                <a:solidFill>
                  <a:srgbClr val="444444"/>
                </a:solidFill>
                <a:effectLst/>
                <a:latin typeface="Poppins" panose="00000500000000000000" pitchFamily="2" charset="0"/>
              </a:rPr>
              <a:t>Simply put, given an input image of m x n </a:t>
            </a:r>
            <a:r>
              <a:rPr lang="en-US" sz="1600" b="0" i="0" dirty="0">
                <a:solidFill>
                  <a:srgbClr val="444444"/>
                </a:solidFill>
                <a:effectLst/>
                <a:latin typeface="Poppins" panose="00000500000000000000" pitchFamily="2" charset="0"/>
              </a:rPr>
              <a:t>x 3 shape (RGB), the model should be able to generate a m x n matrix </a:t>
            </a:r>
            <a:r>
              <a:rPr lang="en-US" b="0" i="0" dirty="0">
                <a:solidFill>
                  <a:srgbClr val="444444"/>
                </a:solidFill>
                <a:effectLst/>
                <a:latin typeface="Poppins" panose="00000500000000000000" pitchFamily="2" charset="0"/>
              </a:rPr>
              <a:t>filled with class labels as integers at the respective location.   </a:t>
            </a:r>
            <a:endParaRPr lang="en-IN" dirty="0"/>
          </a:p>
        </p:txBody>
      </p:sp>
      <p:pic>
        <p:nvPicPr>
          <p:cNvPr id="11" name="Picture 10">
            <a:extLst>
              <a:ext uri="{FF2B5EF4-FFF2-40B4-BE49-F238E27FC236}">
                <a16:creationId xmlns:a16="http://schemas.microsoft.com/office/drawing/2014/main" id="{F2BDFFB0-5DBC-2082-5F89-B8075C15ADDD}"/>
              </a:ext>
            </a:extLst>
          </p:cNvPr>
          <p:cNvPicPr>
            <a:picLocks noChangeAspect="1"/>
          </p:cNvPicPr>
          <p:nvPr/>
        </p:nvPicPr>
        <p:blipFill>
          <a:blip r:embed="rId3"/>
          <a:stretch>
            <a:fillRect/>
          </a:stretch>
        </p:blipFill>
        <p:spPr>
          <a:xfrm>
            <a:off x="533400" y="3797798"/>
            <a:ext cx="8001000" cy="2567873"/>
          </a:xfrm>
          <a:prstGeom prst="rect">
            <a:avLst/>
          </a:prstGeom>
        </p:spPr>
      </p:pic>
    </p:spTree>
    <p:extLst>
      <p:ext uri="{BB962C8B-B14F-4D97-AF65-F5344CB8AC3E}">
        <p14:creationId xmlns:p14="http://schemas.microsoft.com/office/powerpoint/2010/main" val="3423021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7542" y="768172"/>
            <a:ext cx="7783195" cy="172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Times New Roman"/>
                <a:cs typeface="Times New Roman"/>
              </a:rPr>
              <a:t>The </a:t>
            </a:r>
            <a:r>
              <a:rPr sz="2800" spc="-10" dirty="0">
                <a:latin typeface="Times New Roman"/>
                <a:cs typeface="Times New Roman"/>
              </a:rPr>
              <a:t>machine</a:t>
            </a:r>
            <a:r>
              <a:rPr sz="2800" dirty="0">
                <a:latin typeface="Times New Roman"/>
                <a:cs typeface="Times New Roman"/>
              </a:rPr>
              <a:t> </a:t>
            </a:r>
            <a:r>
              <a:rPr sz="2800" spc="-5" dirty="0">
                <a:latin typeface="Times New Roman"/>
                <a:cs typeface="Times New Roman"/>
              </a:rPr>
              <a:t>learning</a:t>
            </a:r>
            <a:r>
              <a:rPr sz="2800" spc="-15" dirty="0">
                <a:latin typeface="Times New Roman"/>
                <a:cs typeface="Times New Roman"/>
              </a:rPr>
              <a:t> </a:t>
            </a:r>
            <a:r>
              <a:rPr sz="2800" spc="-5" dirty="0">
                <a:latin typeface="Times New Roman"/>
                <a:cs typeface="Times New Roman"/>
              </a:rPr>
              <a:t>framework</a:t>
            </a:r>
            <a:endParaRPr sz="2800">
              <a:latin typeface="Times New Roman"/>
              <a:cs typeface="Times New Roman"/>
            </a:endParaRPr>
          </a:p>
          <a:p>
            <a:pPr>
              <a:lnSpc>
                <a:spcPct val="100000"/>
              </a:lnSpc>
              <a:spcBef>
                <a:spcPts val="35"/>
              </a:spcBef>
            </a:pPr>
            <a:endParaRPr sz="4300">
              <a:latin typeface="Times New Roman"/>
              <a:cs typeface="Times New Roman"/>
            </a:endParaRPr>
          </a:p>
          <a:p>
            <a:pPr marL="241300" marR="5080" indent="-228600">
              <a:lnSpc>
                <a:spcPts val="2500"/>
              </a:lnSpc>
              <a:spcBef>
                <a:spcPts val="5"/>
              </a:spcBef>
              <a:buFont typeface="Arial MT"/>
              <a:buChar char="•"/>
              <a:tabLst>
                <a:tab pos="241300" algn="l"/>
              </a:tabLst>
            </a:pPr>
            <a:r>
              <a:rPr sz="2600" spc="5" dirty="0">
                <a:latin typeface="Times New Roman"/>
                <a:cs typeface="Times New Roman"/>
              </a:rPr>
              <a:t>Apply</a:t>
            </a:r>
            <a:r>
              <a:rPr sz="2600" spc="-25" dirty="0">
                <a:latin typeface="Times New Roman"/>
                <a:cs typeface="Times New Roman"/>
              </a:rPr>
              <a:t> </a:t>
            </a:r>
            <a:r>
              <a:rPr sz="2600" dirty="0">
                <a:latin typeface="Times New Roman"/>
                <a:cs typeface="Times New Roman"/>
              </a:rPr>
              <a:t>a</a:t>
            </a:r>
            <a:r>
              <a:rPr sz="2600" spc="-5" dirty="0">
                <a:latin typeface="Times New Roman"/>
                <a:cs typeface="Times New Roman"/>
              </a:rPr>
              <a:t> prediction</a:t>
            </a:r>
            <a:r>
              <a:rPr sz="2600" spc="-15" dirty="0">
                <a:latin typeface="Times New Roman"/>
                <a:cs typeface="Times New Roman"/>
              </a:rPr>
              <a:t> </a:t>
            </a:r>
            <a:r>
              <a:rPr sz="2600" dirty="0">
                <a:latin typeface="Times New Roman"/>
                <a:cs typeface="Times New Roman"/>
              </a:rPr>
              <a:t>function</a:t>
            </a:r>
            <a:r>
              <a:rPr sz="2600" spc="-15" dirty="0">
                <a:latin typeface="Times New Roman"/>
                <a:cs typeface="Times New Roman"/>
              </a:rPr>
              <a:t> </a:t>
            </a:r>
            <a:r>
              <a:rPr sz="2600" dirty="0">
                <a:latin typeface="Times New Roman"/>
                <a:cs typeface="Times New Roman"/>
              </a:rPr>
              <a:t>to</a:t>
            </a:r>
            <a:r>
              <a:rPr sz="2600" spc="5" dirty="0">
                <a:latin typeface="Times New Roman"/>
                <a:cs typeface="Times New Roman"/>
              </a:rPr>
              <a:t> </a:t>
            </a:r>
            <a:r>
              <a:rPr sz="2600" dirty="0">
                <a:latin typeface="Times New Roman"/>
                <a:cs typeface="Times New Roman"/>
              </a:rPr>
              <a:t>a</a:t>
            </a:r>
            <a:r>
              <a:rPr sz="2600" spc="-5" dirty="0">
                <a:latin typeface="Times New Roman"/>
                <a:cs typeface="Times New Roman"/>
              </a:rPr>
              <a:t> feature</a:t>
            </a:r>
            <a:r>
              <a:rPr sz="2600" spc="-15" dirty="0">
                <a:latin typeface="Times New Roman"/>
                <a:cs typeface="Times New Roman"/>
              </a:rPr>
              <a:t> </a:t>
            </a:r>
            <a:r>
              <a:rPr sz="2600" spc="-5" dirty="0">
                <a:latin typeface="Times New Roman"/>
                <a:cs typeface="Times New Roman"/>
              </a:rPr>
              <a:t>representation</a:t>
            </a:r>
            <a:r>
              <a:rPr sz="2600" spc="-15" dirty="0">
                <a:latin typeface="Times New Roman"/>
                <a:cs typeface="Times New Roman"/>
              </a:rPr>
              <a:t> </a:t>
            </a:r>
            <a:r>
              <a:rPr sz="2600" dirty="0">
                <a:latin typeface="Times New Roman"/>
                <a:cs typeface="Times New Roman"/>
              </a:rPr>
              <a:t>of </a:t>
            </a:r>
            <a:r>
              <a:rPr sz="2600" spc="-635" dirty="0">
                <a:latin typeface="Times New Roman"/>
                <a:cs typeface="Times New Roman"/>
              </a:rPr>
              <a:t> </a:t>
            </a:r>
            <a:r>
              <a:rPr sz="2600" dirty="0">
                <a:latin typeface="Times New Roman"/>
                <a:cs typeface="Times New Roman"/>
              </a:rPr>
              <a:t>the</a:t>
            </a:r>
            <a:r>
              <a:rPr sz="2600" spc="-5" dirty="0">
                <a:latin typeface="Times New Roman"/>
                <a:cs typeface="Times New Roman"/>
              </a:rPr>
              <a:t> image</a:t>
            </a:r>
            <a:r>
              <a:rPr sz="2600" dirty="0">
                <a:latin typeface="Times New Roman"/>
                <a:cs typeface="Times New Roman"/>
              </a:rPr>
              <a:t> </a:t>
            </a:r>
            <a:r>
              <a:rPr sz="2600" spc="-10" dirty="0">
                <a:latin typeface="Times New Roman"/>
                <a:cs typeface="Times New Roman"/>
              </a:rPr>
              <a:t>to</a:t>
            </a:r>
            <a:r>
              <a:rPr sz="2600" dirty="0">
                <a:latin typeface="Times New Roman"/>
                <a:cs typeface="Times New Roman"/>
              </a:rPr>
              <a:t> get</a:t>
            </a:r>
            <a:r>
              <a:rPr sz="2600" spc="-10" dirty="0">
                <a:latin typeface="Times New Roman"/>
                <a:cs typeface="Times New Roman"/>
              </a:rPr>
              <a:t> </a:t>
            </a:r>
            <a:r>
              <a:rPr sz="2600" dirty="0">
                <a:latin typeface="Times New Roman"/>
                <a:cs typeface="Times New Roman"/>
              </a:rPr>
              <a:t>the</a:t>
            </a:r>
            <a:r>
              <a:rPr sz="2600" spc="-10" dirty="0">
                <a:latin typeface="Times New Roman"/>
                <a:cs typeface="Times New Roman"/>
              </a:rPr>
              <a:t> </a:t>
            </a:r>
            <a:r>
              <a:rPr sz="2600" spc="-5" dirty="0">
                <a:latin typeface="Times New Roman"/>
                <a:cs typeface="Times New Roman"/>
              </a:rPr>
              <a:t>desired</a:t>
            </a:r>
            <a:r>
              <a:rPr sz="2600" spc="-15" dirty="0">
                <a:latin typeface="Times New Roman"/>
                <a:cs typeface="Times New Roman"/>
              </a:rPr>
              <a:t> </a:t>
            </a:r>
            <a:r>
              <a:rPr sz="2600" dirty="0">
                <a:latin typeface="Times New Roman"/>
                <a:cs typeface="Times New Roman"/>
              </a:rPr>
              <a:t>output:</a:t>
            </a:r>
            <a:endParaRPr sz="2600">
              <a:latin typeface="Times New Roman"/>
              <a:cs typeface="Times New Roman"/>
            </a:endParaRPr>
          </a:p>
        </p:txBody>
      </p:sp>
      <p:sp>
        <p:nvSpPr>
          <p:cNvPr id="3" name="object 3"/>
          <p:cNvSpPr txBox="1"/>
          <p:nvPr/>
        </p:nvSpPr>
        <p:spPr>
          <a:xfrm>
            <a:off x="2536698" y="2770073"/>
            <a:ext cx="3535045" cy="1945005"/>
          </a:xfrm>
          <a:prstGeom prst="rect">
            <a:avLst/>
          </a:prstGeom>
        </p:spPr>
        <p:txBody>
          <a:bodyPr vert="horz" wrap="square" lIns="0" tIns="12700" rIns="0" bIns="0" rtlCol="0">
            <a:spAutoFit/>
          </a:bodyPr>
          <a:lstStyle/>
          <a:p>
            <a:pPr marL="12700">
              <a:lnSpc>
                <a:spcPct val="100000"/>
              </a:lnSpc>
              <a:spcBef>
                <a:spcPts val="100"/>
              </a:spcBef>
              <a:tabLst>
                <a:tab pos="819150" algn="l"/>
              </a:tabLst>
            </a:pPr>
            <a:r>
              <a:rPr sz="4200" spc="-5" dirty="0">
                <a:solidFill>
                  <a:srgbClr val="0000FF"/>
                </a:solidFill>
                <a:latin typeface="Calibri"/>
                <a:cs typeface="Calibri"/>
              </a:rPr>
              <a:t>f(	</a:t>
            </a:r>
            <a:r>
              <a:rPr sz="4200" dirty="0">
                <a:solidFill>
                  <a:srgbClr val="0000FF"/>
                </a:solidFill>
                <a:latin typeface="Calibri"/>
                <a:cs typeface="Calibri"/>
              </a:rPr>
              <a:t>)</a:t>
            </a:r>
            <a:r>
              <a:rPr sz="4200" spc="-15" dirty="0">
                <a:solidFill>
                  <a:srgbClr val="0000FF"/>
                </a:solidFill>
                <a:latin typeface="Calibri"/>
                <a:cs typeface="Calibri"/>
              </a:rPr>
              <a:t> </a:t>
            </a:r>
            <a:r>
              <a:rPr sz="4200" dirty="0">
                <a:solidFill>
                  <a:srgbClr val="0000FF"/>
                </a:solidFill>
                <a:latin typeface="Calibri"/>
                <a:cs typeface="Calibri"/>
              </a:rPr>
              <a:t>=</a:t>
            </a:r>
            <a:r>
              <a:rPr sz="4200" spc="-25" dirty="0">
                <a:solidFill>
                  <a:srgbClr val="0000FF"/>
                </a:solidFill>
                <a:latin typeface="Calibri"/>
                <a:cs typeface="Calibri"/>
              </a:rPr>
              <a:t> </a:t>
            </a:r>
            <a:r>
              <a:rPr sz="4200" spc="-20" dirty="0">
                <a:solidFill>
                  <a:srgbClr val="0000FF"/>
                </a:solidFill>
                <a:latin typeface="Calibri"/>
                <a:cs typeface="Calibri"/>
              </a:rPr>
              <a:t>“apple”</a:t>
            </a:r>
            <a:endParaRPr sz="4200">
              <a:latin typeface="Calibri"/>
              <a:cs typeface="Calibri"/>
            </a:endParaRPr>
          </a:p>
          <a:p>
            <a:pPr marL="12700">
              <a:lnSpc>
                <a:spcPts val="5035"/>
              </a:lnSpc>
              <a:spcBef>
                <a:spcPts val="5"/>
              </a:spcBef>
              <a:tabLst>
                <a:tab pos="819785" algn="l"/>
              </a:tabLst>
            </a:pPr>
            <a:r>
              <a:rPr sz="4200" spc="-5" dirty="0">
                <a:solidFill>
                  <a:srgbClr val="0000FF"/>
                </a:solidFill>
                <a:latin typeface="Calibri"/>
                <a:cs typeface="Calibri"/>
              </a:rPr>
              <a:t>f(	</a:t>
            </a:r>
            <a:r>
              <a:rPr sz="4200" dirty="0">
                <a:solidFill>
                  <a:srgbClr val="0000FF"/>
                </a:solidFill>
                <a:latin typeface="Calibri"/>
                <a:cs typeface="Calibri"/>
              </a:rPr>
              <a:t>)</a:t>
            </a:r>
            <a:r>
              <a:rPr sz="4200" spc="-40" dirty="0">
                <a:solidFill>
                  <a:srgbClr val="0000FF"/>
                </a:solidFill>
                <a:latin typeface="Calibri"/>
                <a:cs typeface="Calibri"/>
              </a:rPr>
              <a:t> </a:t>
            </a:r>
            <a:r>
              <a:rPr sz="4200" dirty="0">
                <a:solidFill>
                  <a:srgbClr val="0000FF"/>
                </a:solidFill>
                <a:latin typeface="Calibri"/>
                <a:cs typeface="Calibri"/>
              </a:rPr>
              <a:t>=</a:t>
            </a:r>
            <a:r>
              <a:rPr sz="4200" spc="-40" dirty="0">
                <a:solidFill>
                  <a:srgbClr val="0000FF"/>
                </a:solidFill>
                <a:latin typeface="Calibri"/>
                <a:cs typeface="Calibri"/>
              </a:rPr>
              <a:t> </a:t>
            </a:r>
            <a:r>
              <a:rPr sz="4200" spc="-20" dirty="0">
                <a:solidFill>
                  <a:srgbClr val="0000FF"/>
                </a:solidFill>
                <a:latin typeface="Calibri"/>
                <a:cs typeface="Calibri"/>
              </a:rPr>
              <a:t>“tomato”</a:t>
            </a:r>
            <a:endParaRPr sz="4200">
              <a:latin typeface="Calibri"/>
              <a:cs typeface="Calibri"/>
            </a:endParaRPr>
          </a:p>
          <a:p>
            <a:pPr marL="12700">
              <a:lnSpc>
                <a:spcPts val="5035"/>
              </a:lnSpc>
              <a:tabLst>
                <a:tab pos="819150" algn="l"/>
              </a:tabLst>
            </a:pPr>
            <a:r>
              <a:rPr sz="4200" spc="-5" dirty="0">
                <a:solidFill>
                  <a:srgbClr val="0000FF"/>
                </a:solidFill>
                <a:latin typeface="Calibri"/>
                <a:cs typeface="Calibri"/>
              </a:rPr>
              <a:t>f(	</a:t>
            </a:r>
            <a:r>
              <a:rPr sz="4200" dirty="0">
                <a:solidFill>
                  <a:srgbClr val="0000FF"/>
                </a:solidFill>
                <a:latin typeface="Calibri"/>
                <a:cs typeface="Calibri"/>
              </a:rPr>
              <a:t>)</a:t>
            </a:r>
            <a:r>
              <a:rPr sz="4200" spc="-20" dirty="0">
                <a:solidFill>
                  <a:srgbClr val="0000FF"/>
                </a:solidFill>
                <a:latin typeface="Calibri"/>
                <a:cs typeface="Calibri"/>
              </a:rPr>
              <a:t> </a:t>
            </a:r>
            <a:r>
              <a:rPr sz="4200" dirty="0">
                <a:solidFill>
                  <a:srgbClr val="0000FF"/>
                </a:solidFill>
                <a:latin typeface="Calibri"/>
                <a:cs typeface="Calibri"/>
              </a:rPr>
              <a:t>=</a:t>
            </a:r>
            <a:r>
              <a:rPr sz="4200" spc="-30" dirty="0">
                <a:solidFill>
                  <a:srgbClr val="0000FF"/>
                </a:solidFill>
                <a:latin typeface="Calibri"/>
                <a:cs typeface="Calibri"/>
              </a:rPr>
              <a:t> “cow”</a:t>
            </a:r>
            <a:endParaRPr sz="4200">
              <a:latin typeface="Calibri"/>
              <a:cs typeface="Calibri"/>
            </a:endParaRPr>
          </a:p>
        </p:txBody>
      </p:sp>
      <p:pic>
        <p:nvPicPr>
          <p:cNvPr id="4" name="object 4"/>
          <p:cNvPicPr/>
          <p:nvPr/>
        </p:nvPicPr>
        <p:blipFill>
          <a:blip r:embed="rId2" cstate="print"/>
          <a:stretch>
            <a:fillRect/>
          </a:stretch>
        </p:blipFill>
        <p:spPr>
          <a:xfrm>
            <a:off x="2833116" y="2900172"/>
            <a:ext cx="571500" cy="562355"/>
          </a:xfrm>
          <a:prstGeom prst="rect">
            <a:avLst/>
          </a:prstGeom>
        </p:spPr>
      </p:pic>
      <p:pic>
        <p:nvPicPr>
          <p:cNvPr id="5" name="object 5"/>
          <p:cNvPicPr/>
          <p:nvPr/>
        </p:nvPicPr>
        <p:blipFill>
          <a:blip r:embed="rId3" cstate="print"/>
          <a:stretch>
            <a:fillRect/>
          </a:stretch>
        </p:blipFill>
        <p:spPr>
          <a:xfrm>
            <a:off x="2851404" y="3576828"/>
            <a:ext cx="580644" cy="562356"/>
          </a:xfrm>
          <a:prstGeom prst="rect">
            <a:avLst/>
          </a:prstGeom>
        </p:spPr>
      </p:pic>
      <p:pic>
        <p:nvPicPr>
          <p:cNvPr id="6" name="object 6"/>
          <p:cNvPicPr/>
          <p:nvPr/>
        </p:nvPicPr>
        <p:blipFill>
          <a:blip r:embed="rId4" cstate="print"/>
          <a:stretch>
            <a:fillRect/>
          </a:stretch>
        </p:blipFill>
        <p:spPr>
          <a:xfrm>
            <a:off x="2823972" y="4239767"/>
            <a:ext cx="580644" cy="571500"/>
          </a:xfrm>
          <a:prstGeom prst="rect">
            <a:avLst/>
          </a:prstGeom>
        </p:spPr>
      </p:pic>
      <p:sp>
        <p:nvSpPr>
          <p:cNvPr id="8" name="Date Placeholder 7"/>
          <p:cNvSpPr>
            <a:spLocks noGrp="1"/>
          </p:cNvSpPr>
          <p:nvPr>
            <p:ph type="dt" sz="half" idx="6"/>
          </p:nvPr>
        </p:nvSpPr>
        <p:spPr/>
        <p:txBody>
          <a:bodyPr/>
          <a:lstStyle/>
          <a:p>
            <a:fld id="{1C175ED6-97DE-4C6D-BF0C-5367D5A1B1C2}" type="datetime1">
              <a:rPr lang="en-US" smtClean="0"/>
              <a:t>6/26/2024</a:t>
            </a:fld>
            <a:endParaRPr lang="en-US"/>
          </a:p>
        </p:txBody>
      </p:sp>
      <p:sp>
        <p:nvSpPr>
          <p:cNvPr id="9"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10" name="Picture 9">
            <a:extLst>
              <a:ext uri="{FF2B5EF4-FFF2-40B4-BE49-F238E27FC236}">
                <a16:creationId xmlns:a16="http://schemas.microsoft.com/office/drawing/2014/main" id="{65AAD7E0-B9A5-561E-E699-6EFC94B35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1" y="-9051"/>
            <a:ext cx="1219200" cy="76118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3" name="TextBox 2">
            <a:extLst>
              <a:ext uri="{FF2B5EF4-FFF2-40B4-BE49-F238E27FC236}">
                <a16:creationId xmlns:a16="http://schemas.microsoft.com/office/drawing/2014/main" id="{41AD80A3-1457-14E2-18F8-4610D2D35336}"/>
              </a:ext>
            </a:extLst>
          </p:cNvPr>
          <p:cNvSpPr txBox="1"/>
          <p:nvPr/>
        </p:nvSpPr>
        <p:spPr>
          <a:xfrm>
            <a:off x="800100" y="959083"/>
            <a:ext cx="7543800" cy="369332"/>
          </a:xfrm>
          <a:prstGeom prst="rect">
            <a:avLst/>
          </a:prstGeom>
          <a:noFill/>
        </p:spPr>
        <p:txBody>
          <a:bodyPr wrap="square">
            <a:spAutoFit/>
          </a:bodyPr>
          <a:lstStyle/>
          <a:p>
            <a:pPr algn="l" fontAlgn="base"/>
            <a:r>
              <a:rPr lang="en-US" b="1" i="0" dirty="0">
                <a:effectLst/>
                <a:latin typeface="Poppins" panose="00000500000000000000" pitchFamily="2" charset="0"/>
              </a:rPr>
              <a:t>Various Applications of Semantic Segmentation</a:t>
            </a:r>
          </a:p>
        </p:txBody>
      </p:sp>
      <p:sp>
        <p:nvSpPr>
          <p:cNvPr id="4" name="TextBox 3">
            <a:extLst>
              <a:ext uri="{FF2B5EF4-FFF2-40B4-BE49-F238E27FC236}">
                <a16:creationId xmlns:a16="http://schemas.microsoft.com/office/drawing/2014/main" id="{EB1A702D-F8F4-FADA-BF27-BCF52BFBC32D}"/>
              </a:ext>
            </a:extLst>
          </p:cNvPr>
          <p:cNvSpPr txBox="1"/>
          <p:nvPr/>
        </p:nvSpPr>
        <p:spPr>
          <a:xfrm>
            <a:off x="800100" y="1524000"/>
            <a:ext cx="7543800" cy="1200329"/>
          </a:xfrm>
          <a:prstGeom prst="rect">
            <a:avLst/>
          </a:prstGeom>
          <a:noFill/>
        </p:spPr>
        <p:txBody>
          <a:bodyPr wrap="square">
            <a:spAutoFit/>
          </a:bodyPr>
          <a:lstStyle/>
          <a:p>
            <a:pPr algn="l" fontAlgn="base">
              <a:buFont typeface="+mj-lt"/>
              <a:buAutoNum type="arabicPeriod"/>
            </a:pPr>
            <a:r>
              <a:rPr lang="fr-FR" b="1" i="0" dirty="0" err="1">
                <a:solidFill>
                  <a:srgbClr val="444444"/>
                </a:solidFill>
                <a:effectLst/>
                <a:latin typeface="Poppins" panose="00000500000000000000" pitchFamily="2" charset="0"/>
              </a:rPr>
              <a:t>Autonomous</a:t>
            </a:r>
            <a:r>
              <a:rPr lang="fr-FR" b="1" i="0" dirty="0">
                <a:solidFill>
                  <a:srgbClr val="444444"/>
                </a:solidFill>
                <a:effectLst/>
                <a:latin typeface="Poppins" panose="00000500000000000000" pitchFamily="2" charset="0"/>
              </a:rPr>
              <a:t> </a:t>
            </a:r>
            <a:r>
              <a:rPr lang="fr-FR" b="1" i="0" dirty="0" err="1">
                <a:solidFill>
                  <a:srgbClr val="444444"/>
                </a:solidFill>
                <a:effectLst/>
                <a:latin typeface="Poppins" panose="00000500000000000000" pitchFamily="2" charset="0"/>
              </a:rPr>
              <a:t>vehicles</a:t>
            </a:r>
            <a:endParaRPr lang="fr-FR" b="0" i="0" dirty="0">
              <a:solidFill>
                <a:srgbClr val="444444"/>
              </a:solidFill>
              <a:effectLst/>
              <a:latin typeface="Poppins" panose="00000500000000000000" pitchFamily="2" charset="0"/>
            </a:endParaRPr>
          </a:p>
          <a:p>
            <a:pPr algn="l" fontAlgn="base">
              <a:buFont typeface="+mj-lt"/>
              <a:buAutoNum type="arabicPeriod"/>
            </a:pPr>
            <a:r>
              <a:rPr lang="fr-FR" b="1" i="0" dirty="0" err="1">
                <a:solidFill>
                  <a:srgbClr val="444444"/>
                </a:solidFill>
                <a:effectLst/>
                <a:latin typeface="Poppins" panose="00000500000000000000" pitchFamily="2" charset="0"/>
              </a:rPr>
              <a:t>Medical</a:t>
            </a:r>
            <a:r>
              <a:rPr lang="fr-FR" b="1" i="0" dirty="0">
                <a:solidFill>
                  <a:srgbClr val="444444"/>
                </a:solidFill>
                <a:effectLst/>
                <a:latin typeface="Poppins" panose="00000500000000000000" pitchFamily="2" charset="0"/>
              </a:rPr>
              <a:t> image diagnostics</a:t>
            </a:r>
            <a:endParaRPr lang="fr-FR" b="0" i="0" dirty="0">
              <a:solidFill>
                <a:srgbClr val="444444"/>
              </a:solidFill>
              <a:effectLst/>
              <a:latin typeface="Poppins" panose="00000500000000000000" pitchFamily="2" charset="0"/>
            </a:endParaRPr>
          </a:p>
          <a:p>
            <a:pPr algn="l" fontAlgn="base">
              <a:buFont typeface="+mj-lt"/>
              <a:buAutoNum type="arabicPeriod"/>
            </a:pPr>
            <a:r>
              <a:rPr lang="fr-FR" b="1" i="0" dirty="0" err="1">
                <a:solidFill>
                  <a:srgbClr val="444444"/>
                </a:solidFill>
                <a:effectLst/>
                <a:latin typeface="Poppins" panose="00000500000000000000" pitchFamily="2" charset="0"/>
              </a:rPr>
              <a:t>Industrial</a:t>
            </a:r>
            <a:r>
              <a:rPr lang="fr-FR" b="1" i="0" dirty="0">
                <a:solidFill>
                  <a:srgbClr val="444444"/>
                </a:solidFill>
                <a:effectLst/>
                <a:latin typeface="Poppins" panose="00000500000000000000" pitchFamily="2" charset="0"/>
              </a:rPr>
              <a:t> Inspection </a:t>
            </a:r>
            <a:endParaRPr lang="fr-FR" b="0" i="0" dirty="0">
              <a:solidFill>
                <a:srgbClr val="444444"/>
              </a:solidFill>
              <a:effectLst/>
              <a:latin typeface="Poppins" panose="00000500000000000000" pitchFamily="2" charset="0"/>
            </a:endParaRPr>
          </a:p>
          <a:p>
            <a:pPr algn="l" fontAlgn="base">
              <a:buFont typeface="+mj-lt"/>
              <a:buAutoNum type="arabicPeriod"/>
            </a:pPr>
            <a:r>
              <a:rPr lang="fr-FR" b="1" i="0" dirty="0">
                <a:solidFill>
                  <a:srgbClr val="444444"/>
                </a:solidFill>
                <a:effectLst/>
                <a:latin typeface="Poppins" panose="00000500000000000000" pitchFamily="2" charset="0"/>
              </a:rPr>
              <a:t>Traffic Management, etc. </a:t>
            </a:r>
            <a:endParaRPr lang="fr-FR" b="0" i="0" dirty="0">
              <a:solidFill>
                <a:srgbClr val="444444"/>
              </a:solidFill>
              <a:effectLst/>
              <a:latin typeface="Poppins" panose="00000500000000000000" pitchFamily="2" charset="0"/>
            </a:endParaRPr>
          </a:p>
        </p:txBody>
      </p:sp>
      <p:sp>
        <p:nvSpPr>
          <p:cNvPr id="10" name="TextBox 9">
            <a:extLst>
              <a:ext uri="{FF2B5EF4-FFF2-40B4-BE49-F238E27FC236}">
                <a16:creationId xmlns:a16="http://schemas.microsoft.com/office/drawing/2014/main" id="{DA907EF6-82B6-4A82-5EB3-F731FFC501C4}"/>
              </a:ext>
            </a:extLst>
          </p:cNvPr>
          <p:cNvSpPr txBox="1"/>
          <p:nvPr/>
        </p:nvSpPr>
        <p:spPr>
          <a:xfrm>
            <a:off x="594617" y="2852630"/>
            <a:ext cx="7505700" cy="923330"/>
          </a:xfrm>
          <a:prstGeom prst="rect">
            <a:avLst/>
          </a:prstGeom>
          <a:noFill/>
        </p:spPr>
        <p:txBody>
          <a:bodyPr wrap="square">
            <a:spAutoFit/>
          </a:bodyPr>
          <a:lstStyle/>
          <a:p>
            <a:r>
              <a:rPr lang="en-US" b="0" i="0" dirty="0">
                <a:solidFill>
                  <a:srgbClr val="444444"/>
                </a:solidFill>
                <a:effectLst/>
                <a:latin typeface="Poppins" panose="00000500000000000000" pitchFamily="2" charset="0"/>
              </a:rPr>
              <a:t>Simply put, given an input image of m x n </a:t>
            </a:r>
            <a:r>
              <a:rPr lang="en-US" sz="1600" b="0" i="0" dirty="0">
                <a:solidFill>
                  <a:srgbClr val="444444"/>
                </a:solidFill>
                <a:effectLst/>
                <a:latin typeface="Poppins" panose="00000500000000000000" pitchFamily="2" charset="0"/>
              </a:rPr>
              <a:t>x 3 shape (RGB), the model should be able to generate a m x n matrix </a:t>
            </a:r>
            <a:r>
              <a:rPr lang="en-US" b="0" i="0" dirty="0">
                <a:solidFill>
                  <a:srgbClr val="444444"/>
                </a:solidFill>
                <a:effectLst/>
                <a:latin typeface="Poppins" panose="00000500000000000000" pitchFamily="2" charset="0"/>
              </a:rPr>
              <a:t>filled with class labels as integers at the respective location.   </a:t>
            </a:r>
            <a:endParaRPr lang="en-IN" dirty="0"/>
          </a:p>
        </p:txBody>
      </p:sp>
      <p:pic>
        <p:nvPicPr>
          <p:cNvPr id="11" name="Picture 10">
            <a:extLst>
              <a:ext uri="{FF2B5EF4-FFF2-40B4-BE49-F238E27FC236}">
                <a16:creationId xmlns:a16="http://schemas.microsoft.com/office/drawing/2014/main" id="{F2BDFFB0-5DBC-2082-5F89-B8075C15ADDD}"/>
              </a:ext>
            </a:extLst>
          </p:cNvPr>
          <p:cNvPicPr>
            <a:picLocks noChangeAspect="1"/>
          </p:cNvPicPr>
          <p:nvPr/>
        </p:nvPicPr>
        <p:blipFill>
          <a:blip r:embed="rId3"/>
          <a:stretch>
            <a:fillRect/>
          </a:stretch>
        </p:blipFill>
        <p:spPr>
          <a:xfrm>
            <a:off x="533400" y="3797798"/>
            <a:ext cx="8001000" cy="2567873"/>
          </a:xfrm>
          <a:prstGeom prst="rect">
            <a:avLst/>
          </a:prstGeom>
        </p:spPr>
      </p:pic>
    </p:spTree>
    <p:extLst>
      <p:ext uri="{BB962C8B-B14F-4D97-AF65-F5344CB8AC3E}">
        <p14:creationId xmlns:p14="http://schemas.microsoft.com/office/powerpoint/2010/main" val="1721423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3" name="TextBox 2">
            <a:extLst>
              <a:ext uri="{FF2B5EF4-FFF2-40B4-BE49-F238E27FC236}">
                <a16:creationId xmlns:a16="http://schemas.microsoft.com/office/drawing/2014/main" id="{41AD80A3-1457-14E2-18F8-4610D2D35336}"/>
              </a:ext>
            </a:extLst>
          </p:cNvPr>
          <p:cNvSpPr txBox="1"/>
          <p:nvPr/>
        </p:nvSpPr>
        <p:spPr>
          <a:xfrm>
            <a:off x="800100" y="959083"/>
            <a:ext cx="7543800" cy="369332"/>
          </a:xfrm>
          <a:prstGeom prst="rect">
            <a:avLst/>
          </a:prstGeom>
          <a:noFill/>
        </p:spPr>
        <p:txBody>
          <a:bodyPr wrap="square">
            <a:spAutoFit/>
          </a:bodyPr>
          <a:lstStyle/>
          <a:p>
            <a:pPr algn="l" fontAlgn="base"/>
            <a:r>
              <a:rPr lang="en-US" b="1" i="0" dirty="0">
                <a:effectLst/>
                <a:latin typeface="Poppins" panose="00000500000000000000" pitchFamily="2" charset="0"/>
              </a:rPr>
              <a:t>Various Applications of Semantic Segmentation</a:t>
            </a:r>
          </a:p>
        </p:txBody>
      </p:sp>
      <p:sp>
        <p:nvSpPr>
          <p:cNvPr id="4" name="TextBox 3">
            <a:extLst>
              <a:ext uri="{FF2B5EF4-FFF2-40B4-BE49-F238E27FC236}">
                <a16:creationId xmlns:a16="http://schemas.microsoft.com/office/drawing/2014/main" id="{EB1A702D-F8F4-FADA-BF27-BCF52BFBC32D}"/>
              </a:ext>
            </a:extLst>
          </p:cNvPr>
          <p:cNvSpPr txBox="1"/>
          <p:nvPr/>
        </p:nvSpPr>
        <p:spPr>
          <a:xfrm>
            <a:off x="800100" y="1524000"/>
            <a:ext cx="7543800" cy="1200329"/>
          </a:xfrm>
          <a:prstGeom prst="rect">
            <a:avLst/>
          </a:prstGeom>
          <a:noFill/>
        </p:spPr>
        <p:txBody>
          <a:bodyPr wrap="square">
            <a:spAutoFit/>
          </a:bodyPr>
          <a:lstStyle/>
          <a:p>
            <a:pPr algn="l" fontAlgn="base">
              <a:buFont typeface="+mj-lt"/>
              <a:buAutoNum type="arabicPeriod"/>
            </a:pPr>
            <a:r>
              <a:rPr lang="fr-FR" b="1" i="0" dirty="0" err="1">
                <a:solidFill>
                  <a:srgbClr val="444444"/>
                </a:solidFill>
                <a:effectLst/>
                <a:latin typeface="Poppins" panose="00000500000000000000" pitchFamily="2" charset="0"/>
              </a:rPr>
              <a:t>Autonomous</a:t>
            </a:r>
            <a:r>
              <a:rPr lang="fr-FR" b="1" i="0" dirty="0">
                <a:solidFill>
                  <a:srgbClr val="444444"/>
                </a:solidFill>
                <a:effectLst/>
                <a:latin typeface="Poppins" panose="00000500000000000000" pitchFamily="2" charset="0"/>
              </a:rPr>
              <a:t> </a:t>
            </a:r>
            <a:r>
              <a:rPr lang="fr-FR" b="1" i="0" dirty="0" err="1">
                <a:solidFill>
                  <a:srgbClr val="444444"/>
                </a:solidFill>
                <a:effectLst/>
                <a:latin typeface="Poppins" panose="00000500000000000000" pitchFamily="2" charset="0"/>
              </a:rPr>
              <a:t>vehicles</a:t>
            </a:r>
            <a:endParaRPr lang="fr-FR" b="0" i="0" dirty="0">
              <a:solidFill>
                <a:srgbClr val="444444"/>
              </a:solidFill>
              <a:effectLst/>
              <a:latin typeface="Poppins" panose="00000500000000000000" pitchFamily="2" charset="0"/>
            </a:endParaRPr>
          </a:p>
          <a:p>
            <a:pPr algn="l" fontAlgn="base">
              <a:buFont typeface="+mj-lt"/>
              <a:buAutoNum type="arabicPeriod"/>
            </a:pPr>
            <a:r>
              <a:rPr lang="fr-FR" b="1" i="0" dirty="0" err="1">
                <a:solidFill>
                  <a:srgbClr val="444444"/>
                </a:solidFill>
                <a:effectLst/>
                <a:latin typeface="Poppins" panose="00000500000000000000" pitchFamily="2" charset="0"/>
              </a:rPr>
              <a:t>Medical</a:t>
            </a:r>
            <a:r>
              <a:rPr lang="fr-FR" b="1" i="0" dirty="0">
                <a:solidFill>
                  <a:srgbClr val="444444"/>
                </a:solidFill>
                <a:effectLst/>
                <a:latin typeface="Poppins" panose="00000500000000000000" pitchFamily="2" charset="0"/>
              </a:rPr>
              <a:t> image diagnostics</a:t>
            </a:r>
            <a:endParaRPr lang="fr-FR" b="0" i="0" dirty="0">
              <a:solidFill>
                <a:srgbClr val="444444"/>
              </a:solidFill>
              <a:effectLst/>
              <a:latin typeface="Poppins" panose="00000500000000000000" pitchFamily="2" charset="0"/>
            </a:endParaRPr>
          </a:p>
          <a:p>
            <a:pPr algn="l" fontAlgn="base">
              <a:buFont typeface="+mj-lt"/>
              <a:buAutoNum type="arabicPeriod"/>
            </a:pPr>
            <a:r>
              <a:rPr lang="fr-FR" b="1" i="0" dirty="0" err="1">
                <a:solidFill>
                  <a:srgbClr val="444444"/>
                </a:solidFill>
                <a:effectLst/>
                <a:latin typeface="Poppins" panose="00000500000000000000" pitchFamily="2" charset="0"/>
              </a:rPr>
              <a:t>Industrial</a:t>
            </a:r>
            <a:r>
              <a:rPr lang="fr-FR" b="1" i="0" dirty="0">
                <a:solidFill>
                  <a:srgbClr val="444444"/>
                </a:solidFill>
                <a:effectLst/>
                <a:latin typeface="Poppins" panose="00000500000000000000" pitchFamily="2" charset="0"/>
              </a:rPr>
              <a:t> Inspection </a:t>
            </a:r>
            <a:endParaRPr lang="fr-FR" b="0" i="0" dirty="0">
              <a:solidFill>
                <a:srgbClr val="444444"/>
              </a:solidFill>
              <a:effectLst/>
              <a:latin typeface="Poppins" panose="00000500000000000000" pitchFamily="2" charset="0"/>
            </a:endParaRPr>
          </a:p>
          <a:p>
            <a:pPr algn="l" fontAlgn="base">
              <a:buFont typeface="+mj-lt"/>
              <a:buAutoNum type="arabicPeriod"/>
            </a:pPr>
            <a:r>
              <a:rPr lang="fr-FR" b="1" i="0" dirty="0">
                <a:solidFill>
                  <a:srgbClr val="444444"/>
                </a:solidFill>
                <a:effectLst/>
                <a:latin typeface="Poppins" panose="00000500000000000000" pitchFamily="2" charset="0"/>
              </a:rPr>
              <a:t>Traffic Management, etc. </a:t>
            </a:r>
            <a:endParaRPr lang="fr-FR" b="0" i="0" dirty="0">
              <a:solidFill>
                <a:srgbClr val="444444"/>
              </a:solidFill>
              <a:effectLst/>
              <a:latin typeface="Poppins" panose="00000500000000000000" pitchFamily="2" charset="0"/>
            </a:endParaRPr>
          </a:p>
        </p:txBody>
      </p:sp>
      <p:sp>
        <p:nvSpPr>
          <p:cNvPr id="10" name="TextBox 9">
            <a:extLst>
              <a:ext uri="{FF2B5EF4-FFF2-40B4-BE49-F238E27FC236}">
                <a16:creationId xmlns:a16="http://schemas.microsoft.com/office/drawing/2014/main" id="{DA907EF6-82B6-4A82-5EB3-F731FFC501C4}"/>
              </a:ext>
            </a:extLst>
          </p:cNvPr>
          <p:cNvSpPr txBox="1"/>
          <p:nvPr/>
        </p:nvSpPr>
        <p:spPr>
          <a:xfrm>
            <a:off x="594617" y="2852630"/>
            <a:ext cx="7505700" cy="923330"/>
          </a:xfrm>
          <a:prstGeom prst="rect">
            <a:avLst/>
          </a:prstGeom>
          <a:noFill/>
        </p:spPr>
        <p:txBody>
          <a:bodyPr wrap="square">
            <a:spAutoFit/>
          </a:bodyPr>
          <a:lstStyle/>
          <a:p>
            <a:r>
              <a:rPr lang="en-US" b="0" i="0" dirty="0">
                <a:solidFill>
                  <a:srgbClr val="444444"/>
                </a:solidFill>
                <a:effectLst/>
                <a:latin typeface="Poppins" panose="00000500000000000000" pitchFamily="2" charset="0"/>
              </a:rPr>
              <a:t>Simply put, given an input image of m x n </a:t>
            </a:r>
            <a:r>
              <a:rPr lang="en-US" sz="1600" b="0" i="0" dirty="0">
                <a:solidFill>
                  <a:srgbClr val="444444"/>
                </a:solidFill>
                <a:effectLst/>
                <a:latin typeface="Poppins" panose="00000500000000000000" pitchFamily="2" charset="0"/>
              </a:rPr>
              <a:t>x 3 shape (RGB), the model should be able to generate a m x n matrix </a:t>
            </a:r>
            <a:r>
              <a:rPr lang="en-US" b="0" i="0" dirty="0">
                <a:solidFill>
                  <a:srgbClr val="444444"/>
                </a:solidFill>
                <a:effectLst/>
                <a:latin typeface="Poppins" panose="00000500000000000000" pitchFamily="2" charset="0"/>
              </a:rPr>
              <a:t>filled with class labels as integers at the respective location.   </a:t>
            </a:r>
            <a:endParaRPr lang="en-IN" dirty="0"/>
          </a:p>
        </p:txBody>
      </p:sp>
      <p:pic>
        <p:nvPicPr>
          <p:cNvPr id="12290" name="Picture 2">
            <a:extLst>
              <a:ext uri="{FF2B5EF4-FFF2-40B4-BE49-F238E27FC236}">
                <a16:creationId xmlns:a16="http://schemas.microsoft.com/office/drawing/2014/main" id="{A6D29769-A242-C218-4674-02D4CE5AC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117" y="3686447"/>
            <a:ext cx="71247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76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pic>
        <p:nvPicPr>
          <p:cNvPr id="15362" name="Picture 2">
            <a:extLst>
              <a:ext uri="{FF2B5EF4-FFF2-40B4-BE49-F238E27FC236}">
                <a16:creationId xmlns:a16="http://schemas.microsoft.com/office/drawing/2014/main" id="{8CD5A8CA-1651-BB00-CFFF-41CE794B52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625215"/>
            <a:ext cx="8229600" cy="27527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0656C62-3873-2EC0-10C7-901EDBC74868}"/>
              </a:ext>
            </a:extLst>
          </p:cNvPr>
          <p:cNvSpPr txBox="1"/>
          <p:nvPr/>
        </p:nvSpPr>
        <p:spPr>
          <a:xfrm>
            <a:off x="76200" y="990600"/>
            <a:ext cx="8610600" cy="3139321"/>
          </a:xfrm>
          <a:prstGeom prst="rect">
            <a:avLst/>
          </a:prstGeom>
          <a:noFill/>
        </p:spPr>
        <p:txBody>
          <a:bodyPr wrap="square">
            <a:spAutoFit/>
          </a:bodyPr>
          <a:lstStyle/>
          <a:p>
            <a:pPr algn="l" fontAlgn="base"/>
            <a:r>
              <a:rPr lang="en-US" b="0" i="0" dirty="0">
                <a:solidFill>
                  <a:srgbClr val="444444"/>
                </a:solidFill>
                <a:effectLst/>
                <a:latin typeface="Poppins" panose="00000500000000000000" pitchFamily="2" charset="0"/>
              </a:rPr>
              <a:t>Although at a first glance this Architecture seems to be good enough for carrying out the Semantic Segmentation; however it has some major drawbacks – </a:t>
            </a:r>
          </a:p>
          <a:p>
            <a:pPr algn="l" fontAlgn="base">
              <a:buFont typeface="+mj-lt"/>
              <a:buAutoNum type="arabicPeriod"/>
            </a:pPr>
            <a:r>
              <a:rPr lang="en-US" b="0" i="0" dirty="0">
                <a:solidFill>
                  <a:srgbClr val="444444"/>
                </a:solidFill>
                <a:effectLst/>
                <a:latin typeface="Poppins" panose="00000500000000000000" pitchFamily="2" charset="0"/>
              </a:rPr>
              <a:t>This approach involves prediction at individual pixel level, thus requiring a dense layer with enormous number of parameters that needs to be learned making it highly computationally expensive </a:t>
            </a:r>
          </a:p>
          <a:p>
            <a:pPr algn="l" fontAlgn="base">
              <a:buFont typeface="+mj-lt"/>
              <a:buAutoNum type="arabicPeriod"/>
            </a:pPr>
            <a:r>
              <a:rPr lang="en-US" b="0" i="0" dirty="0">
                <a:solidFill>
                  <a:srgbClr val="444444"/>
                </a:solidFill>
                <a:effectLst/>
                <a:latin typeface="Poppins" panose="00000500000000000000" pitchFamily="2" charset="0"/>
              </a:rPr>
              <a:t>In addition, the use of dense layers as final output layers leads to a constraint on the dimension of the input image. A different architecture has to be defined for different input sizes</a:t>
            </a:r>
          </a:p>
          <a:p>
            <a:pPr algn="l" fontAlgn="base">
              <a:buFont typeface="+mj-lt"/>
              <a:buAutoNum type="arabicPeriod"/>
            </a:pPr>
            <a:r>
              <a:rPr lang="en-US" b="0" i="0" dirty="0">
                <a:solidFill>
                  <a:srgbClr val="444444"/>
                </a:solidFill>
                <a:effectLst/>
                <a:latin typeface="Poppins" panose="00000500000000000000" pitchFamily="2" charset="0"/>
              </a:rPr>
              <a:t>No reusing of shared features takes place between overlapping patches, thus highly inefficient. </a:t>
            </a:r>
          </a:p>
        </p:txBody>
      </p:sp>
    </p:spTree>
    <p:extLst>
      <p:ext uri="{BB962C8B-B14F-4D97-AF65-F5344CB8AC3E}">
        <p14:creationId xmlns:p14="http://schemas.microsoft.com/office/powerpoint/2010/main" val="4022254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Fully Convolutional Network </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3" name="TextBox 2">
            <a:extLst>
              <a:ext uri="{FF2B5EF4-FFF2-40B4-BE49-F238E27FC236}">
                <a16:creationId xmlns:a16="http://schemas.microsoft.com/office/drawing/2014/main" id="{65FF6404-BA6B-7DE3-2EA7-93AC906AC483}"/>
              </a:ext>
            </a:extLst>
          </p:cNvPr>
          <p:cNvSpPr txBox="1"/>
          <p:nvPr/>
        </p:nvSpPr>
        <p:spPr>
          <a:xfrm>
            <a:off x="0" y="838201"/>
            <a:ext cx="8991600" cy="1477328"/>
          </a:xfrm>
          <a:prstGeom prst="rect">
            <a:avLst/>
          </a:prstGeom>
          <a:noFill/>
        </p:spPr>
        <p:txBody>
          <a:bodyPr wrap="square">
            <a:spAutoFit/>
          </a:bodyPr>
          <a:lstStyle/>
          <a:p>
            <a:r>
              <a:rPr lang="en-US" b="0" i="0" dirty="0">
                <a:solidFill>
                  <a:srgbClr val="444444"/>
                </a:solidFill>
                <a:effectLst/>
                <a:latin typeface="Poppins" panose="00000500000000000000" pitchFamily="2" charset="0"/>
              </a:rPr>
              <a:t>One way to counter the drawbacks of the previous Architecture is by stacking a number of Convolution Layers having similar padding to preserve dimension and output a final segmentation map. Meaning the model will learn the mapping from the input image to its corresponding segmentation map through the successive transformation of feature mappings.  </a:t>
            </a:r>
            <a:endParaRPr lang="en-IN" dirty="0"/>
          </a:p>
        </p:txBody>
      </p:sp>
      <p:pic>
        <p:nvPicPr>
          <p:cNvPr id="4" name="Picture 3">
            <a:extLst>
              <a:ext uri="{FF2B5EF4-FFF2-40B4-BE49-F238E27FC236}">
                <a16:creationId xmlns:a16="http://schemas.microsoft.com/office/drawing/2014/main" id="{CACAE788-0C79-4101-8A58-B295787F407D}"/>
              </a:ext>
            </a:extLst>
          </p:cNvPr>
          <p:cNvPicPr>
            <a:picLocks noChangeAspect="1"/>
          </p:cNvPicPr>
          <p:nvPr/>
        </p:nvPicPr>
        <p:blipFill>
          <a:blip r:embed="rId4"/>
          <a:stretch>
            <a:fillRect/>
          </a:stretch>
        </p:blipFill>
        <p:spPr>
          <a:xfrm>
            <a:off x="152400" y="2362200"/>
            <a:ext cx="8991600" cy="3009900"/>
          </a:xfrm>
          <a:prstGeom prst="rect">
            <a:avLst/>
          </a:prstGeom>
        </p:spPr>
      </p:pic>
    </p:spTree>
    <p:extLst>
      <p:ext uri="{BB962C8B-B14F-4D97-AF65-F5344CB8AC3E}">
        <p14:creationId xmlns:p14="http://schemas.microsoft.com/office/powerpoint/2010/main" val="1662967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Fully Convolutional Network </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3" name="TextBox 2">
            <a:extLst>
              <a:ext uri="{FF2B5EF4-FFF2-40B4-BE49-F238E27FC236}">
                <a16:creationId xmlns:a16="http://schemas.microsoft.com/office/drawing/2014/main" id="{65FF6404-BA6B-7DE3-2EA7-93AC906AC483}"/>
              </a:ext>
            </a:extLst>
          </p:cNvPr>
          <p:cNvSpPr txBox="1"/>
          <p:nvPr/>
        </p:nvSpPr>
        <p:spPr>
          <a:xfrm>
            <a:off x="0" y="838201"/>
            <a:ext cx="8991600" cy="5355312"/>
          </a:xfrm>
          <a:prstGeom prst="rect">
            <a:avLst/>
          </a:prstGeom>
          <a:noFill/>
        </p:spPr>
        <p:txBody>
          <a:bodyPr wrap="square">
            <a:spAutoFit/>
          </a:bodyPr>
          <a:lstStyle/>
          <a:p>
            <a:pPr algn="l" fontAlgn="base"/>
            <a:r>
              <a:rPr lang="en-US" b="0" i="0" dirty="0">
                <a:solidFill>
                  <a:srgbClr val="444444"/>
                </a:solidFill>
                <a:effectLst/>
                <a:latin typeface="Poppins" panose="00000500000000000000" pitchFamily="2" charset="0"/>
              </a:rPr>
              <a:t>Seems good, but there is a </a:t>
            </a:r>
            <a:r>
              <a:rPr lang="en-US" b="0" i="1" dirty="0">
                <a:solidFill>
                  <a:srgbClr val="444444"/>
                </a:solidFill>
                <a:effectLst/>
                <a:latin typeface="Poppins" panose="00000500000000000000" pitchFamily="2" charset="0"/>
              </a:rPr>
              <a:t>major issue</a:t>
            </a:r>
            <a:r>
              <a:rPr lang="en-US" b="0" i="0" dirty="0">
                <a:solidFill>
                  <a:srgbClr val="444444"/>
                </a:solidFill>
                <a:effectLst/>
                <a:latin typeface="Poppins" panose="00000500000000000000" pitchFamily="2" charset="0"/>
              </a:rPr>
              <a:t> with this Architecture as well. We use the same padding in all the Convolution layers because we would want the output image to be of the same dimension as the input image. But this preservation of full-resolution becomes quite computationally expensive.   </a:t>
            </a:r>
          </a:p>
          <a:p>
            <a:pPr algn="l" fontAlgn="base"/>
            <a:r>
              <a:rPr lang="en-US" b="0" i="0" dirty="0">
                <a:solidFill>
                  <a:srgbClr val="444444"/>
                </a:solidFill>
                <a:effectLst/>
                <a:latin typeface="Poppins" panose="00000500000000000000" pitchFamily="2" charset="0"/>
              </a:rPr>
              <a:t>We could opt for a lesser number of layers, but that would damage the performance by a large margin. </a:t>
            </a:r>
          </a:p>
          <a:p>
            <a:pPr algn="l" fontAlgn="base"/>
            <a:endParaRPr lang="en-US" dirty="0">
              <a:solidFill>
                <a:srgbClr val="444444"/>
              </a:solidFill>
              <a:latin typeface="Poppins" panose="00000500000000000000" pitchFamily="2" charset="0"/>
            </a:endParaRPr>
          </a:p>
          <a:p>
            <a:pPr algn="l" fontAlgn="base"/>
            <a:endParaRPr lang="en-US" b="0" i="0" dirty="0">
              <a:solidFill>
                <a:srgbClr val="444444"/>
              </a:solidFill>
              <a:effectLst/>
              <a:latin typeface="Poppins" panose="00000500000000000000" pitchFamily="2" charset="0"/>
            </a:endParaRPr>
          </a:p>
          <a:p>
            <a:pPr algn="l" fontAlgn="base"/>
            <a:endParaRPr lang="en-US" dirty="0">
              <a:solidFill>
                <a:srgbClr val="444444"/>
              </a:solidFill>
              <a:latin typeface="Poppins" panose="00000500000000000000" pitchFamily="2" charset="0"/>
            </a:endParaRPr>
          </a:p>
          <a:p>
            <a:pPr algn="l" fontAlgn="base"/>
            <a:endParaRPr lang="en-US" b="0" i="0" dirty="0">
              <a:solidFill>
                <a:srgbClr val="444444"/>
              </a:solidFill>
              <a:effectLst/>
              <a:latin typeface="Poppins" panose="00000500000000000000" pitchFamily="2" charset="0"/>
            </a:endParaRPr>
          </a:p>
          <a:p>
            <a:pPr algn="l" fontAlgn="base"/>
            <a:endParaRPr lang="en-US" b="0" i="0" dirty="0">
              <a:solidFill>
                <a:srgbClr val="444444"/>
              </a:solidFill>
              <a:effectLst/>
              <a:latin typeface="Poppins" panose="00000500000000000000" pitchFamily="2" charset="0"/>
            </a:endParaRPr>
          </a:p>
          <a:p>
            <a:pPr algn="l" fontAlgn="base"/>
            <a:r>
              <a:rPr lang="en-US" b="0" i="0" dirty="0">
                <a:solidFill>
                  <a:srgbClr val="444444"/>
                </a:solidFill>
                <a:effectLst/>
                <a:latin typeface="Poppins" panose="00000500000000000000" pitchFamily="2" charset="0"/>
              </a:rPr>
              <a:t>We do not face this dilemma in a classification task because for that task we are only concerned about the presence of a single object of interest, losing the information about the location of the said object is harmless. Therefore, we can periodically </a:t>
            </a:r>
            <a:r>
              <a:rPr lang="en-US" b="0" i="0" dirty="0" err="1">
                <a:solidFill>
                  <a:srgbClr val="444444"/>
                </a:solidFill>
                <a:effectLst/>
                <a:latin typeface="Poppins" panose="00000500000000000000" pitchFamily="2" charset="0"/>
              </a:rPr>
              <a:t>downsample</a:t>
            </a:r>
            <a:r>
              <a:rPr lang="en-US" b="0" i="0" dirty="0">
                <a:solidFill>
                  <a:srgbClr val="444444"/>
                </a:solidFill>
                <a:effectLst/>
                <a:latin typeface="Poppins" panose="00000500000000000000" pitchFamily="2" charset="0"/>
              </a:rPr>
              <a:t> the images through pooling. However, this is not the case with Semantic Segmentation. If you want to segment a Highway image for training an autonomous vehicle, you would not want certain elements or vehicles to be cropped out from the final output that is fed to the machine. </a:t>
            </a:r>
          </a:p>
        </p:txBody>
      </p:sp>
    </p:spTree>
    <p:extLst>
      <p:ext uri="{BB962C8B-B14F-4D97-AF65-F5344CB8AC3E}">
        <p14:creationId xmlns:p14="http://schemas.microsoft.com/office/powerpoint/2010/main" val="3042769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Fully Convolutional Network </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3" name="TextBox 2">
            <a:extLst>
              <a:ext uri="{FF2B5EF4-FFF2-40B4-BE49-F238E27FC236}">
                <a16:creationId xmlns:a16="http://schemas.microsoft.com/office/drawing/2014/main" id="{65FF6404-BA6B-7DE3-2EA7-93AC906AC483}"/>
              </a:ext>
            </a:extLst>
          </p:cNvPr>
          <p:cNvSpPr txBox="1"/>
          <p:nvPr/>
        </p:nvSpPr>
        <p:spPr>
          <a:xfrm>
            <a:off x="0" y="838201"/>
            <a:ext cx="8991600" cy="3416320"/>
          </a:xfrm>
          <a:prstGeom prst="rect">
            <a:avLst/>
          </a:prstGeom>
          <a:noFill/>
        </p:spPr>
        <p:txBody>
          <a:bodyPr wrap="square">
            <a:spAutoFit/>
          </a:bodyPr>
          <a:lstStyle/>
          <a:p>
            <a:pPr algn="l" fontAlgn="base">
              <a:buFont typeface="Arial" panose="020B0604020202020204" pitchFamily="34" charset="0"/>
              <a:buChar char="•"/>
            </a:pPr>
            <a:r>
              <a:rPr lang="en-US" b="1" i="0" dirty="0" err="1">
                <a:solidFill>
                  <a:srgbClr val="444444"/>
                </a:solidFill>
                <a:effectLst/>
                <a:latin typeface="Poppins" panose="00000500000000000000" pitchFamily="2" charset="0"/>
              </a:rPr>
              <a:t>Unpooling</a:t>
            </a:r>
            <a:r>
              <a:rPr lang="en-US" b="1" i="0" dirty="0">
                <a:solidFill>
                  <a:srgbClr val="444444"/>
                </a:solidFill>
                <a:effectLst/>
                <a:latin typeface="Poppins" panose="00000500000000000000" pitchFamily="2" charset="0"/>
              </a:rPr>
              <a:t> – In network </a:t>
            </a:r>
            <a:r>
              <a:rPr lang="en-US" b="1" i="0" dirty="0" err="1">
                <a:solidFill>
                  <a:srgbClr val="444444"/>
                </a:solidFill>
                <a:effectLst/>
                <a:latin typeface="Poppins" panose="00000500000000000000" pitchFamily="2" charset="0"/>
              </a:rPr>
              <a:t>upsampling</a:t>
            </a:r>
            <a:r>
              <a:rPr lang="en-US" b="1" i="0" dirty="0">
                <a:solidFill>
                  <a:srgbClr val="444444"/>
                </a:solidFill>
                <a:effectLst/>
                <a:latin typeface="Poppins" panose="00000500000000000000" pitchFamily="2" charset="0"/>
              </a:rPr>
              <a:t> </a:t>
            </a:r>
            <a:endParaRPr lang="en-US" b="0" i="0" dirty="0">
              <a:solidFill>
                <a:srgbClr val="444444"/>
              </a:solidFill>
              <a:effectLst/>
              <a:latin typeface="Poppins" panose="00000500000000000000" pitchFamily="2" charset="0"/>
            </a:endParaRPr>
          </a:p>
          <a:p>
            <a:pPr algn="l" fontAlgn="base"/>
            <a:r>
              <a:rPr lang="en-US" b="0" i="0" dirty="0">
                <a:solidFill>
                  <a:srgbClr val="444444"/>
                </a:solidFill>
                <a:effectLst/>
                <a:latin typeface="Poppins" panose="00000500000000000000" pitchFamily="2" charset="0"/>
              </a:rPr>
              <a:t>After reducing the resolution by extracting convoluted features and pooling , for the case of Semantic Segmentation the next step is to upscale the low resolution back to the original resolution of the input image. Pooling converts a patch of values to a single value, whereas </a:t>
            </a:r>
            <a:r>
              <a:rPr lang="en-US" b="0" i="0" dirty="0" err="1">
                <a:solidFill>
                  <a:srgbClr val="444444"/>
                </a:solidFill>
                <a:effectLst/>
                <a:latin typeface="Poppins" panose="00000500000000000000" pitchFamily="2" charset="0"/>
              </a:rPr>
              <a:t>unpooling</a:t>
            </a:r>
            <a:r>
              <a:rPr lang="en-US" b="0" i="0" dirty="0">
                <a:solidFill>
                  <a:srgbClr val="444444"/>
                </a:solidFill>
                <a:effectLst/>
                <a:latin typeface="Poppins" panose="00000500000000000000" pitchFamily="2" charset="0"/>
              </a:rPr>
              <a:t> does the opposite, converts a single value into a patch of values. </a:t>
            </a:r>
          </a:p>
          <a:p>
            <a:pPr algn="l" fontAlgn="base"/>
            <a:r>
              <a:rPr lang="en-US" b="0" i="0" dirty="0">
                <a:solidFill>
                  <a:srgbClr val="444444"/>
                </a:solidFill>
                <a:effectLst/>
                <a:latin typeface="Poppins" panose="00000500000000000000" pitchFamily="2" charset="0"/>
              </a:rPr>
              <a:t>Like Pooling, </a:t>
            </a:r>
            <a:r>
              <a:rPr lang="en-US" b="0" i="0" dirty="0" err="1">
                <a:solidFill>
                  <a:srgbClr val="444444"/>
                </a:solidFill>
                <a:effectLst/>
                <a:latin typeface="Poppins" panose="00000500000000000000" pitchFamily="2" charset="0"/>
              </a:rPr>
              <a:t>Unpooling</a:t>
            </a:r>
            <a:r>
              <a:rPr lang="en-US" b="0" i="0" dirty="0">
                <a:solidFill>
                  <a:srgbClr val="444444"/>
                </a:solidFill>
                <a:effectLst/>
                <a:latin typeface="Poppins" panose="00000500000000000000" pitchFamily="2" charset="0"/>
              </a:rPr>
              <a:t> can be carried out in different ways – </a:t>
            </a:r>
          </a:p>
          <a:p>
            <a:pPr marL="342900" indent="-342900" algn="l" fontAlgn="base">
              <a:buAutoNum type="arabicPeriod"/>
            </a:pPr>
            <a:r>
              <a:rPr lang="en-US" b="0" i="0" dirty="0">
                <a:solidFill>
                  <a:srgbClr val="444444"/>
                </a:solidFill>
                <a:effectLst/>
                <a:latin typeface="Poppins" panose="00000500000000000000" pitchFamily="2" charset="0"/>
              </a:rPr>
              <a:t>Nearest Neighbor</a:t>
            </a:r>
          </a:p>
          <a:p>
            <a:pPr marL="342900" indent="-342900" algn="l" fontAlgn="base">
              <a:buAutoNum type="arabicPeriod"/>
            </a:pPr>
            <a:r>
              <a:rPr lang="en-US" b="0" i="0" dirty="0">
                <a:solidFill>
                  <a:srgbClr val="444444"/>
                </a:solidFill>
                <a:effectLst/>
                <a:latin typeface="Poppins" panose="00000500000000000000" pitchFamily="2" charset="0"/>
              </a:rPr>
              <a:t>In Nearest neighbor approach, we pick a value and populate the surrounding cells with that value (no. of cells depending upon the increase in resolution), see value 1 being copied to every cell of the Top-Left 2×2 square. </a:t>
            </a:r>
          </a:p>
        </p:txBody>
      </p:sp>
      <p:pic>
        <p:nvPicPr>
          <p:cNvPr id="2" name="Picture 1">
            <a:extLst>
              <a:ext uri="{FF2B5EF4-FFF2-40B4-BE49-F238E27FC236}">
                <a16:creationId xmlns:a16="http://schemas.microsoft.com/office/drawing/2014/main" id="{0033BE35-22F2-F2C7-BC10-EFEBEE2D5542}"/>
              </a:ext>
            </a:extLst>
          </p:cNvPr>
          <p:cNvPicPr>
            <a:picLocks noChangeAspect="1"/>
          </p:cNvPicPr>
          <p:nvPr/>
        </p:nvPicPr>
        <p:blipFill>
          <a:blip r:embed="rId4"/>
          <a:stretch>
            <a:fillRect/>
          </a:stretch>
        </p:blipFill>
        <p:spPr>
          <a:xfrm>
            <a:off x="0" y="3954089"/>
            <a:ext cx="8839200" cy="2416075"/>
          </a:xfrm>
          <a:prstGeom prst="rect">
            <a:avLst/>
          </a:prstGeom>
        </p:spPr>
      </p:pic>
    </p:spTree>
    <p:extLst>
      <p:ext uri="{BB962C8B-B14F-4D97-AF65-F5344CB8AC3E}">
        <p14:creationId xmlns:p14="http://schemas.microsoft.com/office/powerpoint/2010/main" val="2968198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Fully Convolutional Network </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2. Bed of Nails</a:t>
            </a:r>
            <a:endParaRPr lang="en-IN" dirty="0"/>
          </a:p>
        </p:txBody>
      </p:sp>
      <p:pic>
        <p:nvPicPr>
          <p:cNvPr id="1028" name="Picture 4">
            <a:extLst>
              <a:ext uri="{FF2B5EF4-FFF2-40B4-BE49-F238E27FC236}">
                <a16:creationId xmlns:a16="http://schemas.microsoft.com/office/drawing/2014/main" id="{D07A98CA-C7FB-CDA4-DC5D-570434303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76400"/>
            <a:ext cx="8153400" cy="27908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63C10BA-AAC9-216B-932A-877EB498A6A2}"/>
              </a:ext>
            </a:extLst>
          </p:cNvPr>
          <p:cNvSpPr txBox="1"/>
          <p:nvPr/>
        </p:nvSpPr>
        <p:spPr>
          <a:xfrm>
            <a:off x="228600" y="4281597"/>
            <a:ext cx="8458200" cy="923330"/>
          </a:xfrm>
          <a:prstGeom prst="rect">
            <a:avLst/>
          </a:prstGeom>
          <a:noFill/>
        </p:spPr>
        <p:txBody>
          <a:bodyPr wrap="square">
            <a:spAutoFit/>
          </a:bodyPr>
          <a:lstStyle/>
          <a:p>
            <a:r>
              <a:rPr lang="en-US" b="0" i="0" dirty="0">
                <a:solidFill>
                  <a:srgbClr val="444444"/>
                </a:solidFill>
                <a:effectLst/>
                <a:latin typeface="Poppins" panose="00000500000000000000" pitchFamily="2" charset="0"/>
              </a:rPr>
              <a:t>In this approach, instead of filling all the neighboring cells with a value, we fill the value at a predefined cell and fill the rest with 0, in the above example we fill the value in the top left cell of each 2×2 square.   </a:t>
            </a:r>
            <a:endParaRPr lang="en-IN" dirty="0"/>
          </a:p>
        </p:txBody>
      </p:sp>
    </p:spTree>
    <p:extLst>
      <p:ext uri="{BB962C8B-B14F-4D97-AF65-F5344CB8AC3E}">
        <p14:creationId xmlns:p14="http://schemas.microsoft.com/office/powerpoint/2010/main" val="1691312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Fully Convolutional Network </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3" name="TextBox 2">
            <a:extLst>
              <a:ext uri="{FF2B5EF4-FFF2-40B4-BE49-F238E27FC236}">
                <a16:creationId xmlns:a16="http://schemas.microsoft.com/office/drawing/2014/main" id="{FA7B52D6-9231-8DF4-B96D-DA604AB58A0E}"/>
              </a:ext>
            </a:extLst>
          </p:cNvPr>
          <p:cNvSpPr txBox="1"/>
          <p:nvPr/>
        </p:nvSpPr>
        <p:spPr>
          <a:xfrm>
            <a:off x="1066800" y="759380"/>
            <a:ext cx="4609322"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3. Max </a:t>
            </a:r>
            <a:r>
              <a:rPr lang="en-IN" b="0" i="0" dirty="0" err="1">
                <a:solidFill>
                  <a:srgbClr val="444444"/>
                </a:solidFill>
                <a:effectLst/>
                <a:latin typeface="Poppins" panose="00000500000000000000" pitchFamily="2" charset="0"/>
              </a:rPr>
              <a:t>Unpooling</a:t>
            </a:r>
            <a:endParaRPr lang="en-IN" dirty="0"/>
          </a:p>
        </p:txBody>
      </p:sp>
      <p:pic>
        <p:nvPicPr>
          <p:cNvPr id="4" name="Picture 3">
            <a:extLst>
              <a:ext uri="{FF2B5EF4-FFF2-40B4-BE49-F238E27FC236}">
                <a16:creationId xmlns:a16="http://schemas.microsoft.com/office/drawing/2014/main" id="{460EC835-3566-369D-2262-097FDF6DB61F}"/>
              </a:ext>
            </a:extLst>
          </p:cNvPr>
          <p:cNvPicPr>
            <a:picLocks noChangeAspect="1"/>
          </p:cNvPicPr>
          <p:nvPr/>
        </p:nvPicPr>
        <p:blipFill>
          <a:blip r:embed="rId4"/>
          <a:stretch>
            <a:fillRect/>
          </a:stretch>
        </p:blipFill>
        <p:spPr>
          <a:xfrm>
            <a:off x="0" y="1335617"/>
            <a:ext cx="8839200" cy="2505075"/>
          </a:xfrm>
          <a:prstGeom prst="rect">
            <a:avLst/>
          </a:prstGeom>
        </p:spPr>
      </p:pic>
      <p:sp>
        <p:nvSpPr>
          <p:cNvPr id="10" name="TextBox 9">
            <a:extLst>
              <a:ext uri="{FF2B5EF4-FFF2-40B4-BE49-F238E27FC236}">
                <a16:creationId xmlns:a16="http://schemas.microsoft.com/office/drawing/2014/main" id="{C0180013-4A0C-4912-458D-8CF1DDAA2810}"/>
              </a:ext>
            </a:extLst>
          </p:cNvPr>
          <p:cNvSpPr txBox="1"/>
          <p:nvPr/>
        </p:nvSpPr>
        <p:spPr>
          <a:xfrm>
            <a:off x="0" y="3544039"/>
            <a:ext cx="9029700" cy="1477328"/>
          </a:xfrm>
          <a:prstGeom prst="rect">
            <a:avLst/>
          </a:prstGeom>
          <a:noFill/>
        </p:spPr>
        <p:txBody>
          <a:bodyPr wrap="square">
            <a:spAutoFit/>
          </a:bodyPr>
          <a:lstStyle/>
          <a:p>
            <a:r>
              <a:rPr lang="en-US" b="0" i="0" dirty="0">
                <a:solidFill>
                  <a:srgbClr val="444444"/>
                </a:solidFill>
                <a:effectLst/>
                <a:latin typeface="Poppins" panose="00000500000000000000" pitchFamily="2" charset="0"/>
              </a:rPr>
              <a:t>Max pooling is an improvement over “Bed of Nails” pooling, it </a:t>
            </a:r>
            <a:r>
              <a:rPr lang="en-US" b="0" i="0" dirty="0" err="1">
                <a:solidFill>
                  <a:srgbClr val="444444"/>
                </a:solidFill>
                <a:effectLst/>
                <a:latin typeface="Poppins" panose="00000500000000000000" pitchFamily="2" charset="0"/>
              </a:rPr>
              <a:t>utilises</a:t>
            </a:r>
            <a:r>
              <a:rPr lang="en-US" b="0" i="0" dirty="0">
                <a:solidFill>
                  <a:srgbClr val="444444"/>
                </a:solidFill>
                <a:effectLst/>
                <a:latin typeface="Poppins" panose="00000500000000000000" pitchFamily="2" charset="0"/>
              </a:rPr>
              <a:t> the symmetry present in a typical </a:t>
            </a:r>
            <a:r>
              <a:rPr lang="en-US" b="0" i="0" dirty="0" err="1">
                <a:solidFill>
                  <a:srgbClr val="444444"/>
                </a:solidFill>
                <a:effectLst/>
                <a:latin typeface="Poppins" panose="00000500000000000000" pitchFamily="2" charset="0"/>
              </a:rPr>
              <a:t>Downsampling-Upsampling</a:t>
            </a:r>
            <a:r>
              <a:rPr lang="en-US" b="0" i="0" dirty="0">
                <a:solidFill>
                  <a:srgbClr val="444444"/>
                </a:solidFill>
                <a:effectLst/>
                <a:latin typeface="Poppins" panose="00000500000000000000" pitchFamily="2" charset="0"/>
              </a:rPr>
              <a:t> Network, </a:t>
            </a:r>
            <a:r>
              <a:rPr lang="en-US" b="0" i="0" dirty="0" err="1">
                <a:solidFill>
                  <a:srgbClr val="444444"/>
                </a:solidFill>
                <a:effectLst/>
                <a:latin typeface="Poppins" panose="00000500000000000000" pitchFamily="2" charset="0"/>
              </a:rPr>
              <a:t>i.e</a:t>
            </a:r>
            <a:r>
              <a:rPr lang="en-US" b="0" i="0" dirty="0">
                <a:solidFill>
                  <a:srgbClr val="444444"/>
                </a:solidFill>
                <a:effectLst/>
                <a:latin typeface="Poppins" panose="00000500000000000000" pitchFamily="2" charset="0"/>
              </a:rPr>
              <a:t> for each </a:t>
            </a:r>
            <a:r>
              <a:rPr lang="en-US" b="0" i="0" dirty="0" err="1">
                <a:solidFill>
                  <a:srgbClr val="444444"/>
                </a:solidFill>
                <a:effectLst/>
                <a:latin typeface="Poppins" panose="00000500000000000000" pitchFamily="2" charset="0"/>
              </a:rPr>
              <a:t>Downsampling</a:t>
            </a:r>
            <a:r>
              <a:rPr lang="en-US" b="0" i="0" dirty="0">
                <a:solidFill>
                  <a:srgbClr val="444444"/>
                </a:solidFill>
                <a:effectLst/>
                <a:latin typeface="Poppins" panose="00000500000000000000" pitchFamily="2" charset="0"/>
              </a:rPr>
              <a:t> layer there exists a similar </a:t>
            </a:r>
            <a:r>
              <a:rPr lang="en-US" b="0" i="0" dirty="0" err="1">
                <a:solidFill>
                  <a:srgbClr val="444444"/>
                </a:solidFill>
                <a:effectLst/>
                <a:latin typeface="Poppins" panose="00000500000000000000" pitchFamily="2" charset="0"/>
              </a:rPr>
              <a:t>Upsampling</a:t>
            </a:r>
            <a:r>
              <a:rPr lang="en-US" b="0" i="0" dirty="0">
                <a:solidFill>
                  <a:srgbClr val="444444"/>
                </a:solidFill>
                <a:effectLst/>
                <a:latin typeface="Poppins" panose="00000500000000000000" pitchFamily="2" charset="0"/>
              </a:rPr>
              <a:t> layer as well. Rather than filling the value in a predefined cell, the value is filled in the cell having maximum value in the corresponding </a:t>
            </a:r>
            <a:r>
              <a:rPr lang="en-US" b="0" i="0" dirty="0" err="1">
                <a:solidFill>
                  <a:srgbClr val="444444"/>
                </a:solidFill>
                <a:effectLst/>
                <a:latin typeface="Poppins" panose="00000500000000000000" pitchFamily="2" charset="0"/>
              </a:rPr>
              <a:t>Downsampling</a:t>
            </a:r>
            <a:r>
              <a:rPr lang="en-US" b="0" i="0" dirty="0">
                <a:solidFill>
                  <a:srgbClr val="444444"/>
                </a:solidFill>
                <a:effectLst/>
                <a:latin typeface="Poppins" panose="00000500000000000000" pitchFamily="2" charset="0"/>
              </a:rPr>
              <a:t> layer.</a:t>
            </a:r>
            <a:endParaRPr lang="en-IN" dirty="0"/>
          </a:p>
        </p:txBody>
      </p:sp>
      <p:pic>
        <p:nvPicPr>
          <p:cNvPr id="12" name="Picture 11">
            <a:extLst>
              <a:ext uri="{FF2B5EF4-FFF2-40B4-BE49-F238E27FC236}">
                <a16:creationId xmlns:a16="http://schemas.microsoft.com/office/drawing/2014/main" id="{E2DB980E-A0F4-0A43-CFB9-55D473B00969}"/>
              </a:ext>
            </a:extLst>
          </p:cNvPr>
          <p:cNvPicPr>
            <a:picLocks noChangeAspect="1"/>
          </p:cNvPicPr>
          <p:nvPr/>
        </p:nvPicPr>
        <p:blipFill>
          <a:blip r:embed="rId5"/>
          <a:stretch>
            <a:fillRect/>
          </a:stretch>
        </p:blipFill>
        <p:spPr>
          <a:xfrm>
            <a:off x="114300" y="4981812"/>
            <a:ext cx="8801099" cy="1809750"/>
          </a:xfrm>
          <a:prstGeom prst="rect">
            <a:avLst/>
          </a:prstGeom>
        </p:spPr>
      </p:pic>
    </p:spTree>
    <p:extLst>
      <p:ext uri="{BB962C8B-B14F-4D97-AF65-F5344CB8AC3E}">
        <p14:creationId xmlns:p14="http://schemas.microsoft.com/office/powerpoint/2010/main" val="3191595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Fully Convolutional Network </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3" name="TextBox 2">
            <a:extLst>
              <a:ext uri="{FF2B5EF4-FFF2-40B4-BE49-F238E27FC236}">
                <a16:creationId xmlns:a16="http://schemas.microsoft.com/office/drawing/2014/main" id="{FA7B52D6-9231-8DF4-B96D-DA604AB58A0E}"/>
              </a:ext>
            </a:extLst>
          </p:cNvPr>
          <p:cNvSpPr txBox="1"/>
          <p:nvPr/>
        </p:nvSpPr>
        <p:spPr>
          <a:xfrm>
            <a:off x="697254" y="713259"/>
            <a:ext cx="4609322" cy="369332"/>
          </a:xfrm>
          <a:prstGeom prst="rect">
            <a:avLst/>
          </a:prstGeom>
          <a:noFill/>
        </p:spPr>
        <p:txBody>
          <a:bodyPr wrap="square">
            <a:spAutoFit/>
          </a:bodyPr>
          <a:lstStyle/>
          <a:p>
            <a:pPr algn="l" fontAlgn="base">
              <a:buFont typeface="Arial" panose="020B0604020202020204" pitchFamily="34" charset="0"/>
              <a:buChar char="•"/>
            </a:pPr>
            <a:r>
              <a:rPr lang="en-IN" b="1" i="0" dirty="0">
                <a:solidFill>
                  <a:srgbClr val="444444"/>
                </a:solidFill>
                <a:effectLst/>
                <a:latin typeface="Poppins" panose="00000500000000000000" pitchFamily="2" charset="0"/>
              </a:rPr>
              <a:t>Transposed Convolution  </a:t>
            </a:r>
            <a:endParaRPr lang="en-IN" b="0" i="0" dirty="0">
              <a:solidFill>
                <a:srgbClr val="444444"/>
              </a:solidFill>
              <a:effectLst/>
              <a:latin typeface="Poppins" panose="00000500000000000000" pitchFamily="2" charset="0"/>
            </a:endParaRPr>
          </a:p>
        </p:txBody>
      </p:sp>
      <p:sp>
        <p:nvSpPr>
          <p:cNvPr id="8" name="TextBox 7">
            <a:extLst>
              <a:ext uri="{FF2B5EF4-FFF2-40B4-BE49-F238E27FC236}">
                <a16:creationId xmlns:a16="http://schemas.microsoft.com/office/drawing/2014/main" id="{A8263577-10C6-8EE3-2FF9-8B8E3C2B5311}"/>
              </a:ext>
            </a:extLst>
          </p:cNvPr>
          <p:cNvSpPr txBox="1"/>
          <p:nvPr/>
        </p:nvSpPr>
        <p:spPr>
          <a:xfrm>
            <a:off x="0" y="1082591"/>
            <a:ext cx="8839200" cy="2031325"/>
          </a:xfrm>
          <a:prstGeom prst="rect">
            <a:avLst/>
          </a:prstGeom>
          <a:noFill/>
        </p:spPr>
        <p:txBody>
          <a:bodyPr wrap="square">
            <a:spAutoFit/>
          </a:bodyPr>
          <a:lstStyle/>
          <a:p>
            <a:r>
              <a:rPr lang="en-US" b="0" i="0" dirty="0">
                <a:solidFill>
                  <a:srgbClr val="444444"/>
                </a:solidFill>
                <a:effectLst/>
                <a:latin typeface="Poppins" panose="00000500000000000000" pitchFamily="2" charset="0"/>
              </a:rPr>
              <a:t>Transposed Convolution or like some people incorrectly call it Deconvolution, can be seen as an opposite action to Convolution. Unlike convolution, a transposed convolution layer is used to </a:t>
            </a:r>
            <a:r>
              <a:rPr lang="en-US" b="0" i="0" dirty="0" err="1">
                <a:solidFill>
                  <a:srgbClr val="444444"/>
                </a:solidFill>
                <a:effectLst/>
                <a:latin typeface="Poppins" panose="00000500000000000000" pitchFamily="2" charset="0"/>
              </a:rPr>
              <a:t>upsample</a:t>
            </a:r>
            <a:r>
              <a:rPr lang="en-US" b="0" i="0" dirty="0">
                <a:solidFill>
                  <a:srgbClr val="444444"/>
                </a:solidFill>
                <a:effectLst/>
                <a:latin typeface="Poppins" panose="00000500000000000000" pitchFamily="2" charset="0"/>
              </a:rPr>
              <a:t> the reduced resolution feature back to its original resolution. A set of stride and padding values is learned to obtain the final output from the lower resolution features. The below illustration explains the procedure in a very easy to understand manner.  </a:t>
            </a:r>
            <a:endParaRPr lang="en-IN" dirty="0"/>
          </a:p>
        </p:txBody>
      </p:sp>
      <p:pic>
        <p:nvPicPr>
          <p:cNvPr id="11" name="Picture 10">
            <a:extLst>
              <a:ext uri="{FF2B5EF4-FFF2-40B4-BE49-F238E27FC236}">
                <a16:creationId xmlns:a16="http://schemas.microsoft.com/office/drawing/2014/main" id="{C8E9F124-53AC-F6CB-BFBB-4B7DDDE2B2BC}"/>
              </a:ext>
            </a:extLst>
          </p:cNvPr>
          <p:cNvPicPr>
            <a:picLocks noChangeAspect="1"/>
          </p:cNvPicPr>
          <p:nvPr/>
        </p:nvPicPr>
        <p:blipFill>
          <a:blip r:embed="rId4"/>
          <a:stretch>
            <a:fillRect/>
          </a:stretch>
        </p:blipFill>
        <p:spPr>
          <a:xfrm>
            <a:off x="-22759" y="2819400"/>
            <a:ext cx="8633359" cy="2567939"/>
          </a:xfrm>
          <a:prstGeom prst="rect">
            <a:avLst/>
          </a:prstGeom>
        </p:spPr>
      </p:pic>
      <p:sp>
        <p:nvSpPr>
          <p:cNvPr id="13" name="TextBox 12">
            <a:extLst>
              <a:ext uri="{FF2B5EF4-FFF2-40B4-BE49-F238E27FC236}">
                <a16:creationId xmlns:a16="http://schemas.microsoft.com/office/drawing/2014/main" id="{79B89229-07C2-F60B-3E78-C30BE9C68620}"/>
              </a:ext>
            </a:extLst>
          </p:cNvPr>
          <p:cNvSpPr txBox="1"/>
          <p:nvPr/>
        </p:nvSpPr>
        <p:spPr>
          <a:xfrm>
            <a:off x="-83976" y="5129123"/>
            <a:ext cx="9311951" cy="1200329"/>
          </a:xfrm>
          <a:prstGeom prst="rect">
            <a:avLst/>
          </a:prstGeom>
          <a:noFill/>
        </p:spPr>
        <p:txBody>
          <a:bodyPr wrap="square">
            <a:spAutoFit/>
          </a:bodyPr>
          <a:lstStyle/>
          <a:p>
            <a:r>
              <a:rPr lang="en-US" b="0" i="0" dirty="0">
                <a:solidFill>
                  <a:srgbClr val="444444"/>
                </a:solidFill>
                <a:effectLst/>
                <a:latin typeface="Poppins" panose="00000500000000000000" pitchFamily="2" charset="0"/>
              </a:rPr>
              <a:t>What makes transpose convolution better than other </a:t>
            </a:r>
            <a:r>
              <a:rPr lang="en-US" b="0" i="0" dirty="0" err="1">
                <a:solidFill>
                  <a:srgbClr val="444444"/>
                </a:solidFill>
                <a:effectLst/>
                <a:latin typeface="Poppins" panose="00000500000000000000" pitchFamily="2" charset="0"/>
              </a:rPr>
              <a:t>Upsampling</a:t>
            </a:r>
            <a:r>
              <a:rPr lang="en-US" b="0" i="0" dirty="0">
                <a:solidFill>
                  <a:srgbClr val="444444"/>
                </a:solidFill>
                <a:effectLst/>
                <a:latin typeface="Poppins" panose="00000500000000000000" pitchFamily="2" charset="0"/>
              </a:rPr>
              <a:t> techniques is that unlike previously described techniques (Nearest </a:t>
            </a:r>
            <a:r>
              <a:rPr lang="en-US" b="0" i="0" dirty="0" err="1">
                <a:solidFill>
                  <a:srgbClr val="444444"/>
                </a:solidFill>
                <a:effectLst/>
                <a:latin typeface="Poppins" panose="00000500000000000000" pitchFamily="2" charset="0"/>
              </a:rPr>
              <a:t>Neighbour</a:t>
            </a:r>
            <a:r>
              <a:rPr lang="en-US" b="0" i="0" dirty="0">
                <a:solidFill>
                  <a:srgbClr val="444444"/>
                </a:solidFill>
                <a:effectLst/>
                <a:latin typeface="Poppins" panose="00000500000000000000" pitchFamily="2" charset="0"/>
              </a:rPr>
              <a:t>, Bed of Nails, Max </a:t>
            </a:r>
            <a:r>
              <a:rPr lang="en-US" b="0" i="0" dirty="0" err="1">
                <a:solidFill>
                  <a:srgbClr val="444444"/>
                </a:solidFill>
                <a:effectLst/>
                <a:latin typeface="Poppins" panose="00000500000000000000" pitchFamily="2" charset="0"/>
              </a:rPr>
              <a:t>Unpooling</a:t>
            </a:r>
            <a:r>
              <a:rPr lang="en-US" b="0" i="0" dirty="0">
                <a:solidFill>
                  <a:srgbClr val="444444"/>
                </a:solidFill>
                <a:effectLst/>
                <a:latin typeface="Poppins" panose="00000500000000000000" pitchFamily="2" charset="0"/>
              </a:rPr>
              <a:t>), transpose convolution is a learnable </a:t>
            </a:r>
            <a:r>
              <a:rPr lang="en-US" b="0" i="0" dirty="0" err="1">
                <a:solidFill>
                  <a:srgbClr val="444444"/>
                </a:solidFill>
                <a:effectLst/>
                <a:latin typeface="Poppins" panose="00000500000000000000" pitchFamily="2" charset="0"/>
              </a:rPr>
              <a:t>upsampling</a:t>
            </a:r>
            <a:r>
              <a:rPr lang="en-US" b="0" i="0" dirty="0">
                <a:solidFill>
                  <a:srgbClr val="444444"/>
                </a:solidFill>
                <a:effectLst/>
                <a:latin typeface="Poppins" panose="00000500000000000000" pitchFamily="2" charset="0"/>
              </a:rPr>
              <a:t> making it highly efficient. </a:t>
            </a:r>
            <a:endParaRPr lang="en-IN" dirty="0"/>
          </a:p>
        </p:txBody>
      </p:sp>
    </p:spTree>
    <p:extLst>
      <p:ext uri="{BB962C8B-B14F-4D97-AF65-F5344CB8AC3E}">
        <p14:creationId xmlns:p14="http://schemas.microsoft.com/office/powerpoint/2010/main" val="3264214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Fully Convolutional Network </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4" name="TextBox 3">
            <a:extLst>
              <a:ext uri="{FF2B5EF4-FFF2-40B4-BE49-F238E27FC236}">
                <a16:creationId xmlns:a16="http://schemas.microsoft.com/office/drawing/2014/main" id="{3D9AC27E-402B-356B-2644-74DEA285A473}"/>
              </a:ext>
            </a:extLst>
          </p:cNvPr>
          <p:cNvSpPr txBox="1"/>
          <p:nvPr/>
        </p:nvSpPr>
        <p:spPr>
          <a:xfrm>
            <a:off x="460310" y="759380"/>
            <a:ext cx="4609322" cy="369332"/>
          </a:xfrm>
          <a:prstGeom prst="rect">
            <a:avLst/>
          </a:prstGeom>
          <a:noFill/>
        </p:spPr>
        <p:txBody>
          <a:bodyPr wrap="square">
            <a:spAutoFit/>
          </a:bodyPr>
          <a:lstStyle/>
          <a:p>
            <a:pPr algn="l" fontAlgn="base">
              <a:buFont typeface="Arial" panose="020B0604020202020204" pitchFamily="34" charset="0"/>
              <a:buChar char="•"/>
            </a:pPr>
            <a:r>
              <a:rPr lang="en-IN" b="1" i="0" dirty="0">
                <a:solidFill>
                  <a:srgbClr val="444444"/>
                </a:solidFill>
                <a:effectLst/>
                <a:latin typeface="Poppins" panose="00000500000000000000" pitchFamily="2" charset="0"/>
              </a:rPr>
              <a:t>Skip Connections </a:t>
            </a:r>
            <a:endParaRPr lang="en-IN" b="0" i="0" dirty="0">
              <a:solidFill>
                <a:srgbClr val="444444"/>
              </a:solidFill>
              <a:effectLst/>
              <a:latin typeface="Poppins" panose="00000500000000000000" pitchFamily="2" charset="0"/>
            </a:endParaRPr>
          </a:p>
        </p:txBody>
      </p:sp>
      <p:sp>
        <p:nvSpPr>
          <p:cNvPr id="12" name="TextBox 11">
            <a:extLst>
              <a:ext uri="{FF2B5EF4-FFF2-40B4-BE49-F238E27FC236}">
                <a16:creationId xmlns:a16="http://schemas.microsoft.com/office/drawing/2014/main" id="{CA4DE7E9-65F6-D80F-9AEC-05F414D29693}"/>
              </a:ext>
            </a:extLst>
          </p:cNvPr>
          <p:cNvSpPr txBox="1"/>
          <p:nvPr/>
        </p:nvSpPr>
        <p:spPr>
          <a:xfrm>
            <a:off x="167018" y="1066800"/>
            <a:ext cx="8976982" cy="1477328"/>
          </a:xfrm>
          <a:prstGeom prst="rect">
            <a:avLst/>
          </a:prstGeom>
          <a:noFill/>
        </p:spPr>
        <p:txBody>
          <a:bodyPr wrap="square">
            <a:spAutoFit/>
          </a:bodyPr>
          <a:lstStyle/>
          <a:p>
            <a:r>
              <a:rPr lang="en-US" b="0" i="0" dirty="0">
                <a:solidFill>
                  <a:srgbClr val="444444"/>
                </a:solidFill>
                <a:effectLst/>
                <a:latin typeface="Poppins" panose="00000500000000000000" pitchFamily="2" charset="0"/>
              </a:rPr>
              <a:t>One major issue with in-network </a:t>
            </a:r>
            <a:r>
              <a:rPr lang="en-US" b="0" i="0" dirty="0" err="1">
                <a:solidFill>
                  <a:srgbClr val="444444"/>
                </a:solidFill>
                <a:effectLst/>
                <a:latin typeface="Poppins" panose="00000500000000000000" pitchFamily="2" charset="0"/>
              </a:rPr>
              <a:t>Downsampling</a:t>
            </a:r>
            <a:r>
              <a:rPr lang="en-US" b="0" i="0" dirty="0">
                <a:solidFill>
                  <a:srgbClr val="444444"/>
                </a:solidFill>
                <a:effectLst/>
                <a:latin typeface="Poppins" panose="00000500000000000000" pitchFamily="2" charset="0"/>
              </a:rPr>
              <a:t> in a FCN is that it reduces the resolution of the input by a large factor, thus during </a:t>
            </a:r>
            <a:r>
              <a:rPr lang="en-US" b="0" i="0" dirty="0" err="1">
                <a:solidFill>
                  <a:srgbClr val="444444"/>
                </a:solidFill>
                <a:effectLst/>
                <a:latin typeface="Poppins" panose="00000500000000000000" pitchFamily="2" charset="0"/>
              </a:rPr>
              <a:t>upsampling</a:t>
            </a:r>
            <a:r>
              <a:rPr lang="en-US" b="0" i="0" dirty="0">
                <a:solidFill>
                  <a:srgbClr val="444444"/>
                </a:solidFill>
                <a:effectLst/>
                <a:latin typeface="Poppins" panose="00000500000000000000" pitchFamily="2" charset="0"/>
              </a:rPr>
              <a:t> it becomes very difficult to reproduce the finer details even after using sophisticated techniques like Transpose Convolution. As a result we obtain a coarse output </a:t>
            </a:r>
            <a:endParaRPr lang="en-IN" dirty="0"/>
          </a:p>
        </p:txBody>
      </p:sp>
      <p:pic>
        <p:nvPicPr>
          <p:cNvPr id="14" name="Picture 13">
            <a:extLst>
              <a:ext uri="{FF2B5EF4-FFF2-40B4-BE49-F238E27FC236}">
                <a16:creationId xmlns:a16="http://schemas.microsoft.com/office/drawing/2014/main" id="{0A730553-83AD-21A0-27E6-DDD492A9FA67}"/>
              </a:ext>
            </a:extLst>
          </p:cNvPr>
          <p:cNvPicPr>
            <a:picLocks noChangeAspect="1"/>
          </p:cNvPicPr>
          <p:nvPr/>
        </p:nvPicPr>
        <p:blipFill>
          <a:blip r:embed="rId4"/>
          <a:stretch>
            <a:fillRect/>
          </a:stretch>
        </p:blipFill>
        <p:spPr>
          <a:xfrm>
            <a:off x="21771" y="2606040"/>
            <a:ext cx="8595982" cy="2809875"/>
          </a:xfrm>
          <a:prstGeom prst="rect">
            <a:avLst/>
          </a:prstGeom>
        </p:spPr>
      </p:pic>
    </p:spTree>
    <p:extLst>
      <p:ext uri="{BB962C8B-B14F-4D97-AF65-F5344CB8AC3E}">
        <p14:creationId xmlns:p14="http://schemas.microsoft.com/office/powerpoint/2010/main" val="2718020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002359"/>
            <a:ext cx="4767580"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Times New Roman"/>
                <a:cs typeface="Times New Roman"/>
              </a:rPr>
              <a:t>The </a:t>
            </a:r>
            <a:r>
              <a:rPr sz="2800" spc="-10" dirty="0">
                <a:latin typeface="Times New Roman"/>
                <a:cs typeface="Times New Roman"/>
              </a:rPr>
              <a:t>machine</a:t>
            </a:r>
            <a:r>
              <a:rPr sz="2800" spc="10" dirty="0">
                <a:latin typeface="Times New Roman"/>
                <a:cs typeface="Times New Roman"/>
              </a:rPr>
              <a:t> </a:t>
            </a:r>
            <a:r>
              <a:rPr sz="2800" spc="-5" dirty="0">
                <a:latin typeface="Times New Roman"/>
                <a:cs typeface="Times New Roman"/>
              </a:rPr>
              <a:t>learning</a:t>
            </a:r>
            <a:r>
              <a:rPr sz="2800" spc="-10" dirty="0">
                <a:latin typeface="Times New Roman"/>
                <a:cs typeface="Times New Roman"/>
              </a:rPr>
              <a:t> </a:t>
            </a:r>
            <a:r>
              <a:rPr sz="2800" spc="-5" dirty="0">
                <a:latin typeface="Times New Roman"/>
                <a:cs typeface="Times New Roman"/>
              </a:rPr>
              <a:t>framework</a:t>
            </a:r>
            <a:endParaRPr sz="2800" dirty="0">
              <a:latin typeface="Times New Roman"/>
              <a:cs typeface="Times New Roman"/>
            </a:endParaRPr>
          </a:p>
        </p:txBody>
      </p:sp>
      <p:sp>
        <p:nvSpPr>
          <p:cNvPr id="3" name="object 3"/>
          <p:cNvSpPr txBox="1"/>
          <p:nvPr/>
        </p:nvSpPr>
        <p:spPr>
          <a:xfrm>
            <a:off x="3629405" y="1377822"/>
            <a:ext cx="1558290" cy="559435"/>
          </a:xfrm>
          <a:prstGeom prst="rect">
            <a:avLst/>
          </a:prstGeom>
        </p:spPr>
        <p:txBody>
          <a:bodyPr vert="horz" wrap="square" lIns="0" tIns="13335" rIns="0" bIns="0" rtlCol="0">
            <a:spAutoFit/>
          </a:bodyPr>
          <a:lstStyle/>
          <a:p>
            <a:pPr marL="12700">
              <a:lnSpc>
                <a:spcPct val="100000"/>
              </a:lnSpc>
              <a:spcBef>
                <a:spcPts val="105"/>
              </a:spcBef>
              <a:tabLst>
                <a:tab pos="935355" algn="l"/>
              </a:tabLst>
            </a:pPr>
            <a:r>
              <a:rPr sz="3500" dirty="0">
                <a:solidFill>
                  <a:srgbClr val="0000FF"/>
                </a:solidFill>
                <a:latin typeface="Calibri"/>
                <a:cs typeface="Calibri"/>
              </a:rPr>
              <a:t>y =	</a:t>
            </a:r>
            <a:r>
              <a:rPr sz="3500" spc="-5" dirty="0">
                <a:solidFill>
                  <a:srgbClr val="0000FF"/>
                </a:solidFill>
                <a:latin typeface="Calibri"/>
                <a:cs typeface="Calibri"/>
              </a:rPr>
              <a:t>f(</a:t>
            </a:r>
            <a:r>
              <a:rPr sz="3500" b="1" spc="-5" dirty="0">
                <a:solidFill>
                  <a:srgbClr val="0000FF"/>
                </a:solidFill>
                <a:latin typeface="Calibri"/>
                <a:cs typeface="Calibri"/>
              </a:rPr>
              <a:t>x</a:t>
            </a:r>
            <a:r>
              <a:rPr sz="3500" dirty="0">
                <a:solidFill>
                  <a:srgbClr val="0000FF"/>
                </a:solidFill>
                <a:latin typeface="Calibri"/>
                <a:cs typeface="Calibri"/>
              </a:rPr>
              <a:t>)</a:t>
            </a:r>
            <a:endParaRPr sz="3500">
              <a:latin typeface="Calibri"/>
              <a:cs typeface="Calibri"/>
            </a:endParaRPr>
          </a:p>
        </p:txBody>
      </p:sp>
      <p:sp>
        <p:nvSpPr>
          <p:cNvPr id="4" name="object 4"/>
          <p:cNvSpPr txBox="1"/>
          <p:nvPr/>
        </p:nvSpPr>
        <p:spPr>
          <a:xfrm>
            <a:off x="707542" y="3249548"/>
            <a:ext cx="7401559" cy="39116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 pos="1685925" algn="l"/>
                <a:tab pos="2577465" algn="l"/>
                <a:tab pos="2927985" algn="l"/>
                <a:tab pos="4124960" algn="l"/>
                <a:tab pos="4676140" algn="l"/>
                <a:tab pos="5144770" algn="l"/>
                <a:tab pos="6238875" algn="l"/>
              </a:tabLst>
            </a:pPr>
            <a:r>
              <a:rPr sz="2400" b="1" spc="-185" dirty="0">
                <a:latin typeface="Times New Roman"/>
                <a:cs typeface="Times New Roman"/>
              </a:rPr>
              <a:t>T</a:t>
            </a:r>
            <a:r>
              <a:rPr sz="2400" b="1" dirty="0">
                <a:latin typeface="Times New Roman"/>
                <a:cs typeface="Times New Roman"/>
              </a:rPr>
              <a:t>rain</a:t>
            </a:r>
            <a:r>
              <a:rPr sz="2400" b="1" spc="5" dirty="0">
                <a:latin typeface="Times New Roman"/>
                <a:cs typeface="Times New Roman"/>
              </a:rPr>
              <a:t>i</a:t>
            </a:r>
            <a:r>
              <a:rPr sz="2400" b="1" spc="-5" dirty="0">
                <a:latin typeface="Times New Roman"/>
                <a:cs typeface="Times New Roman"/>
              </a:rPr>
              <a:t>ng</a:t>
            </a:r>
            <a:r>
              <a:rPr sz="2400" b="1" dirty="0">
                <a:latin typeface="Times New Roman"/>
                <a:cs typeface="Times New Roman"/>
              </a:rPr>
              <a:t>:	</a:t>
            </a:r>
            <a:r>
              <a:rPr sz="2400" dirty="0">
                <a:latin typeface="Times New Roman"/>
                <a:cs typeface="Times New Roman"/>
              </a:rPr>
              <a:t>given	a	</a:t>
            </a:r>
            <a:r>
              <a:rPr sz="2400" i="1" dirty="0">
                <a:latin typeface="Times New Roman"/>
                <a:cs typeface="Times New Roman"/>
              </a:rPr>
              <a:t>trai</a:t>
            </a:r>
            <a:r>
              <a:rPr sz="2400" i="1" spc="-15" dirty="0">
                <a:latin typeface="Times New Roman"/>
                <a:cs typeface="Times New Roman"/>
              </a:rPr>
              <a:t>n</a:t>
            </a:r>
            <a:r>
              <a:rPr sz="2400" i="1" dirty="0">
                <a:latin typeface="Times New Roman"/>
                <a:cs typeface="Times New Roman"/>
              </a:rPr>
              <a:t>ing	</a:t>
            </a:r>
            <a:r>
              <a:rPr sz="2400" i="1" spc="-5" dirty="0">
                <a:latin typeface="Times New Roman"/>
                <a:cs typeface="Times New Roman"/>
              </a:rPr>
              <a:t>s</a:t>
            </a:r>
            <a:r>
              <a:rPr sz="2400" i="1" spc="-15" dirty="0">
                <a:latin typeface="Times New Roman"/>
                <a:cs typeface="Times New Roman"/>
              </a:rPr>
              <a:t>e</a:t>
            </a:r>
            <a:r>
              <a:rPr sz="2400" i="1" dirty="0">
                <a:latin typeface="Times New Roman"/>
                <a:cs typeface="Times New Roman"/>
              </a:rPr>
              <a:t>t	</a:t>
            </a:r>
            <a:r>
              <a:rPr sz="2400" dirty="0">
                <a:latin typeface="Times New Roman"/>
                <a:cs typeface="Times New Roman"/>
              </a:rPr>
              <a:t>of	labeled	exa</a:t>
            </a:r>
            <a:r>
              <a:rPr sz="2400" spc="-15" dirty="0">
                <a:latin typeface="Times New Roman"/>
                <a:cs typeface="Times New Roman"/>
              </a:rPr>
              <a:t>m</a:t>
            </a:r>
            <a:r>
              <a:rPr sz="2400" dirty="0">
                <a:latin typeface="Times New Roman"/>
                <a:cs typeface="Times New Roman"/>
              </a:rPr>
              <a:t>ples</a:t>
            </a:r>
            <a:endParaRPr sz="2400">
              <a:latin typeface="Times New Roman"/>
              <a:cs typeface="Times New Roman"/>
            </a:endParaRPr>
          </a:p>
        </p:txBody>
      </p:sp>
      <p:sp>
        <p:nvSpPr>
          <p:cNvPr id="5" name="object 5"/>
          <p:cNvSpPr txBox="1"/>
          <p:nvPr/>
        </p:nvSpPr>
        <p:spPr>
          <a:xfrm>
            <a:off x="910742" y="3505580"/>
            <a:ext cx="7225030" cy="391160"/>
          </a:xfrm>
          <a:prstGeom prst="rect">
            <a:avLst/>
          </a:prstGeom>
        </p:spPr>
        <p:txBody>
          <a:bodyPr vert="horz" wrap="square" lIns="0" tIns="12700" rIns="0" bIns="0" rtlCol="0">
            <a:spAutoFit/>
          </a:bodyPr>
          <a:lstStyle/>
          <a:p>
            <a:pPr marL="38100">
              <a:lnSpc>
                <a:spcPct val="100000"/>
              </a:lnSpc>
              <a:spcBef>
                <a:spcPts val="100"/>
              </a:spcBef>
            </a:pPr>
            <a:r>
              <a:rPr sz="2400" spc="-5" dirty="0">
                <a:solidFill>
                  <a:srgbClr val="0000FF"/>
                </a:solidFill>
                <a:latin typeface="Times New Roman"/>
                <a:cs typeface="Times New Roman"/>
              </a:rPr>
              <a:t>{(</a:t>
            </a:r>
            <a:r>
              <a:rPr sz="2400" b="1" spc="-5" dirty="0">
                <a:solidFill>
                  <a:srgbClr val="0000FF"/>
                </a:solidFill>
                <a:latin typeface="Times New Roman"/>
                <a:cs typeface="Times New Roman"/>
              </a:rPr>
              <a:t>x</a:t>
            </a:r>
            <a:r>
              <a:rPr sz="2400" spc="-7" baseline="-20833" dirty="0">
                <a:solidFill>
                  <a:srgbClr val="0000FF"/>
                </a:solidFill>
                <a:latin typeface="Times New Roman"/>
                <a:cs typeface="Times New Roman"/>
              </a:rPr>
              <a:t>1</a:t>
            </a:r>
            <a:r>
              <a:rPr sz="2400" spc="-5" dirty="0">
                <a:solidFill>
                  <a:srgbClr val="0000FF"/>
                </a:solidFill>
                <a:latin typeface="Times New Roman"/>
                <a:cs typeface="Times New Roman"/>
              </a:rPr>
              <a:t>,y</a:t>
            </a:r>
            <a:r>
              <a:rPr sz="2400" spc="-7" baseline="-20833" dirty="0">
                <a:solidFill>
                  <a:srgbClr val="0000FF"/>
                </a:solidFill>
                <a:latin typeface="Times New Roman"/>
                <a:cs typeface="Times New Roman"/>
              </a:rPr>
              <a:t>1</a:t>
            </a:r>
            <a:r>
              <a:rPr sz="2400" spc="-5" dirty="0">
                <a:solidFill>
                  <a:srgbClr val="0000FF"/>
                </a:solidFill>
                <a:latin typeface="Times New Roman"/>
                <a:cs typeface="Times New Roman"/>
              </a:rPr>
              <a:t>),</a:t>
            </a:r>
            <a:r>
              <a:rPr sz="2400" spc="10" dirty="0">
                <a:solidFill>
                  <a:srgbClr val="0000FF"/>
                </a:solidFill>
                <a:latin typeface="Times New Roman"/>
                <a:cs typeface="Times New Roman"/>
              </a:rPr>
              <a:t> </a:t>
            </a:r>
            <a:r>
              <a:rPr sz="2400" dirty="0">
                <a:solidFill>
                  <a:srgbClr val="0000FF"/>
                </a:solidFill>
                <a:latin typeface="Times New Roman"/>
                <a:cs typeface="Times New Roman"/>
              </a:rPr>
              <a:t>…,</a:t>
            </a:r>
            <a:r>
              <a:rPr sz="2400" spc="5" dirty="0">
                <a:solidFill>
                  <a:srgbClr val="0000FF"/>
                </a:solidFill>
                <a:latin typeface="Times New Roman"/>
                <a:cs typeface="Times New Roman"/>
              </a:rPr>
              <a:t> </a:t>
            </a:r>
            <a:r>
              <a:rPr sz="2400" spc="-5" dirty="0">
                <a:solidFill>
                  <a:srgbClr val="0000FF"/>
                </a:solidFill>
                <a:latin typeface="Times New Roman"/>
                <a:cs typeface="Times New Roman"/>
              </a:rPr>
              <a:t>(</a:t>
            </a:r>
            <a:r>
              <a:rPr sz="2400" b="1" spc="-5" dirty="0">
                <a:solidFill>
                  <a:srgbClr val="0000FF"/>
                </a:solidFill>
                <a:latin typeface="Times New Roman"/>
                <a:cs typeface="Times New Roman"/>
              </a:rPr>
              <a:t>x</a:t>
            </a:r>
            <a:r>
              <a:rPr sz="2400" spc="-7" baseline="-20833" dirty="0">
                <a:solidFill>
                  <a:srgbClr val="0000FF"/>
                </a:solidFill>
                <a:latin typeface="Times New Roman"/>
                <a:cs typeface="Times New Roman"/>
              </a:rPr>
              <a:t>N</a:t>
            </a:r>
            <a:r>
              <a:rPr sz="2400" spc="-5" dirty="0">
                <a:solidFill>
                  <a:srgbClr val="0000FF"/>
                </a:solidFill>
                <a:latin typeface="Times New Roman"/>
                <a:cs typeface="Times New Roman"/>
              </a:rPr>
              <a:t>,y</a:t>
            </a:r>
            <a:r>
              <a:rPr sz="2400" spc="-7" baseline="-20833" dirty="0">
                <a:solidFill>
                  <a:srgbClr val="0000FF"/>
                </a:solidFill>
                <a:latin typeface="Times New Roman"/>
                <a:cs typeface="Times New Roman"/>
              </a:rPr>
              <a:t>N</a:t>
            </a:r>
            <a:r>
              <a:rPr sz="2400" spc="-5" dirty="0">
                <a:solidFill>
                  <a:srgbClr val="0000FF"/>
                </a:solidFill>
                <a:latin typeface="Times New Roman"/>
                <a:cs typeface="Times New Roman"/>
              </a:rPr>
              <a:t>)}</a:t>
            </a:r>
            <a:r>
              <a:rPr sz="2400" spc="-5" dirty="0">
                <a:latin typeface="Times New Roman"/>
                <a:cs typeface="Times New Roman"/>
              </a:rPr>
              <a:t>,</a:t>
            </a:r>
            <a:r>
              <a:rPr sz="2400" spc="5" dirty="0">
                <a:latin typeface="Times New Roman"/>
                <a:cs typeface="Times New Roman"/>
              </a:rPr>
              <a:t> </a:t>
            </a:r>
            <a:r>
              <a:rPr sz="2400" spc="-5" dirty="0">
                <a:latin typeface="Times New Roman"/>
                <a:cs typeface="Times New Roman"/>
              </a:rPr>
              <a:t>estimate</a:t>
            </a:r>
            <a:r>
              <a:rPr sz="2400" spc="15" dirty="0">
                <a:latin typeface="Times New Roman"/>
                <a:cs typeface="Times New Roman"/>
              </a:rPr>
              <a:t> </a:t>
            </a:r>
            <a:r>
              <a:rPr sz="2400" spc="-5" dirty="0">
                <a:latin typeface="Times New Roman"/>
                <a:cs typeface="Times New Roman"/>
              </a:rPr>
              <a:t>the</a:t>
            </a:r>
            <a:r>
              <a:rPr sz="2400" spc="10" dirty="0">
                <a:latin typeface="Times New Roman"/>
                <a:cs typeface="Times New Roman"/>
              </a:rPr>
              <a:t> </a:t>
            </a:r>
            <a:r>
              <a:rPr sz="2400" spc="-5" dirty="0">
                <a:latin typeface="Times New Roman"/>
                <a:cs typeface="Times New Roman"/>
              </a:rPr>
              <a:t>prediction</a:t>
            </a:r>
            <a:r>
              <a:rPr sz="2400" spc="10" dirty="0">
                <a:latin typeface="Times New Roman"/>
                <a:cs typeface="Times New Roman"/>
              </a:rPr>
              <a:t> </a:t>
            </a:r>
            <a:r>
              <a:rPr sz="2400" spc="-5" dirty="0">
                <a:latin typeface="Times New Roman"/>
                <a:cs typeface="Times New Roman"/>
              </a:rPr>
              <a:t>function</a:t>
            </a:r>
            <a:r>
              <a:rPr sz="2400" spc="20" dirty="0">
                <a:latin typeface="Times New Roman"/>
                <a:cs typeface="Times New Roman"/>
              </a:rPr>
              <a:t> </a:t>
            </a:r>
            <a:r>
              <a:rPr sz="2400" dirty="0">
                <a:solidFill>
                  <a:srgbClr val="0000FF"/>
                </a:solidFill>
                <a:latin typeface="Times New Roman"/>
                <a:cs typeface="Times New Roman"/>
              </a:rPr>
              <a:t>f</a:t>
            </a:r>
            <a:r>
              <a:rPr sz="2400" spc="10" dirty="0">
                <a:solidFill>
                  <a:srgbClr val="0000FF"/>
                </a:solidFill>
                <a:latin typeface="Times New Roman"/>
                <a:cs typeface="Times New Roman"/>
              </a:rPr>
              <a:t> </a:t>
            </a:r>
            <a:r>
              <a:rPr sz="2400" dirty="0">
                <a:latin typeface="Times New Roman"/>
                <a:cs typeface="Times New Roman"/>
              </a:rPr>
              <a:t>by</a:t>
            </a:r>
            <a:endParaRPr sz="2400">
              <a:latin typeface="Times New Roman"/>
              <a:cs typeface="Times New Roman"/>
            </a:endParaRPr>
          </a:p>
        </p:txBody>
      </p:sp>
      <p:sp>
        <p:nvSpPr>
          <p:cNvPr id="6" name="object 6"/>
          <p:cNvSpPr txBox="1"/>
          <p:nvPr/>
        </p:nvSpPr>
        <p:spPr>
          <a:xfrm>
            <a:off x="936142" y="3761308"/>
            <a:ext cx="6120765"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minimizing</a:t>
            </a:r>
            <a:r>
              <a:rPr sz="2400" spc="-15" dirty="0">
                <a:latin typeface="Times New Roman"/>
                <a:cs typeface="Times New Roman"/>
              </a:rPr>
              <a:t>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prediction</a:t>
            </a:r>
            <a:r>
              <a:rPr sz="2400" spc="-40" dirty="0">
                <a:latin typeface="Times New Roman"/>
                <a:cs typeface="Times New Roman"/>
              </a:rPr>
              <a:t> </a:t>
            </a:r>
            <a:r>
              <a:rPr sz="2400" dirty="0">
                <a:latin typeface="Times New Roman"/>
                <a:cs typeface="Times New Roman"/>
              </a:rPr>
              <a:t>error</a:t>
            </a:r>
            <a:r>
              <a:rPr sz="2400" spc="-25" dirty="0">
                <a:latin typeface="Times New Roman"/>
                <a:cs typeface="Times New Roman"/>
              </a:rPr>
              <a:t> </a:t>
            </a:r>
            <a:r>
              <a:rPr sz="2400" spc="-5" dirty="0">
                <a:latin typeface="Times New Roman"/>
                <a:cs typeface="Times New Roman"/>
              </a:rPr>
              <a:t>on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training</a:t>
            </a:r>
            <a:r>
              <a:rPr sz="2400" spc="-35" dirty="0">
                <a:latin typeface="Times New Roman"/>
                <a:cs typeface="Times New Roman"/>
              </a:rPr>
              <a:t> </a:t>
            </a:r>
            <a:r>
              <a:rPr sz="2400" dirty="0">
                <a:latin typeface="Times New Roman"/>
                <a:cs typeface="Times New Roman"/>
              </a:rPr>
              <a:t>set</a:t>
            </a:r>
            <a:endParaRPr sz="2400">
              <a:latin typeface="Times New Roman"/>
              <a:cs typeface="Times New Roman"/>
            </a:endParaRPr>
          </a:p>
        </p:txBody>
      </p:sp>
      <p:sp>
        <p:nvSpPr>
          <p:cNvPr id="7" name="object 7"/>
          <p:cNvSpPr txBox="1"/>
          <p:nvPr/>
        </p:nvSpPr>
        <p:spPr>
          <a:xfrm>
            <a:off x="707542" y="4528566"/>
            <a:ext cx="7404100" cy="647700"/>
          </a:xfrm>
          <a:prstGeom prst="rect">
            <a:avLst/>
          </a:prstGeom>
        </p:spPr>
        <p:txBody>
          <a:bodyPr vert="horz" wrap="square" lIns="0" tIns="122555" rIns="0" bIns="0" rtlCol="0">
            <a:spAutoFit/>
          </a:bodyPr>
          <a:lstStyle/>
          <a:p>
            <a:pPr marL="241300" marR="5080" indent="-228600">
              <a:lnSpc>
                <a:spcPct val="70000"/>
              </a:lnSpc>
              <a:spcBef>
                <a:spcPts val="965"/>
              </a:spcBef>
              <a:buFont typeface="Arial MT"/>
              <a:buChar char="•"/>
              <a:tabLst>
                <a:tab pos="241300" algn="l"/>
              </a:tabLst>
            </a:pPr>
            <a:r>
              <a:rPr sz="2400" b="1" spc="-30" dirty="0">
                <a:latin typeface="Times New Roman"/>
                <a:cs typeface="Times New Roman"/>
              </a:rPr>
              <a:t>Testing:</a:t>
            </a:r>
            <a:r>
              <a:rPr sz="2400" b="1" spc="70" dirty="0">
                <a:latin typeface="Times New Roman"/>
                <a:cs typeface="Times New Roman"/>
              </a:rPr>
              <a:t> </a:t>
            </a:r>
            <a:r>
              <a:rPr sz="2400" spc="-5" dirty="0">
                <a:latin typeface="Times New Roman"/>
                <a:cs typeface="Times New Roman"/>
              </a:rPr>
              <a:t>apply</a:t>
            </a:r>
            <a:r>
              <a:rPr sz="2400" spc="75" dirty="0">
                <a:latin typeface="Times New Roman"/>
                <a:cs typeface="Times New Roman"/>
              </a:rPr>
              <a:t> </a:t>
            </a:r>
            <a:r>
              <a:rPr sz="2400" dirty="0">
                <a:solidFill>
                  <a:srgbClr val="0000FF"/>
                </a:solidFill>
                <a:latin typeface="Times New Roman"/>
                <a:cs typeface="Times New Roman"/>
              </a:rPr>
              <a:t>f</a:t>
            </a:r>
            <a:r>
              <a:rPr sz="2400" spc="60" dirty="0">
                <a:solidFill>
                  <a:srgbClr val="0000FF"/>
                </a:solidFill>
                <a:latin typeface="Times New Roman"/>
                <a:cs typeface="Times New Roman"/>
              </a:rPr>
              <a:t> </a:t>
            </a:r>
            <a:r>
              <a:rPr sz="2400" dirty="0">
                <a:latin typeface="Times New Roman"/>
                <a:cs typeface="Times New Roman"/>
              </a:rPr>
              <a:t>to</a:t>
            </a:r>
            <a:r>
              <a:rPr sz="2400" spc="55" dirty="0">
                <a:latin typeface="Times New Roman"/>
                <a:cs typeface="Times New Roman"/>
              </a:rPr>
              <a:t> </a:t>
            </a:r>
            <a:r>
              <a:rPr sz="2400" dirty="0">
                <a:latin typeface="Times New Roman"/>
                <a:cs typeface="Times New Roman"/>
              </a:rPr>
              <a:t>a</a:t>
            </a:r>
            <a:r>
              <a:rPr sz="2400" spc="70" dirty="0">
                <a:latin typeface="Times New Roman"/>
                <a:cs typeface="Times New Roman"/>
              </a:rPr>
              <a:t> </a:t>
            </a:r>
            <a:r>
              <a:rPr sz="2400" spc="-5" dirty="0">
                <a:latin typeface="Times New Roman"/>
                <a:cs typeface="Times New Roman"/>
              </a:rPr>
              <a:t>never</a:t>
            </a:r>
            <a:r>
              <a:rPr sz="2400" spc="80" dirty="0">
                <a:latin typeface="Times New Roman"/>
                <a:cs typeface="Times New Roman"/>
              </a:rPr>
              <a:t> </a:t>
            </a:r>
            <a:r>
              <a:rPr sz="2400" spc="-5" dirty="0">
                <a:latin typeface="Times New Roman"/>
                <a:cs typeface="Times New Roman"/>
              </a:rPr>
              <a:t>before</a:t>
            </a:r>
            <a:r>
              <a:rPr sz="2400" spc="65" dirty="0">
                <a:latin typeface="Times New Roman"/>
                <a:cs typeface="Times New Roman"/>
              </a:rPr>
              <a:t> </a:t>
            </a:r>
            <a:r>
              <a:rPr sz="2400" spc="-5" dirty="0">
                <a:latin typeface="Times New Roman"/>
                <a:cs typeface="Times New Roman"/>
              </a:rPr>
              <a:t>seen</a:t>
            </a:r>
            <a:r>
              <a:rPr sz="2400" spc="65" dirty="0">
                <a:latin typeface="Times New Roman"/>
                <a:cs typeface="Times New Roman"/>
              </a:rPr>
              <a:t> </a:t>
            </a:r>
            <a:r>
              <a:rPr sz="2400" i="1" dirty="0">
                <a:latin typeface="Times New Roman"/>
                <a:cs typeface="Times New Roman"/>
              </a:rPr>
              <a:t>test</a:t>
            </a:r>
            <a:r>
              <a:rPr sz="2400" i="1" spc="55" dirty="0">
                <a:latin typeface="Times New Roman"/>
                <a:cs typeface="Times New Roman"/>
              </a:rPr>
              <a:t> </a:t>
            </a:r>
            <a:r>
              <a:rPr sz="2400" i="1" spc="-5" dirty="0">
                <a:latin typeface="Times New Roman"/>
                <a:cs typeface="Times New Roman"/>
              </a:rPr>
              <a:t>example</a:t>
            </a:r>
            <a:r>
              <a:rPr sz="2400" i="1" spc="70" dirty="0">
                <a:latin typeface="Times New Roman"/>
                <a:cs typeface="Times New Roman"/>
              </a:rPr>
              <a:t> </a:t>
            </a:r>
            <a:r>
              <a:rPr sz="2400" b="1" dirty="0">
                <a:solidFill>
                  <a:srgbClr val="0000FF"/>
                </a:solidFill>
                <a:latin typeface="Times New Roman"/>
                <a:cs typeface="Times New Roman"/>
              </a:rPr>
              <a:t>x</a:t>
            </a:r>
            <a:r>
              <a:rPr sz="2400" b="1" spc="70" dirty="0">
                <a:solidFill>
                  <a:srgbClr val="0000FF"/>
                </a:solidFill>
                <a:latin typeface="Times New Roman"/>
                <a:cs typeface="Times New Roman"/>
              </a:rPr>
              <a:t> </a:t>
            </a:r>
            <a:r>
              <a:rPr sz="2400" dirty="0">
                <a:latin typeface="Times New Roman"/>
                <a:cs typeface="Times New Roman"/>
              </a:rPr>
              <a:t>and </a:t>
            </a:r>
            <a:r>
              <a:rPr sz="2400" spc="-585" dirty="0">
                <a:latin typeface="Times New Roman"/>
                <a:cs typeface="Times New Roman"/>
              </a:rPr>
              <a:t> </a:t>
            </a:r>
            <a:r>
              <a:rPr sz="2400" dirty="0">
                <a:latin typeface="Times New Roman"/>
                <a:cs typeface="Times New Roman"/>
              </a:rPr>
              <a:t>output</a:t>
            </a:r>
            <a:r>
              <a:rPr sz="2400" spc="-20"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predicted</a:t>
            </a:r>
            <a:r>
              <a:rPr sz="2400" spc="-35" dirty="0">
                <a:latin typeface="Times New Roman"/>
                <a:cs typeface="Times New Roman"/>
              </a:rPr>
              <a:t> </a:t>
            </a:r>
            <a:r>
              <a:rPr sz="2400" dirty="0">
                <a:latin typeface="Times New Roman"/>
                <a:cs typeface="Times New Roman"/>
              </a:rPr>
              <a:t>value</a:t>
            </a:r>
            <a:r>
              <a:rPr sz="2400" spc="-15" dirty="0">
                <a:latin typeface="Times New Roman"/>
                <a:cs typeface="Times New Roman"/>
              </a:rPr>
              <a:t> </a:t>
            </a:r>
            <a:r>
              <a:rPr sz="2400" dirty="0">
                <a:solidFill>
                  <a:srgbClr val="0000FF"/>
                </a:solidFill>
                <a:latin typeface="Times New Roman"/>
                <a:cs typeface="Times New Roman"/>
              </a:rPr>
              <a:t>y =</a:t>
            </a:r>
            <a:r>
              <a:rPr sz="2400" spc="-5" dirty="0">
                <a:solidFill>
                  <a:srgbClr val="0000FF"/>
                </a:solidFill>
                <a:latin typeface="Times New Roman"/>
                <a:cs typeface="Times New Roman"/>
              </a:rPr>
              <a:t> f(</a:t>
            </a:r>
            <a:r>
              <a:rPr sz="2400" b="1" spc="-5" dirty="0">
                <a:solidFill>
                  <a:srgbClr val="0000FF"/>
                </a:solidFill>
                <a:latin typeface="Times New Roman"/>
                <a:cs typeface="Times New Roman"/>
              </a:rPr>
              <a:t>x</a:t>
            </a:r>
            <a:r>
              <a:rPr sz="2400" spc="-5" dirty="0">
                <a:solidFill>
                  <a:srgbClr val="0000FF"/>
                </a:solidFill>
                <a:latin typeface="Times New Roman"/>
                <a:cs typeface="Times New Roman"/>
              </a:rPr>
              <a:t>)</a:t>
            </a:r>
            <a:endParaRPr sz="2400">
              <a:latin typeface="Times New Roman"/>
              <a:cs typeface="Times New Roman"/>
            </a:endParaRPr>
          </a:p>
        </p:txBody>
      </p:sp>
      <p:sp>
        <p:nvSpPr>
          <p:cNvPr id="8" name="object 8"/>
          <p:cNvSpPr/>
          <p:nvPr/>
        </p:nvSpPr>
        <p:spPr>
          <a:xfrm>
            <a:off x="3779139" y="2013204"/>
            <a:ext cx="103505" cy="513715"/>
          </a:xfrm>
          <a:custGeom>
            <a:avLst/>
            <a:gdLst/>
            <a:ahLst/>
            <a:cxnLst/>
            <a:rect l="l" t="t" r="r" b="b"/>
            <a:pathLst>
              <a:path w="103504" h="513714">
                <a:moveTo>
                  <a:pt x="51784" y="25122"/>
                </a:moveTo>
                <a:lnTo>
                  <a:pt x="45412" y="35998"/>
                </a:lnTo>
                <a:lnTo>
                  <a:pt x="44323" y="513207"/>
                </a:lnTo>
                <a:lnTo>
                  <a:pt x="57023" y="513207"/>
                </a:lnTo>
                <a:lnTo>
                  <a:pt x="57999" y="85471"/>
                </a:lnTo>
                <a:lnTo>
                  <a:pt x="58084" y="35998"/>
                </a:lnTo>
                <a:lnTo>
                  <a:pt x="51784" y="25122"/>
                </a:lnTo>
                <a:close/>
              </a:path>
              <a:path w="103504" h="513714">
                <a:moveTo>
                  <a:pt x="59118" y="12573"/>
                </a:moveTo>
                <a:lnTo>
                  <a:pt x="58165" y="12573"/>
                </a:lnTo>
                <a:lnTo>
                  <a:pt x="58112" y="36047"/>
                </a:lnTo>
                <a:lnTo>
                  <a:pt x="92328" y="95123"/>
                </a:lnTo>
                <a:lnTo>
                  <a:pt x="96265" y="96138"/>
                </a:lnTo>
                <a:lnTo>
                  <a:pt x="102362" y="92583"/>
                </a:lnTo>
                <a:lnTo>
                  <a:pt x="103377" y="88773"/>
                </a:lnTo>
                <a:lnTo>
                  <a:pt x="59118" y="12573"/>
                </a:lnTo>
                <a:close/>
              </a:path>
              <a:path w="103504" h="513714">
                <a:moveTo>
                  <a:pt x="51815" y="0"/>
                </a:moveTo>
                <a:lnTo>
                  <a:pt x="0" y="88519"/>
                </a:lnTo>
                <a:lnTo>
                  <a:pt x="1015" y="92329"/>
                </a:lnTo>
                <a:lnTo>
                  <a:pt x="3937" y="94107"/>
                </a:lnTo>
                <a:lnTo>
                  <a:pt x="6985" y="95885"/>
                </a:lnTo>
                <a:lnTo>
                  <a:pt x="10922" y="94869"/>
                </a:lnTo>
                <a:lnTo>
                  <a:pt x="45384" y="36047"/>
                </a:lnTo>
                <a:lnTo>
                  <a:pt x="45465" y="12573"/>
                </a:lnTo>
                <a:lnTo>
                  <a:pt x="59118" y="12573"/>
                </a:lnTo>
                <a:lnTo>
                  <a:pt x="51815" y="0"/>
                </a:lnTo>
                <a:close/>
              </a:path>
              <a:path w="103504" h="513714">
                <a:moveTo>
                  <a:pt x="58158" y="15748"/>
                </a:moveTo>
                <a:lnTo>
                  <a:pt x="57276" y="15748"/>
                </a:lnTo>
                <a:lnTo>
                  <a:pt x="51784" y="25122"/>
                </a:lnTo>
                <a:lnTo>
                  <a:pt x="58112" y="36047"/>
                </a:lnTo>
                <a:lnTo>
                  <a:pt x="58158" y="15748"/>
                </a:lnTo>
                <a:close/>
              </a:path>
              <a:path w="103504" h="513714">
                <a:moveTo>
                  <a:pt x="58165" y="12573"/>
                </a:moveTo>
                <a:lnTo>
                  <a:pt x="45465" y="12573"/>
                </a:lnTo>
                <a:lnTo>
                  <a:pt x="45412" y="35998"/>
                </a:lnTo>
                <a:lnTo>
                  <a:pt x="51784" y="25122"/>
                </a:lnTo>
                <a:lnTo>
                  <a:pt x="46355" y="15748"/>
                </a:lnTo>
                <a:lnTo>
                  <a:pt x="58158" y="15748"/>
                </a:lnTo>
                <a:lnTo>
                  <a:pt x="58165" y="12573"/>
                </a:lnTo>
                <a:close/>
              </a:path>
              <a:path w="103504" h="513714">
                <a:moveTo>
                  <a:pt x="57276" y="15748"/>
                </a:moveTo>
                <a:lnTo>
                  <a:pt x="46355" y="15748"/>
                </a:lnTo>
                <a:lnTo>
                  <a:pt x="51784" y="25122"/>
                </a:lnTo>
                <a:lnTo>
                  <a:pt x="57276" y="15748"/>
                </a:lnTo>
                <a:close/>
              </a:path>
            </a:pathLst>
          </a:custGeom>
          <a:solidFill>
            <a:srgbClr val="FF0000"/>
          </a:solidFill>
        </p:spPr>
        <p:txBody>
          <a:bodyPr wrap="square" lIns="0" tIns="0" rIns="0" bIns="0" rtlCol="0"/>
          <a:lstStyle/>
          <a:p>
            <a:endParaRPr/>
          </a:p>
        </p:txBody>
      </p:sp>
      <p:sp>
        <p:nvSpPr>
          <p:cNvPr id="9" name="object 9"/>
          <p:cNvSpPr/>
          <p:nvPr/>
        </p:nvSpPr>
        <p:spPr>
          <a:xfrm>
            <a:off x="4634991" y="2013204"/>
            <a:ext cx="103505" cy="514350"/>
          </a:xfrm>
          <a:custGeom>
            <a:avLst/>
            <a:gdLst/>
            <a:ahLst/>
            <a:cxnLst/>
            <a:rect l="l" t="t" r="r" b="b"/>
            <a:pathLst>
              <a:path w="103504" h="514350">
                <a:moveTo>
                  <a:pt x="52018" y="25132"/>
                </a:moveTo>
                <a:lnTo>
                  <a:pt x="45613" y="36052"/>
                </a:lnTo>
                <a:lnTo>
                  <a:pt x="43434" y="514350"/>
                </a:lnTo>
                <a:lnTo>
                  <a:pt x="56134" y="514350"/>
                </a:lnTo>
                <a:lnTo>
                  <a:pt x="58302" y="36034"/>
                </a:lnTo>
                <a:lnTo>
                  <a:pt x="52018" y="25132"/>
                </a:lnTo>
                <a:close/>
              </a:path>
              <a:path w="103504" h="514350">
                <a:moveTo>
                  <a:pt x="59450" y="12573"/>
                </a:moveTo>
                <a:lnTo>
                  <a:pt x="58420" y="12573"/>
                </a:lnTo>
                <a:lnTo>
                  <a:pt x="58313" y="36052"/>
                </a:lnTo>
                <a:lnTo>
                  <a:pt x="90678" y="92201"/>
                </a:lnTo>
                <a:lnTo>
                  <a:pt x="92456" y="95250"/>
                </a:lnTo>
                <a:lnTo>
                  <a:pt x="96393" y="96266"/>
                </a:lnTo>
                <a:lnTo>
                  <a:pt x="99313" y="94487"/>
                </a:lnTo>
                <a:lnTo>
                  <a:pt x="102362" y="92710"/>
                </a:lnTo>
                <a:lnTo>
                  <a:pt x="103505" y="88900"/>
                </a:lnTo>
                <a:lnTo>
                  <a:pt x="101727" y="85851"/>
                </a:lnTo>
                <a:lnTo>
                  <a:pt x="59450" y="12573"/>
                </a:lnTo>
                <a:close/>
              </a:path>
              <a:path w="103504" h="514350">
                <a:moveTo>
                  <a:pt x="52197" y="0"/>
                </a:moveTo>
                <a:lnTo>
                  <a:pt x="1778" y="85344"/>
                </a:lnTo>
                <a:lnTo>
                  <a:pt x="0" y="88392"/>
                </a:lnTo>
                <a:lnTo>
                  <a:pt x="1016" y="92201"/>
                </a:lnTo>
                <a:lnTo>
                  <a:pt x="7112" y="95758"/>
                </a:lnTo>
                <a:lnTo>
                  <a:pt x="11049" y="94869"/>
                </a:lnTo>
                <a:lnTo>
                  <a:pt x="45602" y="36052"/>
                </a:lnTo>
                <a:lnTo>
                  <a:pt x="45720" y="12573"/>
                </a:lnTo>
                <a:lnTo>
                  <a:pt x="59450" y="12573"/>
                </a:lnTo>
                <a:lnTo>
                  <a:pt x="52197" y="0"/>
                </a:lnTo>
                <a:close/>
              </a:path>
              <a:path w="103504" h="514350">
                <a:moveTo>
                  <a:pt x="58405" y="15748"/>
                </a:moveTo>
                <a:lnTo>
                  <a:pt x="57531" y="15748"/>
                </a:lnTo>
                <a:lnTo>
                  <a:pt x="52018" y="25132"/>
                </a:lnTo>
                <a:lnTo>
                  <a:pt x="58313" y="36052"/>
                </a:lnTo>
                <a:lnTo>
                  <a:pt x="58405" y="15748"/>
                </a:lnTo>
                <a:close/>
              </a:path>
              <a:path w="103504" h="514350">
                <a:moveTo>
                  <a:pt x="58420" y="12573"/>
                </a:moveTo>
                <a:lnTo>
                  <a:pt x="45720" y="12573"/>
                </a:lnTo>
                <a:lnTo>
                  <a:pt x="45613" y="36034"/>
                </a:lnTo>
                <a:lnTo>
                  <a:pt x="52018" y="25132"/>
                </a:lnTo>
                <a:lnTo>
                  <a:pt x="46609" y="15748"/>
                </a:lnTo>
                <a:lnTo>
                  <a:pt x="58405" y="15748"/>
                </a:lnTo>
                <a:lnTo>
                  <a:pt x="58420" y="12573"/>
                </a:lnTo>
                <a:close/>
              </a:path>
              <a:path w="103504" h="514350">
                <a:moveTo>
                  <a:pt x="57531" y="15748"/>
                </a:moveTo>
                <a:lnTo>
                  <a:pt x="46609" y="15748"/>
                </a:lnTo>
                <a:lnTo>
                  <a:pt x="52018" y="25132"/>
                </a:lnTo>
                <a:lnTo>
                  <a:pt x="57531" y="15748"/>
                </a:lnTo>
                <a:close/>
              </a:path>
            </a:pathLst>
          </a:custGeom>
          <a:solidFill>
            <a:srgbClr val="FF0000"/>
          </a:solidFill>
        </p:spPr>
        <p:txBody>
          <a:bodyPr wrap="square" lIns="0" tIns="0" rIns="0" bIns="0" rtlCol="0"/>
          <a:lstStyle/>
          <a:p>
            <a:endParaRPr/>
          </a:p>
        </p:txBody>
      </p:sp>
      <p:sp>
        <p:nvSpPr>
          <p:cNvPr id="10" name="object 10"/>
          <p:cNvSpPr/>
          <p:nvPr/>
        </p:nvSpPr>
        <p:spPr>
          <a:xfrm>
            <a:off x="5143500" y="2013204"/>
            <a:ext cx="689610" cy="519430"/>
          </a:xfrm>
          <a:custGeom>
            <a:avLst/>
            <a:gdLst/>
            <a:ahLst/>
            <a:cxnLst/>
            <a:rect l="l" t="t" r="r" b="b"/>
            <a:pathLst>
              <a:path w="689610" h="519430">
                <a:moveTo>
                  <a:pt x="20101" y="15098"/>
                </a:moveTo>
                <a:lnTo>
                  <a:pt x="24967" y="26632"/>
                </a:lnTo>
                <a:lnTo>
                  <a:pt x="681989" y="519430"/>
                </a:lnTo>
                <a:lnTo>
                  <a:pt x="689610" y="509270"/>
                </a:lnTo>
                <a:lnTo>
                  <a:pt x="32704" y="16559"/>
                </a:lnTo>
                <a:lnTo>
                  <a:pt x="20101" y="15098"/>
                </a:lnTo>
                <a:close/>
              </a:path>
              <a:path w="689610" h="519430">
                <a:moveTo>
                  <a:pt x="0" y="0"/>
                </a:moveTo>
                <a:lnTo>
                  <a:pt x="38480" y="91312"/>
                </a:lnTo>
                <a:lnTo>
                  <a:pt x="39877" y="94487"/>
                </a:lnTo>
                <a:lnTo>
                  <a:pt x="43561" y="96012"/>
                </a:lnTo>
                <a:lnTo>
                  <a:pt x="46862" y="94615"/>
                </a:lnTo>
                <a:lnTo>
                  <a:pt x="50037" y="93345"/>
                </a:lnTo>
                <a:lnTo>
                  <a:pt x="51562" y="89535"/>
                </a:lnTo>
                <a:lnTo>
                  <a:pt x="50164" y="86360"/>
                </a:lnTo>
                <a:lnTo>
                  <a:pt x="24967" y="26632"/>
                </a:lnTo>
                <a:lnTo>
                  <a:pt x="6223" y="12573"/>
                </a:lnTo>
                <a:lnTo>
                  <a:pt x="13842" y="2412"/>
                </a:lnTo>
                <a:lnTo>
                  <a:pt x="20778" y="2412"/>
                </a:lnTo>
                <a:lnTo>
                  <a:pt x="0" y="0"/>
                </a:lnTo>
                <a:close/>
              </a:path>
              <a:path w="689610" h="519430">
                <a:moveTo>
                  <a:pt x="13842" y="2412"/>
                </a:moveTo>
                <a:lnTo>
                  <a:pt x="6223" y="12573"/>
                </a:lnTo>
                <a:lnTo>
                  <a:pt x="24967" y="26632"/>
                </a:lnTo>
                <a:lnTo>
                  <a:pt x="20101" y="15098"/>
                </a:lnTo>
                <a:lnTo>
                  <a:pt x="9271" y="13843"/>
                </a:lnTo>
                <a:lnTo>
                  <a:pt x="15875" y="5080"/>
                </a:lnTo>
                <a:lnTo>
                  <a:pt x="17398" y="5080"/>
                </a:lnTo>
                <a:lnTo>
                  <a:pt x="13842" y="2412"/>
                </a:lnTo>
                <a:close/>
              </a:path>
              <a:path w="689610" h="519430">
                <a:moveTo>
                  <a:pt x="20778" y="2412"/>
                </a:moveTo>
                <a:lnTo>
                  <a:pt x="13842" y="2412"/>
                </a:lnTo>
                <a:lnTo>
                  <a:pt x="32704" y="16559"/>
                </a:lnTo>
                <a:lnTo>
                  <a:pt x="100457" y="24384"/>
                </a:lnTo>
                <a:lnTo>
                  <a:pt x="103632" y="21971"/>
                </a:lnTo>
                <a:lnTo>
                  <a:pt x="104394" y="14986"/>
                </a:lnTo>
                <a:lnTo>
                  <a:pt x="101853" y="11811"/>
                </a:lnTo>
                <a:lnTo>
                  <a:pt x="20778" y="2412"/>
                </a:lnTo>
                <a:close/>
              </a:path>
              <a:path w="689610" h="519430">
                <a:moveTo>
                  <a:pt x="17398" y="5080"/>
                </a:moveTo>
                <a:lnTo>
                  <a:pt x="15875" y="5080"/>
                </a:lnTo>
                <a:lnTo>
                  <a:pt x="20101" y="15098"/>
                </a:lnTo>
                <a:lnTo>
                  <a:pt x="32704" y="16559"/>
                </a:lnTo>
                <a:lnTo>
                  <a:pt x="17398" y="5080"/>
                </a:lnTo>
                <a:close/>
              </a:path>
              <a:path w="689610" h="519430">
                <a:moveTo>
                  <a:pt x="15875" y="5080"/>
                </a:moveTo>
                <a:lnTo>
                  <a:pt x="9271" y="13843"/>
                </a:lnTo>
                <a:lnTo>
                  <a:pt x="20101" y="15098"/>
                </a:lnTo>
                <a:lnTo>
                  <a:pt x="15875" y="5080"/>
                </a:lnTo>
                <a:close/>
              </a:path>
            </a:pathLst>
          </a:custGeom>
          <a:solidFill>
            <a:srgbClr val="FF0000"/>
          </a:solidFill>
        </p:spPr>
        <p:txBody>
          <a:bodyPr wrap="square" lIns="0" tIns="0" rIns="0" bIns="0" rtlCol="0"/>
          <a:lstStyle/>
          <a:p>
            <a:endParaRPr/>
          </a:p>
        </p:txBody>
      </p:sp>
      <p:sp>
        <p:nvSpPr>
          <p:cNvPr id="11" name="object 11"/>
          <p:cNvSpPr txBox="1"/>
          <p:nvPr/>
        </p:nvSpPr>
        <p:spPr>
          <a:xfrm>
            <a:off x="3632072" y="2554604"/>
            <a:ext cx="504190"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Arial MT"/>
                <a:cs typeface="Arial MT"/>
              </a:rPr>
              <a:t>ou</a:t>
            </a:r>
            <a:r>
              <a:rPr sz="1350" spc="-10" dirty="0">
                <a:latin typeface="Arial MT"/>
                <a:cs typeface="Arial MT"/>
              </a:rPr>
              <a:t>t</a:t>
            </a:r>
            <a:r>
              <a:rPr sz="1350" dirty="0">
                <a:latin typeface="Arial MT"/>
                <a:cs typeface="Arial MT"/>
              </a:rPr>
              <a:t>put</a:t>
            </a:r>
            <a:endParaRPr sz="1350">
              <a:latin typeface="Arial MT"/>
              <a:cs typeface="Arial MT"/>
            </a:endParaRPr>
          </a:p>
        </p:txBody>
      </p:sp>
      <p:sp>
        <p:nvSpPr>
          <p:cNvPr id="12" name="object 12"/>
          <p:cNvSpPr txBox="1"/>
          <p:nvPr/>
        </p:nvSpPr>
        <p:spPr>
          <a:xfrm>
            <a:off x="4334002" y="2554604"/>
            <a:ext cx="772795" cy="438150"/>
          </a:xfrm>
          <a:prstGeom prst="rect">
            <a:avLst/>
          </a:prstGeom>
        </p:spPr>
        <p:txBody>
          <a:bodyPr vert="horz" wrap="square" lIns="0" tIns="13335" rIns="0" bIns="0" rtlCol="0">
            <a:spAutoFit/>
          </a:bodyPr>
          <a:lstStyle/>
          <a:p>
            <a:pPr marL="83820" marR="5080" indent="-71755">
              <a:lnSpc>
                <a:spcPct val="100000"/>
              </a:lnSpc>
              <a:spcBef>
                <a:spcPts val="105"/>
              </a:spcBef>
            </a:pPr>
            <a:r>
              <a:rPr sz="1350" dirty="0">
                <a:latin typeface="Arial MT"/>
                <a:cs typeface="Arial MT"/>
              </a:rPr>
              <a:t>p</a:t>
            </a:r>
            <a:r>
              <a:rPr sz="1350" spc="5" dirty="0">
                <a:latin typeface="Arial MT"/>
                <a:cs typeface="Arial MT"/>
              </a:rPr>
              <a:t>r</a:t>
            </a:r>
            <a:r>
              <a:rPr sz="1350" dirty="0">
                <a:latin typeface="Arial MT"/>
                <a:cs typeface="Arial MT"/>
              </a:rPr>
              <a:t>edic</a:t>
            </a:r>
            <a:r>
              <a:rPr sz="1350" spc="-10" dirty="0">
                <a:latin typeface="Arial MT"/>
                <a:cs typeface="Arial MT"/>
              </a:rPr>
              <a:t>t</a:t>
            </a:r>
            <a:r>
              <a:rPr sz="1350" dirty="0">
                <a:latin typeface="Arial MT"/>
                <a:cs typeface="Arial MT"/>
              </a:rPr>
              <a:t>ion  function</a:t>
            </a:r>
            <a:endParaRPr sz="1350">
              <a:latin typeface="Arial MT"/>
              <a:cs typeface="Arial MT"/>
            </a:endParaRPr>
          </a:p>
        </p:txBody>
      </p:sp>
      <p:sp>
        <p:nvSpPr>
          <p:cNvPr id="13" name="object 13"/>
          <p:cNvSpPr txBox="1"/>
          <p:nvPr/>
        </p:nvSpPr>
        <p:spPr>
          <a:xfrm>
            <a:off x="5553202" y="2554604"/>
            <a:ext cx="561340" cy="438150"/>
          </a:xfrm>
          <a:prstGeom prst="rect">
            <a:avLst/>
          </a:prstGeom>
        </p:spPr>
        <p:txBody>
          <a:bodyPr vert="horz" wrap="square" lIns="0" tIns="13335" rIns="0" bIns="0" rtlCol="0">
            <a:spAutoFit/>
          </a:bodyPr>
          <a:lstStyle/>
          <a:p>
            <a:pPr marL="12700" marR="5080" indent="28575">
              <a:lnSpc>
                <a:spcPct val="100000"/>
              </a:lnSpc>
              <a:spcBef>
                <a:spcPts val="105"/>
              </a:spcBef>
            </a:pPr>
            <a:r>
              <a:rPr sz="1350" dirty="0">
                <a:latin typeface="Arial MT"/>
                <a:cs typeface="Arial MT"/>
              </a:rPr>
              <a:t>Image </a:t>
            </a:r>
            <a:r>
              <a:rPr sz="1350" spc="-365" dirty="0">
                <a:latin typeface="Arial MT"/>
                <a:cs typeface="Arial MT"/>
              </a:rPr>
              <a:t> </a:t>
            </a:r>
            <a:r>
              <a:rPr sz="1350" spc="-10" dirty="0">
                <a:latin typeface="Arial MT"/>
                <a:cs typeface="Arial MT"/>
              </a:rPr>
              <a:t>f</a:t>
            </a:r>
            <a:r>
              <a:rPr sz="1350" dirty="0">
                <a:latin typeface="Arial MT"/>
                <a:cs typeface="Arial MT"/>
              </a:rPr>
              <a:t>ea</a:t>
            </a:r>
            <a:r>
              <a:rPr sz="1350" spc="-10" dirty="0">
                <a:latin typeface="Arial MT"/>
                <a:cs typeface="Arial MT"/>
              </a:rPr>
              <a:t>t</a:t>
            </a:r>
            <a:r>
              <a:rPr sz="1350" dirty="0">
                <a:latin typeface="Arial MT"/>
                <a:cs typeface="Arial MT"/>
              </a:rPr>
              <a:t>u</a:t>
            </a:r>
            <a:r>
              <a:rPr sz="1350" spc="5" dirty="0">
                <a:latin typeface="Arial MT"/>
                <a:cs typeface="Arial MT"/>
              </a:rPr>
              <a:t>r</a:t>
            </a:r>
            <a:r>
              <a:rPr sz="1350" dirty="0">
                <a:latin typeface="Arial MT"/>
                <a:cs typeface="Arial MT"/>
              </a:rPr>
              <a:t>e</a:t>
            </a:r>
            <a:endParaRPr sz="1350">
              <a:latin typeface="Arial MT"/>
              <a:cs typeface="Arial MT"/>
            </a:endParaRPr>
          </a:p>
        </p:txBody>
      </p:sp>
      <p:sp>
        <p:nvSpPr>
          <p:cNvPr id="15" name="Date Placeholder 14"/>
          <p:cNvSpPr>
            <a:spLocks noGrp="1"/>
          </p:cNvSpPr>
          <p:nvPr>
            <p:ph type="dt" sz="half" idx="6"/>
          </p:nvPr>
        </p:nvSpPr>
        <p:spPr/>
        <p:txBody>
          <a:bodyPr/>
          <a:lstStyle/>
          <a:p>
            <a:fld id="{BD1C2F19-684D-4AE0-A823-29EE8F1EB9C1}" type="datetime1">
              <a:rPr lang="en-US" smtClean="0"/>
              <a:t>6/26/2024</a:t>
            </a:fld>
            <a:endParaRPr lang="en-US"/>
          </a:p>
        </p:txBody>
      </p:sp>
      <p:sp>
        <p:nvSpPr>
          <p:cNvPr id="1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17" name="Picture 16">
            <a:extLst>
              <a:ext uri="{FF2B5EF4-FFF2-40B4-BE49-F238E27FC236}">
                <a16:creationId xmlns:a16="http://schemas.microsoft.com/office/drawing/2014/main" id="{65AAD7E0-B9A5-561E-E699-6EFC94B3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49" y="-34380"/>
            <a:ext cx="1219200" cy="76118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Fully Convolutional Network </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4" name="TextBox 3">
            <a:extLst>
              <a:ext uri="{FF2B5EF4-FFF2-40B4-BE49-F238E27FC236}">
                <a16:creationId xmlns:a16="http://schemas.microsoft.com/office/drawing/2014/main" id="{3D9AC27E-402B-356B-2644-74DEA285A473}"/>
              </a:ext>
            </a:extLst>
          </p:cNvPr>
          <p:cNvSpPr txBox="1"/>
          <p:nvPr/>
        </p:nvSpPr>
        <p:spPr>
          <a:xfrm>
            <a:off x="460310" y="759380"/>
            <a:ext cx="4609322" cy="369332"/>
          </a:xfrm>
          <a:prstGeom prst="rect">
            <a:avLst/>
          </a:prstGeom>
          <a:noFill/>
        </p:spPr>
        <p:txBody>
          <a:bodyPr wrap="square">
            <a:spAutoFit/>
          </a:bodyPr>
          <a:lstStyle/>
          <a:p>
            <a:pPr algn="l" fontAlgn="base">
              <a:buFont typeface="Arial" panose="020B0604020202020204" pitchFamily="34" charset="0"/>
              <a:buChar char="•"/>
            </a:pPr>
            <a:r>
              <a:rPr lang="en-IN" b="1" i="0" dirty="0">
                <a:solidFill>
                  <a:srgbClr val="444444"/>
                </a:solidFill>
                <a:effectLst/>
                <a:latin typeface="Poppins" panose="00000500000000000000" pitchFamily="2" charset="0"/>
              </a:rPr>
              <a:t>Skip Connections </a:t>
            </a:r>
            <a:endParaRPr lang="en-IN" b="0" i="0" dirty="0">
              <a:solidFill>
                <a:srgbClr val="444444"/>
              </a:solidFill>
              <a:effectLst/>
              <a:latin typeface="Poppins" panose="00000500000000000000" pitchFamily="2" charset="0"/>
            </a:endParaRPr>
          </a:p>
        </p:txBody>
      </p:sp>
      <p:sp>
        <p:nvSpPr>
          <p:cNvPr id="3" name="TextBox 2">
            <a:extLst>
              <a:ext uri="{FF2B5EF4-FFF2-40B4-BE49-F238E27FC236}">
                <a16:creationId xmlns:a16="http://schemas.microsoft.com/office/drawing/2014/main" id="{F71C5C40-9C6E-D016-DB76-FC22F670FAC0}"/>
              </a:ext>
            </a:extLst>
          </p:cNvPr>
          <p:cNvSpPr txBox="1"/>
          <p:nvPr/>
        </p:nvSpPr>
        <p:spPr>
          <a:xfrm>
            <a:off x="152400" y="1165742"/>
            <a:ext cx="8428031" cy="1754326"/>
          </a:xfrm>
          <a:prstGeom prst="rect">
            <a:avLst/>
          </a:prstGeom>
          <a:noFill/>
        </p:spPr>
        <p:txBody>
          <a:bodyPr wrap="square">
            <a:spAutoFit/>
          </a:bodyPr>
          <a:lstStyle/>
          <a:p>
            <a:r>
              <a:rPr lang="en-US" b="0" i="0" dirty="0">
                <a:solidFill>
                  <a:srgbClr val="444444"/>
                </a:solidFill>
                <a:effectLst/>
                <a:latin typeface="Poppins" panose="00000500000000000000" pitchFamily="2" charset="0"/>
              </a:rPr>
              <a:t>One-way to deal with this is by adding </a:t>
            </a:r>
            <a:r>
              <a:rPr lang="en-US" b="1" i="0" dirty="0">
                <a:solidFill>
                  <a:srgbClr val="444444"/>
                </a:solidFill>
                <a:effectLst/>
                <a:latin typeface="Poppins" panose="00000500000000000000" pitchFamily="2" charset="0"/>
              </a:rPr>
              <a:t>‘skip connections’</a:t>
            </a:r>
            <a:r>
              <a:rPr lang="en-US" b="0" i="0" dirty="0">
                <a:solidFill>
                  <a:srgbClr val="444444"/>
                </a:solidFill>
                <a:effectLst/>
                <a:latin typeface="Poppins" panose="00000500000000000000" pitchFamily="2" charset="0"/>
              </a:rPr>
              <a:t> in the </a:t>
            </a:r>
            <a:r>
              <a:rPr lang="en-US" b="0" i="0" dirty="0" err="1">
                <a:solidFill>
                  <a:srgbClr val="444444"/>
                </a:solidFill>
                <a:effectLst/>
                <a:latin typeface="Poppins" panose="00000500000000000000" pitchFamily="2" charset="0"/>
              </a:rPr>
              <a:t>Upsampling</a:t>
            </a:r>
            <a:r>
              <a:rPr lang="en-US" b="0" i="0" dirty="0">
                <a:solidFill>
                  <a:srgbClr val="444444"/>
                </a:solidFill>
                <a:effectLst/>
                <a:latin typeface="Poppins" panose="00000500000000000000" pitchFamily="2" charset="0"/>
              </a:rPr>
              <a:t> stage from earlier layers and summing the two feature maps. These skip connections provide enough information to later layers to generate accurate segmentation boundaries.  This combination of fine and coarse layers leads to local predictions with nearly accurate global (spatial) structure.  </a:t>
            </a:r>
            <a:endParaRPr lang="en-IN" dirty="0"/>
          </a:p>
        </p:txBody>
      </p:sp>
      <p:pic>
        <p:nvPicPr>
          <p:cNvPr id="8" name="Picture 7">
            <a:extLst>
              <a:ext uri="{FF2B5EF4-FFF2-40B4-BE49-F238E27FC236}">
                <a16:creationId xmlns:a16="http://schemas.microsoft.com/office/drawing/2014/main" id="{DA2FCBCF-7346-4143-3116-53E1A8F03C5F}"/>
              </a:ext>
            </a:extLst>
          </p:cNvPr>
          <p:cNvPicPr>
            <a:picLocks noChangeAspect="1"/>
          </p:cNvPicPr>
          <p:nvPr/>
        </p:nvPicPr>
        <p:blipFill>
          <a:blip r:embed="rId4"/>
          <a:stretch>
            <a:fillRect/>
          </a:stretch>
        </p:blipFill>
        <p:spPr>
          <a:xfrm>
            <a:off x="228600" y="2958653"/>
            <a:ext cx="8610600" cy="2133600"/>
          </a:xfrm>
          <a:prstGeom prst="rect">
            <a:avLst/>
          </a:prstGeom>
        </p:spPr>
      </p:pic>
      <p:sp>
        <p:nvSpPr>
          <p:cNvPr id="11" name="TextBox 10">
            <a:extLst>
              <a:ext uri="{FF2B5EF4-FFF2-40B4-BE49-F238E27FC236}">
                <a16:creationId xmlns:a16="http://schemas.microsoft.com/office/drawing/2014/main" id="{0677EF3F-FA52-1668-4D6F-04FBAF646051}"/>
              </a:ext>
            </a:extLst>
          </p:cNvPr>
          <p:cNvSpPr txBox="1"/>
          <p:nvPr/>
        </p:nvSpPr>
        <p:spPr>
          <a:xfrm>
            <a:off x="152400" y="4775181"/>
            <a:ext cx="8763000" cy="1323439"/>
          </a:xfrm>
          <a:prstGeom prst="rect">
            <a:avLst/>
          </a:prstGeom>
          <a:noFill/>
        </p:spPr>
        <p:txBody>
          <a:bodyPr wrap="square">
            <a:spAutoFit/>
          </a:bodyPr>
          <a:lstStyle/>
          <a:p>
            <a:r>
              <a:rPr lang="en-US" sz="2000" b="0" i="0" dirty="0">
                <a:solidFill>
                  <a:srgbClr val="444444"/>
                </a:solidFill>
                <a:effectLst/>
                <a:latin typeface="Poppins" panose="00000500000000000000" pitchFamily="2" charset="0"/>
              </a:rPr>
              <a:t>The above illustrated network learns to combine coarse layer information with fine layer information. Layers are represented as grids with relative spatial coarseness, while the intermediate convolution layers of FCN </a:t>
            </a:r>
            <a:r>
              <a:rPr lang="en-US" b="0" i="0" dirty="0">
                <a:solidFill>
                  <a:srgbClr val="444444"/>
                </a:solidFill>
                <a:effectLst/>
                <a:latin typeface="Poppins" panose="00000500000000000000" pitchFamily="2" charset="0"/>
              </a:rPr>
              <a:t>are omitted for ease in understanding.  </a:t>
            </a:r>
            <a:endParaRPr lang="en-IN" dirty="0"/>
          </a:p>
        </p:txBody>
      </p:sp>
    </p:spTree>
    <p:extLst>
      <p:ext uri="{BB962C8B-B14F-4D97-AF65-F5344CB8AC3E}">
        <p14:creationId xmlns:p14="http://schemas.microsoft.com/office/powerpoint/2010/main" val="3047588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Fully Convolutional Network </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10" name="TextBox 9">
            <a:extLst>
              <a:ext uri="{FF2B5EF4-FFF2-40B4-BE49-F238E27FC236}">
                <a16:creationId xmlns:a16="http://schemas.microsoft.com/office/drawing/2014/main" id="{7EC2303D-0400-52E2-18A0-D31B2727AD5A}"/>
              </a:ext>
            </a:extLst>
          </p:cNvPr>
          <p:cNvSpPr txBox="1"/>
          <p:nvPr/>
        </p:nvSpPr>
        <p:spPr>
          <a:xfrm>
            <a:off x="0" y="925706"/>
            <a:ext cx="9067800" cy="4801314"/>
          </a:xfrm>
          <a:prstGeom prst="rect">
            <a:avLst/>
          </a:prstGeom>
          <a:noFill/>
        </p:spPr>
        <p:txBody>
          <a:bodyPr wrap="square">
            <a:spAutoFit/>
          </a:bodyPr>
          <a:lstStyle/>
          <a:p>
            <a:pPr algn="l" fontAlgn="base"/>
            <a:r>
              <a:rPr lang="en-US" b="1" i="0" dirty="0">
                <a:solidFill>
                  <a:srgbClr val="444444"/>
                </a:solidFill>
                <a:effectLst/>
                <a:latin typeface="Poppins" panose="00000500000000000000" pitchFamily="2" charset="0"/>
              </a:rPr>
              <a:t>FCN-32s</a:t>
            </a:r>
            <a:r>
              <a:rPr lang="en-US" b="0" i="0" dirty="0">
                <a:solidFill>
                  <a:srgbClr val="444444"/>
                </a:solidFill>
                <a:effectLst/>
                <a:latin typeface="Poppins" panose="00000500000000000000" pitchFamily="2" charset="0"/>
              </a:rPr>
              <a:t> : </a:t>
            </a:r>
            <a:r>
              <a:rPr lang="en-US" b="0" i="0" dirty="0" err="1">
                <a:solidFill>
                  <a:srgbClr val="444444"/>
                </a:solidFill>
                <a:effectLst/>
                <a:latin typeface="Poppins" panose="00000500000000000000" pitchFamily="2" charset="0"/>
              </a:rPr>
              <a:t>Upsamples</a:t>
            </a:r>
            <a:r>
              <a:rPr lang="en-US" b="0" i="0" dirty="0">
                <a:solidFill>
                  <a:srgbClr val="444444"/>
                </a:solidFill>
                <a:effectLst/>
                <a:latin typeface="Poppins" panose="00000500000000000000" pitchFamily="2" charset="0"/>
              </a:rPr>
              <a:t> at stride 32, predictions back to pixels in a single step (Basic layer without any skip connections)  </a:t>
            </a:r>
          </a:p>
          <a:p>
            <a:pPr algn="l" fontAlgn="base"/>
            <a:endParaRPr lang="en-US" dirty="0">
              <a:solidFill>
                <a:srgbClr val="444444"/>
              </a:solidFill>
              <a:latin typeface="Poppins" panose="00000500000000000000" pitchFamily="2" charset="0"/>
            </a:endParaRPr>
          </a:p>
          <a:p>
            <a:pPr algn="l" fontAlgn="base"/>
            <a:endParaRPr lang="en-US" b="0" i="0" dirty="0">
              <a:solidFill>
                <a:srgbClr val="444444"/>
              </a:solidFill>
              <a:effectLst/>
              <a:latin typeface="Poppins" panose="00000500000000000000" pitchFamily="2" charset="0"/>
            </a:endParaRPr>
          </a:p>
          <a:p>
            <a:pPr algn="l" fontAlgn="base"/>
            <a:r>
              <a:rPr lang="en-US" b="1" i="0" dirty="0">
                <a:solidFill>
                  <a:srgbClr val="444444"/>
                </a:solidFill>
                <a:effectLst/>
                <a:latin typeface="Poppins" panose="00000500000000000000" pitchFamily="2" charset="0"/>
              </a:rPr>
              <a:t>FCN-16s</a:t>
            </a:r>
            <a:r>
              <a:rPr lang="en-US" b="0" i="0" dirty="0">
                <a:solidFill>
                  <a:srgbClr val="444444"/>
                </a:solidFill>
                <a:effectLst/>
                <a:latin typeface="Poppins" panose="00000500000000000000" pitchFamily="2" charset="0"/>
              </a:rPr>
              <a:t> : Combines predictions from both the final layer and the pool4 layer with stride 16, finer details than FCN-32s. </a:t>
            </a:r>
          </a:p>
          <a:p>
            <a:pPr algn="l" fontAlgn="base"/>
            <a:endParaRPr lang="en-US" dirty="0">
              <a:solidFill>
                <a:srgbClr val="444444"/>
              </a:solidFill>
              <a:latin typeface="Poppins" panose="00000500000000000000" pitchFamily="2" charset="0"/>
            </a:endParaRPr>
          </a:p>
          <a:p>
            <a:pPr algn="l" fontAlgn="base"/>
            <a:endParaRPr lang="en-US" b="0" i="0" dirty="0">
              <a:solidFill>
                <a:srgbClr val="444444"/>
              </a:solidFill>
              <a:effectLst/>
              <a:latin typeface="Poppins" panose="00000500000000000000" pitchFamily="2" charset="0"/>
            </a:endParaRPr>
          </a:p>
          <a:p>
            <a:pPr algn="l" fontAlgn="base"/>
            <a:r>
              <a:rPr lang="en-US" b="1" i="0" dirty="0">
                <a:solidFill>
                  <a:srgbClr val="444444"/>
                </a:solidFill>
                <a:effectLst/>
                <a:latin typeface="Poppins" panose="00000500000000000000" pitchFamily="2" charset="0"/>
              </a:rPr>
              <a:t>FCN-8s</a:t>
            </a:r>
            <a:r>
              <a:rPr lang="en-US" b="0" i="0" dirty="0">
                <a:solidFill>
                  <a:srgbClr val="444444"/>
                </a:solidFill>
                <a:effectLst/>
                <a:latin typeface="Poppins" panose="00000500000000000000" pitchFamily="2" charset="0"/>
              </a:rPr>
              <a:t> : Adds predictions from pool3  at stride 8, providing even further precise boundaries.     </a:t>
            </a:r>
          </a:p>
          <a:p>
            <a:pPr algn="l" fontAlgn="base"/>
            <a:endParaRPr lang="en-US" dirty="0">
              <a:solidFill>
                <a:srgbClr val="444444"/>
              </a:solidFill>
              <a:latin typeface="Poppins" panose="00000500000000000000" pitchFamily="2" charset="0"/>
            </a:endParaRPr>
          </a:p>
          <a:p>
            <a:pPr algn="l" fontAlgn="base"/>
            <a:endParaRPr lang="en-US" b="0" i="0" dirty="0">
              <a:solidFill>
                <a:srgbClr val="444444"/>
              </a:solidFill>
              <a:effectLst/>
              <a:latin typeface="Poppins" panose="00000500000000000000" pitchFamily="2" charset="0"/>
            </a:endParaRPr>
          </a:p>
          <a:p>
            <a:pPr algn="l" fontAlgn="base"/>
            <a:endParaRPr lang="en-US" dirty="0">
              <a:solidFill>
                <a:srgbClr val="444444"/>
              </a:solidFill>
              <a:latin typeface="Poppins" panose="00000500000000000000" pitchFamily="2" charset="0"/>
            </a:endParaRPr>
          </a:p>
          <a:p>
            <a:pPr algn="l" fontAlgn="base"/>
            <a:endParaRPr lang="en-US" b="0" i="0" dirty="0">
              <a:solidFill>
                <a:srgbClr val="444444"/>
              </a:solidFill>
              <a:effectLst/>
              <a:latin typeface="Poppins" panose="00000500000000000000" pitchFamily="2" charset="0"/>
            </a:endParaRPr>
          </a:p>
          <a:p>
            <a:pPr algn="l" fontAlgn="base"/>
            <a:r>
              <a:rPr lang="en-US" b="0" i="0" dirty="0">
                <a:solidFill>
                  <a:srgbClr val="444444"/>
                </a:solidFill>
                <a:effectLst/>
                <a:latin typeface="Poppins" panose="00000500000000000000" pitchFamily="2" charset="0"/>
              </a:rPr>
              <a:t>Adding Skip connections can be considered as a Boosting method for a FCN, which tries to improve performance of layers by using predictions (feature maps) from previous layers.   </a:t>
            </a:r>
          </a:p>
        </p:txBody>
      </p:sp>
    </p:spTree>
    <p:extLst>
      <p:ext uri="{BB962C8B-B14F-4D97-AF65-F5344CB8AC3E}">
        <p14:creationId xmlns:p14="http://schemas.microsoft.com/office/powerpoint/2010/main" val="1788559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Geometric Operations</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3" name="TextBox 2">
            <a:extLst>
              <a:ext uri="{FF2B5EF4-FFF2-40B4-BE49-F238E27FC236}">
                <a16:creationId xmlns:a16="http://schemas.microsoft.com/office/drawing/2014/main" id="{1E076116-5716-3393-B167-55AB41224B66}"/>
              </a:ext>
            </a:extLst>
          </p:cNvPr>
          <p:cNvSpPr txBox="1"/>
          <p:nvPr/>
        </p:nvSpPr>
        <p:spPr>
          <a:xfrm>
            <a:off x="152400" y="851713"/>
            <a:ext cx="8610600" cy="923330"/>
          </a:xfrm>
          <a:prstGeom prst="rect">
            <a:avLst/>
          </a:prstGeom>
          <a:noFill/>
        </p:spPr>
        <p:txBody>
          <a:bodyPr wrap="square">
            <a:spAutoFit/>
          </a:bodyPr>
          <a:lstStyle/>
          <a:p>
            <a:r>
              <a:rPr lang="en-US" b="0" i="0" dirty="0">
                <a:effectLst/>
                <a:latin typeface="Source Sans Pro" panose="020B0503030403020204" pitchFamily="34" charset="0"/>
              </a:rPr>
              <a:t>Geometric operations applied to images are typically used to transform an image and align it with another image for reconstruction or comparison, to line up features for stitching or to simply create an effect such as morphing.</a:t>
            </a:r>
            <a:endParaRPr lang="en-IN" dirty="0"/>
          </a:p>
        </p:txBody>
      </p:sp>
      <p:sp>
        <p:nvSpPr>
          <p:cNvPr id="14" name="TextBox 13">
            <a:extLst>
              <a:ext uri="{FF2B5EF4-FFF2-40B4-BE49-F238E27FC236}">
                <a16:creationId xmlns:a16="http://schemas.microsoft.com/office/drawing/2014/main" id="{41A69801-C26C-06C4-0922-57FC824DD7C6}"/>
              </a:ext>
            </a:extLst>
          </p:cNvPr>
          <p:cNvSpPr txBox="1"/>
          <p:nvPr/>
        </p:nvSpPr>
        <p:spPr>
          <a:xfrm>
            <a:off x="113523" y="1670887"/>
            <a:ext cx="8724122" cy="3139321"/>
          </a:xfrm>
          <a:prstGeom prst="rect">
            <a:avLst/>
          </a:prstGeom>
          <a:noFill/>
        </p:spPr>
        <p:txBody>
          <a:bodyPr wrap="square">
            <a:spAutoFit/>
          </a:bodyPr>
          <a:lstStyle/>
          <a:p>
            <a:r>
              <a:rPr lang="en-US" b="0" i="0" dirty="0">
                <a:solidFill>
                  <a:srgbClr val="000000"/>
                </a:solidFill>
                <a:effectLst/>
                <a:latin typeface="Roboto" panose="02000000000000000000" pitchFamily="2" charset="0"/>
              </a:rPr>
              <a:t>A set of image transformations where the geometry of image is changed without altering its actual pixel values are commonly referred to as “Geometric” transformation. In general, you can apply multiple operations on it, but, the actual pixel values will remain unchanged. </a:t>
            </a:r>
          </a:p>
          <a:p>
            <a:endParaRPr lang="en-US" dirty="0">
              <a:solidFill>
                <a:srgbClr val="000000"/>
              </a:solidFill>
              <a:latin typeface="Roboto" panose="02000000000000000000" pitchFamily="2" charset="0"/>
            </a:endParaRPr>
          </a:p>
          <a:p>
            <a:r>
              <a:rPr lang="en-US" b="1" i="1" dirty="0">
                <a:solidFill>
                  <a:srgbClr val="000000"/>
                </a:solidFill>
                <a:effectLst/>
                <a:latin typeface="Roboto" panose="02000000000000000000" pitchFamily="2" charset="0"/>
              </a:rPr>
              <a:t>For example</a:t>
            </a:r>
            <a:r>
              <a:rPr lang="en-US" b="0" i="0" dirty="0">
                <a:solidFill>
                  <a:srgbClr val="000000"/>
                </a:solidFill>
                <a:effectLst/>
                <a:latin typeface="Roboto" panose="02000000000000000000" pitchFamily="2" charset="0"/>
              </a:rPr>
              <a:t>, some person is clicking pictures of the same place at different times of the day and year to visualize the changes. Every time he clicks the picture, it’s not necessary that he clicks the picture at the exact same angle. So for better visualization, he can align all the images at the same angle using geometric transformation. Geometric transformation is a </a:t>
            </a:r>
            <a:r>
              <a:rPr lang="en-US" b="0" i="0" dirty="0" err="1">
                <a:solidFill>
                  <a:srgbClr val="000000"/>
                </a:solidFill>
                <a:effectLst/>
                <a:latin typeface="Roboto" panose="02000000000000000000" pitchFamily="2" charset="0"/>
              </a:rPr>
              <a:t>funfamental</a:t>
            </a:r>
            <a:r>
              <a:rPr lang="en-US" b="0" i="0" dirty="0">
                <a:solidFill>
                  <a:srgbClr val="000000"/>
                </a:solidFill>
                <a:effectLst/>
                <a:latin typeface="Roboto" panose="02000000000000000000" pitchFamily="2" charset="0"/>
              </a:rPr>
              <a:t> technique used in image processing that involves manipulating the spatial arrangement of pixels in an image.</a:t>
            </a:r>
            <a:endParaRPr lang="en-IN" dirty="0"/>
          </a:p>
        </p:txBody>
      </p:sp>
      <p:sp>
        <p:nvSpPr>
          <p:cNvPr id="16" name="TextBox 15">
            <a:extLst>
              <a:ext uri="{FF2B5EF4-FFF2-40B4-BE49-F238E27FC236}">
                <a16:creationId xmlns:a16="http://schemas.microsoft.com/office/drawing/2014/main" id="{2CBB49AF-5CEE-28DF-D684-8EF6665C23F6}"/>
              </a:ext>
            </a:extLst>
          </p:cNvPr>
          <p:cNvSpPr txBox="1"/>
          <p:nvPr/>
        </p:nvSpPr>
        <p:spPr>
          <a:xfrm>
            <a:off x="37323" y="4918651"/>
            <a:ext cx="8800322" cy="923330"/>
          </a:xfrm>
          <a:prstGeom prst="rect">
            <a:avLst/>
          </a:prstGeom>
          <a:noFill/>
        </p:spPr>
        <p:txBody>
          <a:bodyPr wrap="square">
            <a:spAutoFit/>
          </a:bodyPr>
          <a:lstStyle/>
          <a:p>
            <a:r>
              <a:rPr lang="en-US" b="0" i="0" dirty="0">
                <a:solidFill>
                  <a:srgbClr val="242424"/>
                </a:solidFill>
                <a:effectLst/>
                <a:latin typeface="source-serif-pro"/>
              </a:rPr>
              <a:t>It is used to modify the geometric properties of an image, such as its size, shape, position, and orientation. The following are some of the basic concepts of geometric transformation in image processing:</a:t>
            </a:r>
            <a:endParaRPr lang="en-IN" dirty="0"/>
          </a:p>
        </p:txBody>
      </p:sp>
    </p:spTree>
    <p:extLst>
      <p:ext uri="{BB962C8B-B14F-4D97-AF65-F5344CB8AC3E}">
        <p14:creationId xmlns:p14="http://schemas.microsoft.com/office/powerpoint/2010/main" val="2577849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Geometric Operations</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4" name="TextBox 3">
            <a:extLst>
              <a:ext uri="{FF2B5EF4-FFF2-40B4-BE49-F238E27FC236}">
                <a16:creationId xmlns:a16="http://schemas.microsoft.com/office/drawing/2014/main" id="{BF27D9B7-861A-F655-C108-10CD62075082}"/>
              </a:ext>
            </a:extLst>
          </p:cNvPr>
          <p:cNvSpPr txBox="1"/>
          <p:nvPr/>
        </p:nvSpPr>
        <p:spPr>
          <a:xfrm>
            <a:off x="76200" y="879021"/>
            <a:ext cx="8991600" cy="5078313"/>
          </a:xfrm>
          <a:prstGeom prst="rect">
            <a:avLst/>
          </a:prstGeom>
          <a:noFill/>
        </p:spPr>
        <p:txBody>
          <a:bodyPr wrap="square">
            <a:spAutoFit/>
          </a:bodyPr>
          <a:lstStyle/>
          <a:p>
            <a:pPr algn="l">
              <a:buFont typeface="+mj-lt"/>
              <a:buAutoNum type="arabicPeriod"/>
            </a:pPr>
            <a:r>
              <a:rPr lang="en-US" b="0" i="0" dirty="0">
                <a:solidFill>
                  <a:srgbClr val="242424"/>
                </a:solidFill>
                <a:effectLst/>
                <a:latin typeface="source-serif-pro"/>
              </a:rPr>
              <a:t>Transformation Functions: Transformation functions are mathematical functions used to modify the geometric properties of an image. These functions map the coordinates of each pixel in an image to new coordinates based on a specified transformation rule. Some of the commonly used transformation functions include scaling, rotation, translation, and shearing.</a:t>
            </a:r>
          </a:p>
          <a:p>
            <a:pPr algn="l">
              <a:buFont typeface="+mj-lt"/>
              <a:buAutoNum type="arabicPeriod"/>
            </a:pPr>
            <a:endParaRPr lang="en-US" dirty="0">
              <a:solidFill>
                <a:srgbClr val="242424"/>
              </a:solidFill>
              <a:latin typeface="source-serif-pro"/>
            </a:endParaRPr>
          </a:p>
          <a:p>
            <a:pPr algn="l">
              <a:buFont typeface="+mj-lt"/>
              <a:buAutoNum type="arabicPeriod"/>
            </a:pPr>
            <a:endParaRPr lang="en-US" b="0" i="0" dirty="0">
              <a:solidFill>
                <a:srgbClr val="242424"/>
              </a:solidFill>
              <a:effectLst/>
              <a:latin typeface="source-serif-pro"/>
            </a:endParaRPr>
          </a:p>
          <a:p>
            <a:pPr algn="l">
              <a:buFont typeface="+mj-lt"/>
              <a:buAutoNum type="arabicPeriod"/>
            </a:pPr>
            <a:endParaRPr lang="en-US" b="0" i="0" dirty="0">
              <a:solidFill>
                <a:srgbClr val="242424"/>
              </a:solidFill>
              <a:effectLst/>
              <a:latin typeface="source-serif-pro"/>
            </a:endParaRPr>
          </a:p>
          <a:p>
            <a:pPr algn="l">
              <a:buFont typeface="+mj-lt"/>
              <a:buAutoNum type="arabicPeriod"/>
            </a:pPr>
            <a:r>
              <a:rPr lang="en-US" b="0" i="0" dirty="0">
                <a:solidFill>
                  <a:srgbClr val="242424"/>
                </a:solidFill>
                <a:effectLst/>
                <a:latin typeface="source-serif-pro"/>
              </a:rPr>
              <a:t>Coordinate System: A coordinate system is a reference system used to define the spatial location of pixels in an image. In digital image processing, the most commonly used coordinate system is the Cartesian coordinate system, which uses two perpendicular axes (x and y) to represent the horizontal and vertical positions of pixels in an image.</a:t>
            </a:r>
          </a:p>
          <a:p>
            <a:pPr algn="l">
              <a:buFont typeface="+mj-lt"/>
              <a:buAutoNum type="arabicPeriod"/>
            </a:pPr>
            <a:endParaRPr lang="en-US" dirty="0">
              <a:solidFill>
                <a:srgbClr val="242424"/>
              </a:solidFill>
              <a:latin typeface="source-serif-pro"/>
            </a:endParaRPr>
          </a:p>
          <a:p>
            <a:pPr algn="l">
              <a:buFont typeface="+mj-lt"/>
              <a:buAutoNum type="arabicPeriod"/>
            </a:pPr>
            <a:endParaRPr lang="en-US" b="0" i="0" dirty="0">
              <a:solidFill>
                <a:srgbClr val="242424"/>
              </a:solidFill>
              <a:effectLst/>
              <a:latin typeface="source-serif-pro"/>
            </a:endParaRPr>
          </a:p>
          <a:p>
            <a:pPr algn="l">
              <a:buFont typeface="+mj-lt"/>
              <a:buAutoNum type="arabicPeriod"/>
            </a:pPr>
            <a:r>
              <a:rPr lang="en-US" b="0" i="0" dirty="0">
                <a:solidFill>
                  <a:srgbClr val="242424"/>
                </a:solidFill>
                <a:effectLst/>
                <a:latin typeface="source-serif-pro"/>
              </a:rPr>
              <a:t>Interpolation: Interpolation is the process of estimating the pixel values of an image at locations that are not explicitly defined. This is necessary when transforming an image since the new coordinates may not coincide with the original pixel positions. Interpolation algorithms are used to estimate the pixel values at the new locations based on the surrounding pixel values.</a:t>
            </a:r>
          </a:p>
        </p:txBody>
      </p:sp>
    </p:spTree>
    <p:extLst>
      <p:ext uri="{BB962C8B-B14F-4D97-AF65-F5344CB8AC3E}">
        <p14:creationId xmlns:p14="http://schemas.microsoft.com/office/powerpoint/2010/main" val="1796877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Geometric Operations</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4" name="TextBox 3">
            <a:extLst>
              <a:ext uri="{FF2B5EF4-FFF2-40B4-BE49-F238E27FC236}">
                <a16:creationId xmlns:a16="http://schemas.microsoft.com/office/drawing/2014/main" id="{BF27D9B7-861A-F655-C108-10CD62075082}"/>
              </a:ext>
            </a:extLst>
          </p:cNvPr>
          <p:cNvSpPr txBox="1"/>
          <p:nvPr/>
        </p:nvSpPr>
        <p:spPr>
          <a:xfrm>
            <a:off x="38100" y="685800"/>
            <a:ext cx="9067800" cy="5909310"/>
          </a:xfrm>
          <a:prstGeom prst="rect">
            <a:avLst/>
          </a:prstGeom>
          <a:noFill/>
        </p:spPr>
        <p:txBody>
          <a:bodyPr wrap="square">
            <a:spAutoFit/>
          </a:bodyPr>
          <a:lstStyle/>
          <a:p>
            <a:pPr algn="l"/>
            <a:r>
              <a:rPr lang="en-US" b="1" i="0" dirty="0">
                <a:solidFill>
                  <a:srgbClr val="242424"/>
                </a:solidFill>
                <a:effectLst/>
                <a:latin typeface="source-serif-pro"/>
              </a:rPr>
              <a:t>Applications of Geometric Transformation</a:t>
            </a:r>
            <a:endParaRPr lang="en-US" b="0" i="0" dirty="0">
              <a:solidFill>
                <a:srgbClr val="242424"/>
              </a:solidFill>
              <a:effectLst/>
              <a:latin typeface="source-serif-pro"/>
            </a:endParaRPr>
          </a:p>
          <a:p>
            <a:pPr algn="l"/>
            <a:r>
              <a:rPr lang="en-US" b="0" i="0" u="sng" dirty="0">
                <a:solidFill>
                  <a:srgbClr val="242424"/>
                </a:solidFill>
                <a:effectLst/>
                <a:latin typeface="source-serif-pro"/>
                <a:hlinkClick r:id="rId4"/>
              </a:rPr>
              <a:t>Geometric transformation is a versatile technique that finds a wide range of applications in image processing</a:t>
            </a:r>
            <a:r>
              <a:rPr lang="en-US" b="0" i="0" dirty="0">
                <a:solidFill>
                  <a:srgbClr val="242424"/>
                </a:solidFill>
                <a:effectLst/>
                <a:latin typeface="source-serif-pro"/>
              </a:rPr>
              <a:t>. Some of the common applications of geometric transformation are as follows:</a:t>
            </a:r>
          </a:p>
          <a:p>
            <a:pPr algn="l"/>
            <a:endParaRPr lang="en-US" b="0" i="0" dirty="0">
              <a:solidFill>
                <a:srgbClr val="242424"/>
              </a:solidFill>
              <a:effectLst/>
              <a:latin typeface="source-serif-pro"/>
            </a:endParaRPr>
          </a:p>
          <a:p>
            <a:pPr algn="l">
              <a:buFont typeface="+mj-lt"/>
              <a:buAutoNum type="arabicPeriod"/>
            </a:pPr>
            <a:r>
              <a:rPr lang="en-US" b="0" i="0" dirty="0">
                <a:solidFill>
                  <a:srgbClr val="242424"/>
                </a:solidFill>
                <a:effectLst/>
                <a:latin typeface="source-serif-pro"/>
              </a:rPr>
              <a:t>Image Registration: Image registration is the process of aligning two or more images to enable comparison or analysis. Geometric transformation is used to align the images by modifying their position, orientation, or scale.</a:t>
            </a:r>
          </a:p>
          <a:p>
            <a:pPr algn="l">
              <a:buFont typeface="+mj-lt"/>
              <a:buAutoNum type="arabicPeriod"/>
            </a:pPr>
            <a:endParaRPr lang="en-US" b="0" i="0" dirty="0">
              <a:solidFill>
                <a:srgbClr val="242424"/>
              </a:solidFill>
              <a:effectLst/>
              <a:latin typeface="source-serif-pro"/>
            </a:endParaRPr>
          </a:p>
          <a:p>
            <a:pPr algn="l">
              <a:buFont typeface="+mj-lt"/>
              <a:buAutoNum type="arabicPeriod"/>
            </a:pPr>
            <a:r>
              <a:rPr lang="en-US" b="0" i="0" dirty="0">
                <a:solidFill>
                  <a:srgbClr val="242424"/>
                </a:solidFill>
                <a:effectLst/>
                <a:latin typeface="source-serif-pro"/>
              </a:rPr>
              <a:t>Image Rectification: Image rectification is the process of removing distortions from an image caused by the projection of a three-dimensional scene onto a two-dimensional image plane. Geometric transformation is used to correct the perspective distortion by transforming the image into a new coordinate system.</a:t>
            </a:r>
          </a:p>
          <a:p>
            <a:pPr algn="l">
              <a:buFont typeface="+mj-lt"/>
              <a:buAutoNum type="arabicPeriod"/>
            </a:pPr>
            <a:endParaRPr lang="en-US" b="0" i="0" dirty="0">
              <a:solidFill>
                <a:srgbClr val="242424"/>
              </a:solidFill>
              <a:effectLst/>
              <a:latin typeface="source-serif-pro"/>
            </a:endParaRPr>
          </a:p>
          <a:p>
            <a:pPr algn="l">
              <a:buFont typeface="+mj-lt"/>
              <a:buAutoNum type="arabicPeriod"/>
            </a:pPr>
            <a:r>
              <a:rPr lang="en-US" b="0" i="0" dirty="0">
                <a:solidFill>
                  <a:srgbClr val="242424"/>
                </a:solidFill>
                <a:effectLst/>
                <a:latin typeface="source-serif-pro"/>
              </a:rPr>
              <a:t>Image Resizing: Image resizing is the process of changing the size of an image while preserving its aspect ratio. </a:t>
            </a:r>
            <a:r>
              <a:rPr lang="en-US" b="0" i="0" u="sng" dirty="0">
                <a:solidFill>
                  <a:srgbClr val="242424"/>
                </a:solidFill>
                <a:effectLst/>
                <a:latin typeface="source-serif-pro"/>
                <a:hlinkClick r:id="rId4"/>
              </a:rPr>
              <a:t>Geometric transformation </a:t>
            </a:r>
            <a:r>
              <a:rPr lang="en-US" b="0" i="0" dirty="0">
                <a:solidFill>
                  <a:srgbClr val="242424"/>
                </a:solidFill>
                <a:effectLst/>
                <a:latin typeface="source-serif-pro"/>
              </a:rPr>
              <a:t>is used to scale the image by a factor in the x and y directions.</a:t>
            </a:r>
          </a:p>
          <a:p>
            <a:pPr algn="l">
              <a:buFont typeface="+mj-lt"/>
              <a:buAutoNum type="arabicPeriod"/>
            </a:pPr>
            <a:endParaRPr lang="en-US" b="0" i="0" dirty="0">
              <a:solidFill>
                <a:srgbClr val="242424"/>
              </a:solidFill>
              <a:effectLst/>
              <a:latin typeface="source-serif-pro"/>
            </a:endParaRPr>
          </a:p>
          <a:p>
            <a:pPr algn="l">
              <a:buFont typeface="+mj-lt"/>
              <a:buAutoNum type="arabicPeriod"/>
            </a:pPr>
            <a:r>
              <a:rPr lang="en-US" b="0" i="0" dirty="0">
                <a:solidFill>
                  <a:srgbClr val="242424"/>
                </a:solidFill>
                <a:effectLst/>
                <a:latin typeface="source-serif-pro"/>
              </a:rPr>
              <a:t>Image Rotation: Image rotation is the process of rotating an image by a specified angle. Geometric transformation is used to perform the rotation by mapping the original pixel positions to new positions based on the rotation angle.</a:t>
            </a:r>
          </a:p>
        </p:txBody>
      </p:sp>
    </p:spTree>
    <p:extLst>
      <p:ext uri="{BB962C8B-B14F-4D97-AF65-F5344CB8AC3E}">
        <p14:creationId xmlns:p14="http://schemas.microsoft.com/office/powerpoint/2010/main" val="3762510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Geometric Operations</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4" name="TextBox 3">
            <a:extLst>
              <a:ext uri="{FF2B5EF4-FFF2-40B4-BE49-F238E27FC236}">
                <a16:creationId xmlns:a16="http://schemas.microsoft.com/office/drawing/2014/main" id="{BF27D9B7-861A-F655-C108-10CD62075082}"/>
              </a:ext>
            </a:extLst>
          </p:cNvPr>
          <p:cNvSpPr txBox="1"/>
          <p:nvPr/>
        </p:nvSpPr>
        <p:spPr>
          <a:xfrm>
            <a:off x="38100" y="685800"/>
            <a:ext cx="9067800" cy="369332"/>
          </a:xfrm>
          <a:prstGeom prst="rect">
            <a:avLst/>
          </a:prstGeom>
          <a:noFill/>
        </p:spPr>
        <p:txBody>
          <a:bodyPr wrap="square">
            <a:spAutoFit/>
          </a:bodyPr>
          <a:lstStyle/>
          <a:p>
            <a:pPr algn="l"/>
            <a:endParaRPr lang="en-US" b="0" i="0" dirty="0">
              <a:solidFill>
                <a:srgbClr val="242424"/>
              </a:solidFill>
              <a:effectLst/>
              <a:latin typeface="source-serif-pro"/>
            </a:endParaRPr>
          </a:p>
        </p:txBody>
      </p:sp>
      <p:pic>
        <p:nvPicPr>
          <p:cNvPr id="8" name="Picture 7">
            <a:extLst>
              <a:ext uri="{FF2B5EF4-FFF2-40B4-BE49-F238E27FC236}">
                <a16:creationId xmlns:a16="http://schemas.microsoft.com/office/drawing/2014/main" id="{F4625DB7-C74D-BD24-D0E2-9D8BA9473871}"/>
              </a:ext>
            </a:extLst>
          </p:cNvPr>
          <p:cNvPicPr>
            <a:picLocks noChangeAspect="1"/>
          </p:cNvPicPr>
          <p:nvPr/>
        </p:nvPicPr>
        <p:blipFill>
          <a:blip r:embed="rId4"/>
          <a:stretch>
            <a:fillRect/>
          </a:stretch>
        </p:blipFill>
        <p:spPr>
          <a:xfrm>
            <a:off x="586840" y="810271"/>
            <a:ext cx="2613559" cy="1861319"/>
          </a:xfrm>
          <a:prstGeom prst="rect">
            <a:avLst/>
          </a:prstGeom>
        </p:spPr>
      </p:pic>
      <p:sp>
        <p:nvSpPr>
          <p:cNvPr id="11" name="TextBox 10">
            <a:extLst>
              <a:ext uri="{FF2B5EF4-FFF2-40B4-BE49-F238E27FC236}">
                <a16:creationId xmlns:a16="http://schemas.microsoft.com/office/drawing/2014/main" id="{8AC1226F-A6B8-3D98-4574-202CAF4CA1DD}"/>
              </a:ext>
            </a:extLst>
          </p:cNvPr>
          <p:cNvSpPr txBox="1"/>
          <p:nvPr/>
        </p:nvSpPr>
        <p:spPr>
          <a:xfrm>
            <a:off x="255659" y="2844547"/>
            <a:ext cx="4609322" cy="369332"/>
          </a:xfrm>
          <a:prstGeom prst="rect">
            <a:avLst/>
          </a:prstGeom>
          <a:noFill/>
        </p:spPr>
        <p:txBody>
          <a:bodyPr wrap="square">
            <a:spAutoFit/>
          </a:bodyPr>
          <a:lstStyle/>
          <a:p>
            <a:r>
              <a:rPr lang="en-IN" b="1" i="0" dirty="0">
                <a:solidFill>
                  <a:srgbClr val="000000"/>
                </a:solidFill>
                <a:effectLst/>
                <a:latin typeface="Roboto" panose="02000000000000000000" pitchFamily="2" charset="0"/>
              </a:rPr>
              <a:t>Fig.1 The Acropolis</a:t>
            </a:r>
            <a:endParaRPr lang="en-IN" dirty="0"/>
          </a:p>
        </p:txBody>
      </p:sp>
      <p:pic>
        <p:nvPicPr>
          <p:cNvPr id="3076" name="Picture 4" descr="Geometric Transformation uses">
            <a:extLst>
              <a:ext uri="{FF2B5EF4-FFF2-40B4-BE49-F238E27FC236}">
                <a16:creationId xmlns:a16="http://schemas.microsoft.com/office/drawing/2014/main" id="{540C2F3F-44E3-CFD2-CDA0-9787CDF18F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7311" y="870466"/>
            <a:ext cx="2924978" cy="17690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61361F1-7E34-8071-9967-C7A93160AA15}"/>
              </a:ext>
            </a:extLst>
          </p:cNvPr>
          <p:cNvSpPr txBox="1"/>
          <p:nvPr/>
        </p:nvSpPr>
        <p:spPr>
          <a:xfrm>
            <a:off x="3389988" y="2829673"/>
            <a:ext cx="5144411" cy="369332"/>
          </a:xfrm>
          <a:prstGeom prst="rect">
            <a:avLst/>
          </a:prstGeom>
          <a:noFill/>
        </p:spPr>
        <p:txBody>
          <a:bodyPr wrap="square">
            <a:spAutoFit/>
          </a:bodyPr>
          <a:lstStyle/>
          <a:p>
            <a:r>
              <a:rPr lang="en-US" b="1" i="0" dirty="0">
                <a:solidFill>
                  <a:srgbClr val="000000"/>
                </a:solidFill>
                <a:effectLst/>
                <a:latin typeface="Roboto" panose="02000000000000000000" pitchFamily="2" charset="0"/>
              </a:rPr>
              <a:t>Fig. 2 The Acropolis (from a different angle)  </a:t>
            </a:r>
            <a:endParaRPr lang="en-IN" dirty="0"/>
          </a:p>
        </p:txBody>
      </p:sp>
      <p:sp>
        <p:nvSpPr>
          <p:cNvPr id="15" name="TextBox 14">
            <a:extLst>
              <a:ext uri="{FF2B5EF4-FFF2-40B4-BE49-F238E27FC236}">
                <a16:creationId xmlns:a16="http://schemas.microsoft.com/office/drawing/2014/main" id="{E7E8A092-34FD-CCCB-6ED4-B0ED1080B695}"/>
              </a:ext>
            </a:extLst>
          </p:cNvPr>
          <p:cNvSpPr txBox="1"/>
          <p:nvPr/>
        </p:nvSpPr>
        <p:spPr>
          <a:xfrm>
            <a:off x="255658" y="3417928"/>
            <a:ext cx="8507341" cy="3416320"/>
          </a:xfrm>
          <a:prstGeom prst="rect">
            <a:avLst/>
          </a:prstGeom>
          <a:noFill/>
        </p:spPr>
        <p:txBody>
          <a:bodyPr wrap="square">
            <a:spAutoFit/>
          </a:bodyPr>
          <a:lstStyle/>
          <a:p>
            <a:r>
              <a:rPr lang="en-US" b="0" i="0" dirty="0">
                <a:solidFill>
                  <a:srgbClr val="000000"/>
                </a:solidFill>
                <a:effectLst/>
                <a:latin typeface="Roboto" panose="02000000000000000000" pitchFamily="2" charset="0"/>
              </a:rPr>
              <a:t>Here are the two different images of the same place from different angles. Now you can apply the geometric transformations as per requirement.</a:t>
            </a:r>
          </a:p>
          <a:p>
            <a:endParaRPr lang="en-US" dirty="0">
              <a:solidFill>
                <a:srgbClr val="000000"/>
              </a:solidFill>
              <a:latin typeface="Roboto" panose="02000000000000000000" pitchFamily="2" charset="0"/>
            </a:endParaRPr>
          </a:p>
          <a:p>
            <a:endParaRPr lang="en-US" b="0" i="0" dirty="0">
              <a:solidFill>
                <a:srgbClr val="000000"/>
              </a:solidFill>
              <a:effectLst/>
              <a:latin typeface="Roboto" panose="02000000000000000000" pitchFamily="2" charset="0"/>
            </a:endParaRPr>
          </a:p>
          <a:p>
            <a:r>
              <a:rPr lang="en-US" b="1" i="0" dirty="0">
                <a:solidFill>
                  <a:srgbClr val="2B2B2B"/>
                </a:solidFill>
                <a:effectLst/>
                <a:latin typeface="Montserrat" panose="020F0502020204030204" pitchFamily="2" charset="0"/>
              </a:rPr>
              <a:t>Different Types of Geometric Transformation</a:t>
            </a:r>
          </a:p>
          <a:p>
            <a:pPr algn="l"/>
            <a:endParaRPr lang="en-US" b="1" i="0" dirty="0">
              <a:solidFill>
                <a:srgbClr val="2B2B2B"/>
              </a:solidFill>
              <a:effectLst/>
              <a:latin typeface="Montserrat" panose="00000500000000000000" pitchFamily="2" charset="0"/>
            </a:endParaRPr>
          </a:p>
          <a:p>
            <a:pPr algn="l"/>
            <a:r>
              <a:rPr lang="en-US" b="1" i="0" dirty="0">
                <a:solidFill>
                  <a:srgbClr val="2B2B2B"/>
                </a:solidFill>
                <a:effectLst/>
                <a:latin typeface="Montserrat" panose="00000500000000000000" pitchFamily="2" charset="0"/>
              </a:rPr>
              <a:t>Projective Transformation</a:t>
            </a:r>
          </a:p>
          <a:p>
            <a:pPr algn="l"/>
            <a:r>
              <a:rPr lang="en-US" b="0" i="0" dirty="0">
                <a:effectLst/>
                <a:latin typeface="Roboto" panose="02000000000000000000" pitchFamily="2" charset="0"/>
              </a:rPr>
              <a:t>Also known as </a:t>
            </a:r>
            <a:r>
              <a:rPr lang="en-US" b="0" i="0" dirty="0" err="1">
                <a:effectLst/>
                <a:latin typeface="Roboto" panose="02000000000000000000" pitchFamily="2" charset="0"/>
              </a:rPr>
              <a:t>homography</a:t>
            </a:r>
            <a:r>
              <a:rPr lang="en-US" b="0" i="0" dirty="0">
                <a:effectLst/>
                <a:latin typeface="Roboto" panose="02000000000000000000" pitchFamily="2" charset="0"/>
              </a:rPr>
              <a:t>, this geometric transformation is the most general form and includes all other transformations mentioned above. Projective transformations can change the perspective of an image, making it suitable for tasks like panorama stitching and rectifying images.</a:t>
            </a:r>
          </a:p>
          <a:p>
            <a:endParaRPr lang="en-IN" dirty="0"/>
          </a:p>
        </p:txBody>
      </p:sp>
    </p:spTree>
    <p:extLst>
      <p:ext uri="{BB962C8B-B14F-4D97-AF65-F5344CB8AC3E}">
        <p14:creationId xmlns:p14="http://schemas.microsoft.com/office/powerpoint/2010/main" val="13279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Geometric Operations</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4" name="TextBox 3">
            <a:extLst>
              <a:ext uri="{FF2B5EF4-FFF2-40B4-BE49-F238E27FC236}">
                <a16:creationId xmlns:a16="http://schemas.microsoft.com/office/drawing/2014/main" id="{BF27D9B7-861A-F655-C108-10CD62075082}"/>
              </a:ext>
            </a:extLst>
          </p:cNvPr>
          <p:cNvSpPr txBox="1"/>
          <p:nvPr/>
        </p:nvSpPr>
        <p:spPr>
          <a:xfrm>
            <a:off x="38100" y="685800"/>
            <a:ext cx="9067800" cy="5632311"/>
          </a:xfrm>
          <a:prstGeom prst="rect">
            <a:avLst/>
          </a:prstGeom>
          <a:noFill/>
        </p:spPr>
        <p:txBody>
          <a:bodyPr wrap="square">
            <a:spAutoFit/>
          </a:bodyPr>
          <a:lstStyle/>
          <a:p>
            <a:pPr algn="l"/>
            <a:r>
              <a:rPr lang="en-US" b="1" i="0" dirty="0">
                <a:solidFill>
                  <a:srgbClr val="2B2B2B"/>
                </a:solidFill>
                <a:effectLst/>
                <a:latin typeface="Montserrat" panose="00000500000000000000" pitchFamily="2" charset="0"/>
              </a:rPr>
              <a:t>Euclidean Transformation</a:t>
            </a:r>
          </a:p>
          <a:p>
            <a:pPr algn="l"/>
            <a:r>
              <a:rPr lang="en-US" b="0" i="0" dirty="0">
                <a:effectLst/>
                <a:latin typeface="Roboto" panose="02000000000000000000" pitchFamily="2" charset="0"/>
              </a:rPr>
              <a:t>Also known as rigid transformation, it combines translation and rotation operations. Euclidean transformation in digital image processing preserves the distances and angles between points in the image.</a:t>
            </a:r>
          </a:p>
          <a:p>
            <a:pPr algn="l"/>
            <a:r>
              <a:rPr lang="en-US" b="1" i="0" dirty="0">
                <a:effectLst/>
                <a:latin typeface="Montserrat" panose="00000500000000000000" pitchFamily="2" charset="0"/>
              </a:rPr>
              <a:t>Perspective Transformation</a:t>
            </a:r>
          </a:p>
          <a:p>
            <a:pPr algn="l"/>
            <a:r>
              <a:rPr lang="en-US" b="0" i="0" dirty="0">
                <a:effectLst/>
                <a:latin typeface="Roboto" panose="02000000000000000000" pitchFamily="2" charset="0"/>
              </a:rPr>
              <a:t>Perspective transformation, also known as </a:t>
            </a:r>
            <a:r>
              <a:rPr lang="en-US" b="0" i="0" dirty="0" err="1">
                <a:effectLst/>
                <a:latin typeface="Roboto" panose="02000000000000000000" pitchFamily="2" charset="0"/>
              </a:rPr>
              <a:t>homography</a:t>
            </a:r>
            <a:r>
              <a:rPr lang="en-US" b="0" i="0" dirty="0">
                <a:effectLst/>
                <a:latin typeface="Roboto" panose="02000000000000000000" pitchFamily="2" charset="0"/>
              </a:rPr>
              <a:t>, is a projective transformation that maps points in one plane to another while preserving straight lines. It can account for changes in perspective and orientation, making it suitable for applications like image stitching, rectifying images, and augmented reality. In computer vision, perspective transformation is often represented as a 3×3 matrix called the </a:t>
            </a:r>
            <a:r>
              <a:rPr lang="en-US" b="0" i="0" dirty="0" err="1">
                <a:effectLst/>
                <a:latin typeface="Roboto" panose="02000000000000000000" pitchFamily="2" charset="0"/>
              </a:rPr>
              <a:t>homography</a:t>
            </a:r>
            <a:r>
              <a:rPr lang="en-US" b="0" i="0" dirty="0">
                <a:effectLst/>
                <a:latin typeface="Roboto" panose="02000000000000000000" pitchFamily="2" charset="0"/>
              </a:rPr>
              <a:t> matrix. When applied to an image, this matrix can correct perspective distortions, align images from different viewpoints, and create panoramas.</a:t>
            </a:r>
          </a:p>
          <a:p>
            <a:pPr algn="l"/>
            <a:r>
              <a:rPr lang="en-US" b="1" i="0" dirty="0">
                <a:effectLst/>
                <a:latin typeface="Montserrat" panose="00000500000000000000" pitchFamily="2" charset="0"/>
              </a:rPr>
              <a:t>Matrix Multiplication and Transformations</a:t>
            </a:r>
          </a:p>
          <a:p>
            <a:pPr algn="l"/>
            <a:r>
              <a:rPr lang="en-US" b="0" i="0" dirty="0">
                <a:effectLst/>
                <a:latin typeface="Roboto" panose="02000000000000000000" pitchFamily="2" charset="0"/>
              </a:rPr>
              <a:t>Matrix multiplication is a fundamental operation in linear algebra that allows the combination of multiple linear transformations into a single transformation matrix. In geometric transformation, transformation matrices are used to represent various operations like rotation, scaling, translation, shearing, and perspective transformation.</a:t>
            </a:r>
          </a:p>
          <a:p>
            <a:pPr algn="l"/>
            <a:r>
              <a:rPr lang="en-US" b="0" i="0" dirty="0">
                <a:effectLst/>
                <a:latin typeface="Roboto" panose="02000000000000000000" pitchFamily="2" charset="0"/>
              </a:rPr>
              <a:t>By multiplying transformation matrices, multiple transformations can be combined and applied simultaneously to an image or a set of points. This enables efficient and compact representation of complex geometric transformations.</a:t>
            </a:r>
          </a:p>
        </p:txBody>
      </p:sp>
    </p:spTree>
    <p:extLst>
      <p:ext uri="{BB962C8B-B14F-4D97-AF65-F5344CB8AC3E}">
        <p14:creationId xmlns:p14="http://schemas.microsoft.com/office/powerpoint/2010/main" val="115323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Geometric Operations</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3" name="TextBox 2">
            <a:extLst>
              <a:ext uri="{FF2B5EF4-FFF2-40B4-BE49-F238E27FC236}">
                <a16:creationId xmlns:a16="http://schemas.microsoft.com/office/drawing/2014/main" id="{EC276902-0AB5-5B6D-AC07-8AC8E06A08BF}"/>
              </a:ext>
            </a:extLst>
          </p:cNvPr>
          <p:cNvSpPr txBox="1"/>
          <p:nvPr/>
        </p:nvSpPr>
        <p:spPr>
          <a:xfrm>
            <a:off x="76200" y="787207"/>
            <a:ext cx="8991600" cy="5909310"/>
          </a:xfrm>
          <a:prstGeom prst="rect">
            <a:avLst/>
          </a:prstGeom>
          <a:noFill/>
        </p:spPr>
        <p:txBody>
          <a:bodyPr wrap="square">
            <a:spAutoFit/>
          </a:bodyPr>
          <a:lstStyle/>
          <a:p>
            <a:pPr algn="l"/>
            <a:r>
              <a:rPr lang="en-US" b="1" i="0" dirty="0">
                <a:solidFill>
                  <a:srgbClr val="000000"/>
                </a:solidFill>
                <a:effectLst/>
                <a:latin typeface="Montserrat" panose="00000500000000000000" pitchFamily="2" charset="0"/>
              </a:rPr>
              <a:t>Affine Transformations</a:t>
            </a:r>
            <a:endParaRPr lang="en-US" b="1" i="0" dirty="0">
              <a:solidFill>
                <a:srgbClr val="2B2B2B"/>
              </a:solidFill>
              <a:effectLst/>
              <a:latin typeface="Montserrat" panose="00000500000000000000" pitchFamily="2" charset="0"/>
            </a:endParaRPr>
          </a:p>
          <a:p>
            <a:pPr algn="l"/>
            <a:r>
              <a:rPr lang="en-US" b="0" i="0" dirty="0">
                <a:solidFill>
                  <a:srgbClr val="000000"/>
                </a:solidFill>
                <a:effectLst/>
                <a:latin typeface="Roboto" panose="02000000000000000000" pitchFamily="2" charset="0"/>
              </a:rPr>
              <a:t>An affine transformation is a transformation that preserves collinearity and the ratio of distances (for example – the midpoint of a line segment is still the midpoint even after the transformation))</a:t>
            </a:r>
            <a:endParaRPr lang="en-US" b="0" i="0" dirty="0">
              <a:solidFill>
                <a:srgbClr val="7A7A7A"/>
              </a:solidFill>
              <a:effectLst/>
              <a:latin typeface="Roboto" panose="02000000000000000000" pitchFamily="2" charset="0"/>
            </a:endParaRPr>
          </a:p>
          <a:p>
            <a:pPr algn="l"/>
            <a:r>
              <a:rPr lang="en-US" b="1" i="0" dirty="0">
                <a:solidFill>
                  <a:srgbClr val="000000"/>
                </a:solidFill>
                <a:effectLst/>
                <a:latin typeface="Roboto" panose="02000000000000000000" pitchFamily="2" charset="0"/>
              </a:rPr>
              <a:t>The parallel lines in an original image will be parallel in the output image.</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In general, an affine transformation is a composition of translations, rotations, shears, and magnifications.</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Now let’s discuss each one of them and learn how and where to use them. </a:t>
            </a:r>
            <a:endParaRPr lang="en-US" b="0" i="0" dirty="0">
              <a:solidFill>
                <a:srgbClr val="7A7A7A"/>
              </a:solidFill>
              <a:effectLst/>
              <a:latin typeface="Roboto" panose="02000000000000000000" pitchFamily="2" charset="0"/>
            </a:endParaRPr>
          </a:p>
          <a:p>
            <a:pPr algn="l"/>
            <a:r>
              <a:rPr lang="en-US" b="1" i="0" dirty="0">
                <a:solidFill>
                  <a:srgbClr val="2B2B2B"/>
                </a:solidFill>
                <a:effectLst/>
                <a:latin typeface="Montserrat" panose="00000500000000000000" pitchFamily="2" charset="0"/>
              </a:rPr>
              <a:t>Reflection</a:t>
            </a:r>
          </a:p>
          <a:p>
            <a:pPr algn="l"/>
            <a:r>
              <a:rPr lang="en-US" b="0" i="0" dirty="0">
                <a:effectLst/>
                <a:latin typeface="Roboto" panose="02000000000000000000" pitchFamily="2" charset="0"/>
              </a:rPr>
              <a:t>This geometric transformation involves flipping an image along a specified axis (horizontal, vertical, or diagonal), creating a mirror image.</a:t>
            </a:r>
          </a:p>
          <a:p>
            <a:r>
              <a:rPr lang="en-IN" b="1" i="0" dirty="0">
                <a:solidFill>
                  <a:srgbClr val="000000"/>
                </a:solidFill>
                <a:effectLst/>
                <a:latin typeface="Montserrat" panose="00000500000000000000" pitchFamily="2" charset="0"/>
              </a:rPr>
              <a:t>Translation</a:t>
            </a:r>
            <a:endParaRPr lang="en-IN" b="1" i="0" dirty="0">
              <a:solidFill>
                <a:srgbClr val="2B2B2B"/>
              </a:solidFill>
              <a:effectLst/>
              <a:latin typeface="Montserrat" panose="00000500000000000000" pitchFamily="2" charset="0"/>
            </a:endParaRPr>
          </a:p>
          <a:p>
            <a:pPr algn="l"/>
            <a:r>
              <a:rPr lang="en-US" b="0" i="0" dirty="0">
                <a:solidFill>
                  <a:srgbClr val="000000"/>
                </a:solidFill>
                <a:effectLst/>
                <a:latin typeface="Roboto" panose="02000000000000000000" pitchFamily="2" charset="0"/>
              </a:rPr>
              <a:t>Translation basically means shifting the object’s location. It means shifting the object horizontally or vertically by some defined off-set (measured in pixels). </a:t>
            </a:r>
            <a:endParaRPr lang="en-US" b="0" i="0" dirty="0">
              <a:solidFill>
                <a:srgbClr val="7A7A7A"/>
              </a:solidFill>
              <a:effectLst/>
              <a:latin typeface="Roboto" panose="02000000000000000000" pitchFamily="2" charset="0"/>
            </a:endParaRPr>
          </a:p>
          <a:p>
            <a:pPr algn="ctr"/>
            <a:r>
              <a:rPr lang="en-US" b="0" i="0" dirty="0">
                <a:solidFill>
                  <a:srgbClr val="000000"/>
                </a:solidFill>
                <a:effectLst/>
                <a:latin typeface="Roboto" panose="02000000000000000000" pitchFamily="2" charset="0"/>
              </a:rPr>
              <a:t>x’ = x + A      (Eq. 1)</a:t>
            </a:r>
            <a:endParaRPr lang="en-US" b="0" i="0" dirty="0">
              <a:solidFill>
                <a:srgbClr val="7A7A7A"/>
              </a:solidFill>
              <a:effectLst/>
              <a:latin typeface="Roboto" panose="02000000000000000000" pitchFamily="2" charset="0"/>
            </a:endParaRPr>
          </a:p>
          <a:p>
            <a:pPr algn="ctr"/>
            <a:r>
              <a:rPr lang="en-US" b="0" i="0" dirty="0">
                <a:solidFill>
                  <a:srgbClr val="000000"/>
                </a:solidFill>
                <a:effectLst/>
                <a:latin typeface="Roboto" panose="02000000000000000000" pitchFamily="2" charset="0"/>
              </a:rPr>
              <a:t>y’ = y + B      (Eq. 2)</a:t>
            </a:r>
            <a:endParaRPr lang="en-US" b="0" i="0" dirty="0">
              <a:solidFill>
                <a:srgbClr val="7A7A7A"/>
              </a:solidFill>
              <a:effectLst/>
              <a:latin typeface="Roboto" panose="02000000000000000000" pitchFamily="2" charset="0"/>
            </a:endParaRPr>
          </a:p>
          <a:p>
            <a:pPr algn="l"/>
            <a:r>
              <a:rPr lang="en-US" b="0" i="0" dirty="0">
                <a:solidFill>
                  <a:srgbClr val="7A7A7A"/>
                </a:solidFill>
                <a:effectLst/>
                <a:latin typeface="Roboto" panose="02000000000000000000" pitchFamily="2" charset="0"/>
              </a:rPr>
              <a:t> </a:t>
            </a:r>
          </a:p>
          <a:p>
            <a:pPr algn="l"/>
            <a:r>
              <a:rPr lang="en-US" b="0" i="0" dirty="0">
                <a:solidFill>
                  <a:srgbClr val="000000"/>
                </a:solidFill>
                <a:effectLst/>
                <a:latin typeface="Roboto" panose="02000000000000000000" pitchFamily="2" charset="0"/>
              </a:rPr>
              <a:t>Here, let’s say,  A = 100, B = 80 (Translation in x and y-direction respectively) </a:t>
            </a:r>
            <a:endParaRPr lang="en-US" b="0" i="0" dirty="0">
              <a:solidFill>
                <a:srgbClr val="7A7A7A"/>
              </a:solidFill>
              <a:effectLst/>
              <a:latin typeface="Roboto" panose="02000000000000000000" pitchFamily="2" charset="0"/>
            </a:endParaRPr>
          </a:p>
          <a:p>
            <a:pPr algn="ctr"/>
            <a:r>
              <a:rPr lang="en-US" b="0" i="0" dirty="0">
                <a:solidFill>
                  <a:srgbClr val="000000"/>
                </a:solidFill>
                <a:effectLst/>
                <a:latin typeface="Roboto" panose="02000000000000000000" pitchFamily="2" charset="0"/>
              </a:rPr>
              <a:t>(x, y) – point in input image</a:t>
            </a:r>
            <a:endParaRPr lang="en-US" b="0" i="0" dirty="0">
              <a:solidFill>
                <a:srgbClr val="7A7A7A"/>
              </a:solidFill>
              <a:effectLst/>
              <a:latin typeface="Roboto" panose="02000000000000000000" pitchFamily="2" charset="0"/>
            </a:endParaRPr>
          </a:p>
          <a:p>
            <a:pPr algn="ctr"/>
            <a:r>
              <a:rPr lang="en-US" b="0" i="0" dirty="0">
                <a:solidFill>
                  <a:srgbClr val="000000"/>
                </a:solidFill>
                <a:effectLst/>
                <a:latin typeface="Roboto" panose="02000000000000000000" pitchFamily="2" charset="0"/>
              </a:rPr>
              <a:t>(x’, y’) – point in output image</a:t>
            </a:r>
            <a:endParaRPr lang="en-US" b="0" i="0" dirty="0">
              <a:solidFill>
                <a:srgbClr val="7A7A7A"/>
              </a:solidFill>
              <a:effectLst/>
              <a:latin typeface="Roboto" panose="02000000000000000000" pitchFamily="2" charset="0"/>
            </a:endParaRPr>
          </a:p>
          <a:p>
            <a:pPr algn="l"/>
            <a:endParaRPr lang="en-US" b="0" i="0" dirty="0">
              <a:solidFill>
                <a:srgbClr val="7A7A7A"/>
              </a:solidFill>
              <a:effectLst/>
              <a:latin typeface="Roboto" panose="02000000000000000000" pitchFamily="2" charset="0"/>
            </a:endParaRPr>
          </a:p>
        </p:txBody>
      </p:sp>
    </p:spTree>
    <p:extLst>
      <p:ext uri="{BB962C8B-B14F-4D97-AF65-F5344CB8AC3E}">
        <p14:creationId xmlns:p14="http://schemas.microsoft.com/office/powerpoint/2010/main" val="2312670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Geometric Operations</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3" name="TextBox 2">
            <a:extLst>
              <a:ext uri="{FF2B5EF4-FFF2-40B4-BE49-F238E27FC236}">
                <a16:creationId xmlns:a16="http://schemas.microsoft.com/office/drawing/2014/main" id="{EC276902-0AB5-5B6D-AC07-8AC8E06A08BF}"/>
              </a:ext>
            </a:extLst>
          </p:cNvPr>
          <p:cNvSpPr txBox="1"/>
          <p:nvPr/>
        </p:nvSpPr>
        <p:spPr>
          <a:xfrm>
            <a:off x="76200" y="530704"/>
            <a:ext cx="8991600" cy="4524315"/>
          </a:xfrm>
          <a:prstGeom prst="rect">
            <a:avLst/>
          </a:prstGeom>
          <a:noFill/>
        </p:spPr>
        <p:txBody>
          <a:bodyPr wrap="square">
            <a:spAutoFit/>
          </a:bodyPr>
          <a:lstStyle/>
          <a:p>
            <a:pPr algn="l"/>
            <a:r>
              <a:rPr lang="en-US" b="1" i="0" dirty="0">
                <a:solidFill>
                  <a:srgbClr val="000000"/>
                </a:solidFill>
                <a:effectLst/>
                <a:latin typeface="Montserrat" panose="00000500000000000000" pitchFamily="2" charset="0"/>
              </a:rPr>
              <a:t>Scaling</a:t>
            </a:r>
            <a:endParaRPr lang="en-US" b="1" i="0" dirty="0">
              <a:solidFill>
                <a:srgbClr val="2B2B2B"/>
              </a:solidFill>
              <a:effectLst/>
              <a:latin typeface="Montserrat" panose="00000500000000000000" pitchFamily="2" charset="0"/>
            </a:endParaRPr>
          </a:p>
          <a:p>
            <a:pPr algn="l"/>
            <a:r>
              <a:rPr lang="en-US" b="0" i="0" dirty="0">
                <a:solidFill>
                  <a:srgbClr val="000000"/>
                </a:solidFill>
                <a:effectLst/>
                <a:latin typeface="Roboto" panose="02000000000000000000" pitchFamily="2" charset="0"/>
              </a:rPr>
              <a:t>Scaling means resizing an image which means an image is made bigger or smaller in x- or/and  y-direction. </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We can resize an image in terms of scaling factor or we can provide the size of the image we want. </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Let’s understand by an example.</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If we have an image of size (300 x 200) and we want to transform it into an image of shape (600 x 100). </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The scaling in x- direction will be : 600/300 = 2. ( we denote it as S1 = 2)</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Similarly S2 = 100/200 = 1/2. </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Basically it means that the pixel in the input image at position (x, y) = (100,100) will be mapped to a new position (x’, y’) in the output image,</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 (x ‘, y’) = (100 * 2,100 *1/2) = (200, 50) </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X’ = x *  S1 (Eq. 3)</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Y’ = y *  S2 (Eq. 4)</a:t>
            </a:r>
            <a:endParaRPr lang="en-US" b="0" i="0" dirty="0">
              <a:solidFill>
                <a:srgbClr val="7A7A7A"/>
              </a:solidFill>
              <a:effectLst/>
              <a:latin typeface="Roboto" panose="02000000000000000000" pitchFamily="2" charset="0"/>
            </a:endParaRPr>
          </a:p>
          <a:p>
            <a:pPr algn="l"/>
            <a:endParaRPr lang="en-US" b="0" i="0" dirty="0">
              <a:solidFill>
                <a:srgbClr val="7A7A7A"/>
              </a:solidFill>
              <a:effectLst/>
              <a:latin typeface="Roboto" panose="02000000000000000000" pitchFamily="2" charset="0"/>
            </a:endParaRPr>
          </a:p>
        </p:txBody>
      </p:sp>
      <p:pic>
        <p:nvPicPr>
          <p:cNvPr id="12292" name="Picture 4">
            <a:extLst>
              <a:ext uri="{FF2B5EF4-FFF2-40B4-BE49-F238E27FC236}">
                <a16:creationId xmlns:a16="http://schemas.microsoft.com/office/drawing/2014/main" id="{177DA6F1-BDE6-0897-7CBF-8CEF513CC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933048"/>
            <a:ext cx="7848601" cy="156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707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Geometric Operations</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4" name="TextBox 3">
            <a:extLst>
              <a:ext uri="{FF2B5EF4-FFF2-40B4-BE49-F238E27FC236}">
                <a16:creationId xmlns:a16="http://schemas.microsoft.com/office/drawing/2014/main" id="{41EA5C90-CE31-5317-C1FE-DEDC961C7101}"/>
              </a:ext>
            </a:extLst>
          </p:cNvPr>
          <p:cNvSpPr txBox="1"/>
          <p:nvPr/>
        </p:nvSpPr>
        <p:spPr>
          <a:xfrm>
            <a:off x="255658" y="713792"/>
            <a:ext cx="8888341" cy="4801314"/>
          </a:xfrm>
          <a:prstGeom prst="rect">
            <a:avLst/>
          </a:prstGeom>
          <a:noFill/>
        </p:spPr>
        <p:txBody>
          <a:bodyPr wrap="square">
            <a:spAutoFit/>
          </a:bodyPr>
          <a:lstStyle/>
          <a:p>
            <a:pPr algn="l"/>
            <a:r>
              <a:rPr lang="en-US" b="1" i="0" dirty="0">
                <a:solidFill>
                  <a:srgbClr val="000000"/>
                </a:solidFill>
                <a:effectLst/>
                <a:latin typeface="Montserrat" panose="00000500000000000000" pitchFamily="2" charset="0"/>
              </a:rPr>
              <a:t>Rotation</a:t>
            </a:r>
            <a:endParaRPr lang="en-US" b="1" i="0" dirty="0">
              <a:solidFill>
                <a:srgbClr val="2B2B2B"/>
              </a:solidFill>
              <a:effectLst/>
              <a:latin typeface="Montserrat" panose="00000500000000000000" pitchFamily="2" charset="0"/>
            </a:endParaRPr>
          </a:p>
          <a:p>
            <a:pPr algn="l"/>
            <a:r>
              <a:rPr lang="en-US" b="0" i="0" dirty="0">
                <a:solidFill>
                  <a:srgbClr val="000000"/>
                </a:solidFill>
                <a:effectLst/>
                <a:latin typeface="Roboto" panose="02000000000000000000" pitchFamily="2" charset="0"/>
              </a:rPr>
              <a:t>As evident by its name, this technique rotates an image by a specified angle and by the given axis or point. </a:t>
            </a:r>
          </a:p>
          <a:p>
            <a:pPr algn="l"/>
            <a:endParaRPr lang="en-US" dirty="0">
              <a:solidFill>
                <a:srgbClr val="000000"/>
              </a:solidFill>
              <a:latin typeface="Roboto" panose="02000000000000000000" pitchFamily="2" charset="0"/>
            </a:endParaRPr>
          </a:p>
          <a:p>
            <a:pPr algn="l"/>
            <a:r>
              <a:rPr lang="en-US" b="0" i="0" dirty="0">
                <a:solidFill>
                  <a:srgbClr val="000000"/>
                </a:solidFill>
                <a:effectLst/>
                <a:latin typeface="Roboto" panose="02000000000000000000" pitchFamily="2" charset="0"/>
              </a:rPr>
              <a:t>It performs a geometric transform which maps the position of a point in current image to the output image by rotating it by the user-defined angle through the specified axis. </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The points that lie outside the boundary of an output image are ignored. </a:t>
            </a:r>
            <a:r>
              <a:rPr lang="en-US" b="1" i="0" dirty="0">
                <a:solidFill>
                  <a:srgbClr val="000000"/>
                </a:solidFill>
                <a:effectLst/>
                <a:latin typeface="Roboto" panose="02000000000000000000" pitchFamily="2" charset="0"/>
              </a:rPr>
              <a:t>Rotation</a:t>
            </a:r>
            <a:r>
              <a:rPr lang="en-US" b="0" i="0" dirty="0">
                <a:solidFill>
                  <a:srgbClr val="000000"/>
                </a:solidFill>
                <a:effectLst/>
                <a:latin typeface="Roboto" panose="02000000000000000000" pitchFamily="2" charset="0"/>
              </a:rPr>
              <a:t> is basically used for improvised visual appearance. </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It’s a little different from other transforms. </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X’ = x*cos(⊖) – y*sin(⊝) (Eq. 5)</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Y’ = y*sin(⊝) + x*cos(⊝) (Eq. 6)</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Here, (x, y) is the position of pixel in input image.</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          (x’, y’) is the position of pixel in output image.</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          ⊝ is the angle by which an image to be rotated. </a:t>
            </a:r>
          </a:p>
          <a:p>
            <a:pPr algn="l"/>
            <a:r>
              <a:rPr lang="en-US" b="0" i="0" dirty="0">
                <a:solidFill>
                  <a:srgbClr val="000000"/>
                </a:solidFill>
                <a:effectLst/>
                <a:latin typeface="Roboto" panose="02000000000000000000" pitchFamily="2" charset="0"/>
              </a:rPr>
              <a:t>that the image is rotated 180 degrees through the origin.</a:t>
            </a:r>
            <a:endParaRPr lang="en-US" b="0" i="0" dirty="0">
              <a:solidFill>
                <a:srgbClr val="7A7A7A"/>
              </a:solidFill>
              <a:effectLst/>
              <a:latin typeface="Roboto" panose="02000000000000000000" pitchFamily="2" charset="0"/>
            </a:endParaRPr>
          </a:p>
          <a:p>
            <a:pPr algn="l"/>
            <a:endParaRPr lang="en-US" b="0" i="0" dirty="0">
              <a:solidFill>
                <a:srgbClr val="7A7A7A"/>
              </a:solidFill>
              <a:effectLst/>
              <a:latin typeface="Roboto" panose="02000000000000000000" pitchFamily="2" charset="0"/>
            </a:endParaRPr>
          </a:p>
        </p:txBody>
      </p:sp>
      <p:pic>
        <p:nvPicPr>
          <p:cNvPr id="14338" name="Picture 2" descr="Geometric Transformation of images rotation">
            <a:extLst>
              <a:ext uri="{FF2B5EF4-FFF2-40B4-BE49-F238E27FC236}">
                <a16:creationId xmlns:a16="http://schemas.microsoft.com/office/drawing/2014/main" id="{5B2C4604-BA4E-6C07-CA48-B3F449DFA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34" y="5220280"/>
            <a:ext cx="3161247" cy="16377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60F916F-6969-B764-E65E-3BF62AAE8A3D}"/>
              </a:ext>
            </a:extLst>
          </p:cNvPr>
          <p:cNvPicPr>
            <a:picLocks noChangeAspect="1"/>
          </p:cNvPicPr>
          <p:nvPr/>
        </p:nvPicPr>
        <p:blipFill>
          <a:blip r:embed="rId5"/>
          <a:stretch>
            <a:fillRect/>
          </a:stretch>
        </p:blipFill>
        <p:spPr>
          <a:xfrm>
            <a:off x="3886200" y="5193222"/>
            <a:ext cx="3352800" cy="1691835"/>
          </a:xfrm>
          <a:prstGeom prst="rect">
            <a:avLst/>
          </a:prstGeom>
        </p:spPr>
      </p:pic>
    </p:spTree>
    <p:extLst>
      <p:ext uri="{BB962C8B-B14F-4D97-AF65-F5344CB8AC3E}">
        <p14:creationId xmlns:p14="http://schemas.microsoft.com/office/powerpoint/2010/main" val="2946227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1906" y="882523"/>
            <a:ext cx="3851910"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Times New Roman"/>
                <a:cs typeface="Times New Roman"/>
              </a:rPr>
              <a:t>Machine</a:t>
            </a:r>
            <a:r>
              <a:rPr sz="2800" spc="-20" dirty="0">
                <a:latin typeface="Times New Roman"/>
                <a:cs typeface="Times New Roman"/>
              </a:rPr>
              <a:t> </a:t>
            </a:r>
            <a:r>
              <a:rPr sz="2800" spc="-5" dirty="0">
                <a:latin typeface="Times New Roman"/>
                <a:cs typeface="Times New Roman"/>
              </a:rPr>
              <a:t>learning</a:t>
            </a:r>
            <a:r>
              <a:rPr sz="2800" spc="-25" dirty="0">
                <a:latin typeface="Times New Roman"/>
                <a:cs typeface="Times New Roman"/>
              </a:rPr>
              <a:t> </a:t>
            </a:r>
            <a:r>
              <a:rPr sz="2800" spc="-5" dirty="0">
                <a:latin typeface="Times New Roman"/>
                <a:cs typeface="Times New Roman"/>
              </a:rPr>
              <a:t>structure</a:t>
            </a:r>
            <a:endParaRPr sz="2800">
              <a:latin typeface="Times New Roman"/>
              <a:cs typeface="Times New Roman"/>
            </a:endParaRPr>
          </a:p>
        </p:txBody>
      </p:sp>
      <p:pic>
        <p:nvPicPr>
          <p:cNvPr id="3" name="object 3"/>
          <p:cNvPicPr/>
          <p:nvPr/>
        </p:nvPicPr>
        <p:blipFill>
          <a:blip r:embed="rId2" cstate="print"/>
          <a:stretch>
            <a:fillRect/>
          </a:stretch>
        </p:blipFill>
        <p:spPr>
          <a:xfrm>
            <a:off x="1924745" y="2314887"/>
            <a:ext cx="5225199" cy="3186752"/>
          </a:xfrm>
          <a:prstGeom prst="rect">
            <a:avLst/>
          </a:prstGeom>
        </p:spPr>
      </p:pic>
      <p:sp>
        <p:nvSpPr>
          <p:cNvPr id="4" name="object 4"/>
          <p:cNvSpPr txBox="1"/>
          <p:nvPr/>
        </p:nvSpPr>
        <p:spPr>
          <a:xfrm>
            <a:off x="3836923" y="5459069"/>
            <a:ext cx="18084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System</a:t>
            </a:r>
            <a:r>
              <a:rPr sz="1800" spc="-70" dirty="0">
                <a:latin typeface="Times New Roman"/>
                <a:cs typeface="Times New Roman"/>
              </a:rPr>
              <a:t> </a:t>
            </a:r>
            <a:r>
              <a:rPr sz="1800" spc="-5" dirty="0">
                <a:latin typeface="Times New Roman"/>
                <a:cs typeface="Times New Roman"/>
              </a:rPr>
              <a:t>Framework</a:t>
            </a:r>
            <a:endParaRPr sz="1800">
              <a:latin typeface="Times New Roman"/>
              <a:cs typeface="Times New Roman"/>
            </a:endParaRPr>
          </a:p>
        </p:txBody>
      </p:sp>
      <p:sp>
        <p:nvSpPr>
          <p:cNvPr id="6" name="Date Placeholder 5"/>
          <p:cNvSpPr>
            <a:spLocks noGrp="1"/>
          </p:cNvSpPr>
          <p:nvPr>
            <p:ph type="dt" sz="half" idx="6"/>
          </p:nvPr>
        </p:nvSpPr>
        <p:spPr/>
        <p:txBody>
          <a:bodyPr/>
          <a:lstStyle/>
          <a:p>
            <a:fld id="{8E06A986-9E10-4F9C-AC5F-CDB8AB396E80}" type="datetime1">
              <a:rPr lang="en-US" smtClean="0"/>
              <a:t>6/26/2024</a:t>
            </a:fld>
            <a:endParaRPr lang="en-US"/>
          </a:p>
        </p:txBody>
      </p:sp>
      <p:sp>
        <p:nvSpPr>
          <p:cNvPr id="7" name="Title 1"/>
          <p:cNvSpPr txBox="1">
            <a:spLocks/>
          </p:cNvSpPr>
          <p:nvPr/>
        </p:nvSpPr>
        <p:spPr>
          <a:xfrm>
            <a:off x="1219200" y="2"/>
            <a:ext cx="7924800" cy="625372"/>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8" name="Picture 7">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4" y="-7239"/>
            <a:ext cx="1219200" cy="76118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dirty="0"/>
              <a:t>Geometric Operations</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3" name="TextBox 2">
            <a:extLst>
              <a:ext uri="{FF2B5EF4-FFF2-40B4-BE49-F238E27FC236}">
                <a16:creationId xmlns:a16="http://schemas.microsoft.com/office/drawing/2014/main" id="{040D6A6D-8102-B347-78CD-BD153C0D6F7A}"/>
              </a:ext>
            </a:extLst>
          </p:cNvPr>
          <p:cNvSpPr txBox="1"/>
          <p:nvPr/>
        </p:nvSpPr>
        <p:spPr>
          <a:xfrm>
            <a:off x="255658" y="767056"/>
            <a:ext cx="8888341" cy="2308324"/>
          </a:xfrm>
          <a:prstGeom prst="rect">
            <a:avLst/>
          </a:prstGeom>
          <a:noFill/>
        </p:spPr>
        <p:txBody>
          <a:bodyPr wrap="square">
            <a:spAutoFit/>
          </a:bodyPr>
          <a:lstStyle/>
          <a:p>
            <a:pPr algn="l"/>
            <a:r>
              <a:rPr lang="en-US" b="1" i="0" dirty="0">
                <a:solidFill>
                  <a:srgbClr val="000000"/>
                </a:solidFill>
                <a:effectLst/>
                <a:latin typeface="Montserrat" panose="00000500000000000000" pitchFamily="2" charset="0"/>
              </a:rPr>
              <a:t>Shearing</a:t>
            </a:r>
            <a:endParaRPr lang="en-US" b="1" i="0" dirty="0">
              <a:solidFill>
                <a:srgbClr val="2B2B2B"/>
              </a:solidFill>
              <a:effectLst/>
              <a:latin typeface="Montserrat" panose="00000500000000000000" pitchFamily="2" charset="0"/>
            </a:endParaRPr>
          </a:p>
          <a:p>
            <a:pPr algn="l"/>
            <a:r>
              <a:rPr lang="en-US" b="0" i="0" dirty="0">
                <a:solidFill>
                  <a:srgbClr val="000000"/>
                </a:solidFill>
                <a:effectLst/>
                <a:latin typeface="Roboto" panose="02000000000000000000" pitchFamily="2" charset="0"/>
              </a:rPr>
              <a:t>Shearing an image means shifting the pixel values either horizontally or vertically. You must be thinking that it is sounding like Translation, but the difference is that shifting is not done by the same amount. </a:t>
            </a:r>
          </a:p>
          <a:p>
            <a:pPr algn="l"/>
            <a:endParaRPr lang="en-US" dirty="0">
              <a:solidFill>
                <a:srgbClr val="000000"/>
              </a:solidFill>
              <a:latin typeface="Roboto" panose="02000000000000000000" pitchFamily="2" charset="0"/>
            </a:endParaRPr>
          </a:p>
          <a:p>
            <a:pPr algn="l"/>
            <a:r>
              <a:rPr lang="en-US" b="0" i="0" dirty="0">
                <a:solidFill>
                  <a:srgbClr val="000000"/>
                </a:solidFill>
                <a:effectLst/>
                <a:latin typeface="Roboto" panose="02000000000000000000" pitchFamily="2" charset="0"/>
              </a:rPr>
              <a:t>Basically, this shifts some part of an image to a direction and other parts to some other direction. </a:t>
            </a:r>
            <a:r>
              <a:rPr lang="en-US" b="0" i="1" dirty="0">
                <a:solidFill>
                  <a:srgbClr val="000000"/>
                </a:solidFill>
                <a:effectLst/>
                <a:latin typeface="Roboto" panose="02000000000000000000" pitchFamily="2" charset="0"/>
              </a:rPr>
              <a:t>For instance, </a:t>
            </a:r>
            <a:r>
              <a:rPr lang="en-US" b="0" i="0" dirty="0">
                <a:solidFill>
                  <a:srgbClr val="000000"/>
                </a:solidFill>
                <a:effectLst/>
                <a:latin typeface="Roboto" panose="02000000000000000000" pitchFamily="2" charset="0"/>
              </a:rPr>
              <a:t>horizontal shearing will shift the upper part to the right and lower part to the left. You can better understand this concept by visualization. </a:t>
            </a:r>
            <a:endParaRPr lang="en-US" b="0" i="0" dirty="0">
              <a:solidFill>
                <a:srgbClr val="7A7A7A"/>
              </a:solidFill>
              <a:effectLst/>
              <a:latin typeface="Roboto" panose="02000000000000000000" pitchFamily="2" charset="0"/>
            </a:endParaRPr>
          </a:p>
        </p:txBody>
      </p:sp>
      <p:pic>
        <p:nvPicPr>
          <p:cNvPr id="10" name="Picture 9">
            <a:extLst>
              <a:ext uri="{FF2B5EF4-FFF2-40B4-BE49-F238E27FC236}">
                <a16:creationId xmlns:a16="http://schemas.microsoft.com/office/drawing/2014/main" id="{7442E552-3992-25F7-4881-8DE5DA3C34D7}"/>
              </a:ext>
            </a:extLst>
          </p:cNvPr>
          <p:cNvPicPr>
            <a:picLocks noChangeAspect="1"/>
          </p:cNvPicPr>
          <p:nvPr/>
        </p:nvPicPr>
        <p:blipFill>
          <a:blip r:embed="rId4"/>
          <a:stretch>
            <a:fillRect/>
          </a:stretch>
        </p:blipFill>
        <p:spPr>
          <a:xfrm>
            <a:off x="457200" y="3302073"/>
            <a:ext cx="2362200" cy="1123950"/>
          </a:xfrm>
          <a:prstGeom prst="rect">
            <a:avLst/>
          </a:prstGeom>
        </p:spPr>
      </p:pic>
    </p:spTree>
    <p:extLst>
      <p:ext uri="{BB962C8B-B14F-4D97-AF65-F5344CB8AC3E}">
        <p14:creationId xmlns:p14="http://schemas.microsoft.com/office/powerpoint/2010/main" val="718690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sz="1800" dirty="0">
                <a:solidFill>
                  <a:srgbClr val="000000"/>
                </a:solidFill>
                <a:effectLst/>
                <a:latin typeface="Times New Roman" panose="02020603050405020304" pitchFamily="18" charset="0"/>
                <a:ea typeface="Times New Roman" panose="02020603050405020304" pitchFamily="18" charset="0"/>
              </a:rPr>
              <a:t>Spatial Operations in Image Processing, </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3" name="TextBox 2">
            <a:extLst>
              <a:ext uri="{FF2B5EF4-FFF2-40B4-BE49-F238E27FC236}">
                <a16:creationId xmlns:a16="http://schemas.microsoft.com/office/drawing/2014/main" id="{C040627B-39CB-FA19-E834-09998178D22A}"/>
              </a:ext>
            </a:extLst>
          </p:cNvPr>
          <p:cNvSpPr txBox="1"/>
          <p:nvPr/>
        </p:nvSpPr>
        <p:spPr>
          <a:xfrm>
            <a:off x="76200" y="846619"/>
            <a:ext cx="8839200" cy="4801314"/>
          </a:xfrm>
          <a:prstGeom prst="rect">
            <a:avLst/>
          </a:prstGeom>
          <a:noFill/>
        </p:spPr>
        <p:txBody>
          <a:bodyPr wrap="square">
            <a:spAutoFit/>
          </a:bodyPr>
          <a:lstStyle/>
          <a:p>
            <a:pPr algn="l" fontAlgn="base"/>
            <a:r>
              <a:rPr lang="en-US" b="0" i="0" dirty="0">
                <a:solidFill>
                  <a:srgbClr val="273239"/>
                </a:solidFill>
                <a:effectLst/>
                <a:latin typeface="Nunito" pitchFamily="2" charset="0"/>
              </a:rPr>
              <a:t>A digital image is a two-dimensional array of size </a:t>
            </a:r>
            <a:r>
              <a:rPr lang="en-US" b="0" i="1" dirty="0">
                <a:solidFill>
                  <a:srgbClr val="273239"/>
                </a:solidFill>
                <a:effectLst/>
                <a:latin typeface="Nunito" pitchFamily="2" charset="0"/>
              </a:rPr>
              <a:t>M x N</a:t>
            </a:r>
            <a:r>
              <a:rPr lang="en-US" b="0" i="0" dirty="0">
                <a:solidFill>
                  <a:srgbClr val="273239"/>
                </a:solidFill>
                <a:effectLst/>
                <a:latin typeface="Nunito" pitchFamily="2" charset="0"/>
              </a:rPr>
              <a:t> where </a:t>
            </a:r>
            <a:r>
              <a:rPr lang="en-US" b="0" i="1" dirty="0">
                <a:solidFill>
                  <a:srgbClr val="273239"/>
                </a:solidFill>
                <a:effectLst/>
                <a:latin typeface="Nunito" pitchFamily="2" charset="0"/>
              </a:rPr>
              <a:t>M</a:t>
            </a:r>
            <a:r>
              <a:rPr lang="en-US" b="0" i="0" dirty="0">
                <a:solidFill>
                  <a:srgbClr val="273239"/>
                </a:solidFill>
                <a:effectLst/>
                <a:latin typeface="Nunito" pitchFamily="2" charset="0"/>
              </a:rPr>
              <a:t> is the number of rows and</a:t>
            </a:r>
            <a:r>
              <a:rPr lang="en-US" b="0" i="1" dirty="0">
                <a:solidFill>
                  <a:srgbClr val="273239"/>
                </a:solidFill>
                <a:effectLst/>
                <a:latin typeface="Nunito" pitchFamily="2" charset="0"/>
              </a:rPr>
              <a:t> N</a:t>
            </a:r>
            <a:r>
              <a:rPr lang="en-US" b="0" i="0" dirty="0">
                <a:solidFill>
                  <a:srgbClr val="273239"/>
                </a:solidFill>
                <a:effectLst/>
                <a:latin typeface="Nunito" pitchFamily="2" charset="0"/>
              </a:rPr>
              <a:t> is the number of columns in the array.  A digital image is made up of a finite number of discrete picture elements called a pixel. The location of each pixel is given by coordinates (x, y) and the value of each pixel is given by intensity value </a:t>
            </a:r>
            <a:r>
              <a:rPr lang="en-US" b="0" i="1" dirty="0">
                <a:solidFill>
                  <a:srgbClr val="273239"/>
                </a:solidFill>
                <a:effectLst/>
                <a:latin typeface="Nunito" pitchFamily="2" charset="0"/>
              </a:rPr>
              <a:t>f</a:t>
            </a:r>
            <a:r>
              <a:rPr lang="en-US" b="0" i="0" dirty="0">
                <a:solidFill>
                  <a:srgbClr val="273239"/>
                </a:solidFill>
                <a:effectLst/>
                <a:latin typeface="Nunito" pitchFamily="2" charset="0"/>
              </a:rPr>
              <a:t>. Hence, the elements in a digital image can be represented by </a:t>
            </a:r>
            <a:r>
              <a:rPr lang="en-US" b="0" i="1" dirty="0">
                <a:solidFill>
                  <a:srgbClr val="273239"/>
                </a:solidFill>
                <a:effectLst/>
                <a:latin typeface="Nunito" pitchFamily="2" charset="0"/>
              </a:rPr>
              <a:t>f(x, y). </a:t>
            </a:r>
            <a:endParaRPr lang="en-US" b="0" i="0" dirty="0">
              <a:solidFill>
                <a:srgbClr val="273239"/>
              </a:solidFill>
              <a:effectLst/>
              <a:latin typeface="Nunito" pitchFamily="2" charset="0"/>
            </a:endParaRPr>
          </a:p>
          <a:p>
            <a:pPr algn="ctr" fontAlgn="base"/>
            <a:r>
              <a:rPr lang="en-US" b="1" i="0" dirty="0">
                <a:solidFill>
                  <a:srgbClr val="273239"/>
                </a:solidFill>
                <a:effectLst/>
                <a:latin typeface="Nunito" pitchFamily="2" charset="0"/>
              </a:rPr>
              <a:t>Spatial Resolution</a:t>
            </a:r>
          </a:p>
          <a:p>
            <a:pPr algn="l" fontAlgn="base"/>
            <a:r>
              <a:rPr lang="en-US" b="0" i="0" dirty="0">
                <a:solidFill>
                  <a:srgbClr val="273239"/>
                </a:solidFill>
                <a:effectLst/>
                <a:latin typeface="Nunito" pitchFamily="2" charset="0"/>
              </a:rPr>
              <a:t>The term spatial resolution corresponds to the total number of pixels in the given image. If the number of pixels is more, then the resolution of the image is more.</a:t>
            </a:r>
          </a:p>
          <a:p>
            <a:pPr algn="ctr" fontAlgn="base"/>
            <a:r>
              <a:rPr lang="en-US" b="1" i="0" dirty="0">
                <a:solidFill>
                  <a:srgbClr val="273239"/>
                </a:solidFill>
                <a:effectLst/>
                <a:latin typeface="Nunito" pitchFamily="2" charset="0"/>
              </a:rPr>
              <a:t>Down-sampling</a:t>
            </a:r>
          </a:p>
          <a:p>
            <a:pPr algn="l" fontAlgn="base"/>
            <a:r>
              <a:rPr lang="en-US" b="0" i="0" dirty="0">
                <a:solidFill>
                  <a:srgbClr val="273239"/>
                </a:solidFill>
                <a:effectLst/>
                <a:latin typeface="Nunito" pitchFamily="2" charset="0"/>
              </a:rPr>
              <a:t>In the down-sampling technique, the number of pixels in the given image is reduced depending on the sampling frequency. Due to this, the resolution and size of the image decrease.</a:t>
            </a:r>
          </a:p>
          <a:p>
            <a:pPr algn="ctr" fontAlgn="base"/>
            <a:r>
              <a:rPr lang="en-US" b="1" i="0" dirty="0">
                <a:solidFill>
                  <a:srgbClr val="273239"/>
                </a:solidFill>
                <a:effectLst/>
                <a:latin typeface="Nunito" pitchFamily="2" charset="0"/>
              </a:rPr>
              <a:t>Up-sampling</a:t>
            </a:r>
          </a:p>
          <a:p>
            <a:pPr algn="l" fontAlgn="base"/>
            <a:r>
              <a:rPr lang="en-US" b="0" i="0" dirty="0">
                <a:solidFill>
                  <a:srgbClr val="273239"/>
                </a:solidFill>
                <a:effectLst/>
                <a:latin typeface="Nunito" pitchFamily="2" charset="0"/>
              </a:rPr>
              <a:t>The number of pixels in the down-sampled image can be increased by using up-sampling interpolation techniques. The up-sampling technique increases the resolution as well as the size of the image.</a:t>
            </a:r>
          </a:p>
          <a:p>
            <a:pPr algn="l"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39587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sz="1800" dirty="0">
                <a:solidFill>
                  <a:srgbClr val="000000"/>
                </a:solidFill>
                <a:effectLst/>
                <a:latin typeface="Times New Roman" panose="02020603050405020304" pitchFamily="18" charset="0"/>
                <a:ea typeface="Times New Roman" panose="02020603050405020304" pitchFamily="18" charset="0"/>
              </a:rPr>
              <a:t>Spatial Operations in Image Processing, </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3" name="TextBox 2">
            <a:extLst>
              <a:ext uri="{FF2B5EF4-FFF2-40B4-BE49-F238E27FC236}">
                <a16:creationId xmlns:a16="http://schemas.microsoft.com/office/drawing/2014/main" id="{C040627B-39CB-FA19-E834-09998178D22A}"/>
              </a:ext>
            </a:extLst>
          </p:cNvPr>
          <p:cNvSpPr txBox="1"/>
          <p:nvPr/>
        </p:nvSpPr>
        <p:spPr>
          <a:xfrm>
            <a:off x="76200" y="846619"/>
            <a:ext cx="8839200" cy="3693319"/>
          </a:xfrm>
          <a:prstGeom prst="rect">
            <a:avLst/>
          </a:prstGeom>
          <a:noFill/>
        </p:spPr>
        <p:txBody>
          <a:bodyPr wrap="square">
            <a:spAutoFit/>
          </a:bodyPr>
          <a:lstStyle/>
          <a:p>
            <a:pPr algn="l" fontAlgn="base">
              <a:buFont typeface="Arial" panose="020B0604020202020204" pitchFamily="34" charset="0"/>
              <a:buChar char="•"/>
            </a:pPr>
            <a:r>
              <a:rPr lang="en-US" b="0" i="0" dirty="0">
                <a:solidFill>
                  <a:srgbClr val="273239"/>
                </a:solidFill>
                <a:effectLst/>
                <a:latin typeface="Nunito" pitchFamily="2" charset="0"/>
              </a:rPr>
              <a:t>Some commonly used up-sampling techniques are</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Nearest neighbor interpolation</a:t>
            </a:r>
          </a:p>
          <a:p>
            <a:pPr algn="l" fontAlgn="base">
              <a:buFont typeface="Arial" panose="020B0604020202020204" pitchFamily="34" charset="0"/>
              <a:buChar char="•"/>
            </a:pPr>
            <a:r>
              <a:rPr lang="en-US" b="0" i="0" dirty="0">
                <a:solidFill>
                  <a:srgbClr val="273239"/>
                </a:solidFill>
                <a:effectLst/>
                <a:latin typeface="Nunito" pitchFamily="2" charset="0"/>
              </a:rPr>
              <a:t>Bilinear interpolation</a:t>
            </a:r>
          </a:p>
          <a:p>
            <a:pPr algn="l" fontAlgn="base">
              <a:buFont typeface="Arial" panose="020B0604020202020204" pitchFamily="34" charset="0"/>
              <a:buChar char="•"/>
            </a:pPr>
            <a:r>
              <a:rPr lang="en-US" b="0" i="0" dirty="0">
                <a:solidFill>
                  <a:srgbClr val="273239"/>
                </a:solidFill>
                <a:effectLst/>
                <a:latin typeface="Nunito" pitchFamily="2" charset="0"/>
              </a:rPr>
              <a:t>Cubic interpolation</a:t>
            </a:r>
          </a:p>
          <a:p>
            <a:pPr algn="l" fontAlgn="base"/>
            <a:r>
              <a:rPr lang="en-US" b="0" i="0" dirty="0">
                <a:solidFill>
                  <a:srgbClr val="273239"/>
                </a:solidFill>
                <a:effectLst/>
                <a:latin typeface="Nunito" pitchFamily="2" charset="0"/>
              </a:rPr>
              <a:t>In this article, we have implemented </a:t>
            </a:r>
            <a:r>
              <a:rPr lang="en-US" b="0" i="0" dirty="0" err="1">
                <a:solidFill>
                  <a:srgbClr val="273239"/>
                </a:solidFill>
                <a:effectLst/>
                <a:latin typeface="Nunito" pitchFamily="2" charset="0"/>
              </a:rPr>
              <a:t>upsampling</a:t>
            </a:r>
            <a:r>
              <a:rPr lang="en-US" b="0" i="0" dirty="0">
                <a:solidFill>
                  <a:srgbClr val="273239"/>
                </a:solidFill>
                <a:effectLst/>
                <a:latin typeface="Nunito" pitchFamily="2" charset="0"/>
              </a:rPr>
              <a:t> using </a:t>
            </a:r>
            <a:r>
              <a:rPr lang="en-US" b="0" i="1" dirty="0">
                <a:solidFill>
                  <a:srgbClr val="273239"/>
                </a:solidFill>
                <a:effectLst/>
                <a:latin typeface="Nunito" pitchFamily="2" charset="0"/>
              </a:rPr>
              <a:t>Nearest neighbor interpolation</a:t>
            </a:r>
            <a:r>
              <a:rPr lang="en-US" b="0" i="0" dirty="0">
                <a:solidFill>
                  <a:srgbClr val="273239"/>
                </a:solidFill>
                <a:effectLst/>
                <a:latin typeface="Nunito" pitchFamily="2" charset="0"/>
              </a:rPr>
              <a:t> by replicating rows and columns. As the sampling rate increases, artifacts will be seen in the reconstructed image. </a:t>
            </a:r>
          </a:p>
          <a:p>
            <a:pPr algn="l" fontAlgn="base"/>
            <a:r>
              <a:rPr lang="en-US" b="0" i="0" dirty="0">
                <a:solidFill>
                  <a:srgbClr val="273239"/>
                </a:solidFill>
                <a:effectLst/>
                <a:latin typeface="Nunito" pitchFamily="2" charset="0"/>
              </a:rPr>
              <a:t>However, by using bilinear interpolation or cubic interpolation, a better quality of the reconstructed image can be attained. Both Down sampling and Up Sampling can be illustrated in grayscale for better understandings because while reading images using OpenCV</a:t>
            </a:r>
            <a:r>
              <a:rPr lang="en-US" b="0" i="1" dirty="0">
                <a:solidFill>
                  <a:srgbClr val="273239"/>
                </a:solidFill>
                <a:effectLst/>
                <a:latin typeface="Nunito" pitchFamily="2" charset="0"/>
              </a:rPr>
              <a:t>, </a:t>
            </a:r>
            <a:r>
              <a:rPr lang="en-US" b="0" i="0" dirty="0">
                <a:solidFill>
                  <a:srgbClr val="273239"/>
                </a:solidFill>
                <a:effectLst/>
                <a:latin typeface="Nunito" pitchFamily="2" charset="0"/>
              </a:rPr>
              <a:t>some color values are manipulated, So we are going to convert the original input image into a black and white image.</a:t>
            </a:r>
          </a:p>
        </p:txBody>
      </p:sp>
    </p:spTree>
    <p:extLst>
      <p:ext uri="{BB962C8B-B14F-4D97-AF65-F5344CB8AC3E}">
        <p14:creationId xmlns:p14="http://schemas.microsoft.com/office/powerpoint/2010/main" val="705073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sz="1800" dirty="0">
                <a:solidFill>
                  <a:srgbClr val="000000"/>
                </a:solidFill>
                <a:effectLst/>
                <a:latin typeface="Times New Roman" panose="02020603050405020304" pitchFamily="18" charset="0"/>
                <a:ea typeface="Times New Roman" panose="02020603050405020304" pitchFamily="18" charset="0"/>
              </a:rPr>
              <a:t>Spatial Operations in Image Processing, </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3" name="TextBox 2">
            <a:extLst>
              <a:ext uri="{FF2B5EF4-FFF2-40B4-BE49-F238E27FC236}">
                <a16:creationId xmlns:a16="http://schemas.microsoft.com/office/drawing/2014/main" id="{C040627B-39CB-FA19-E834-09998178D22A}"/>
              </a:ext>
            </a:extLst>
          </p:cNvPr>
          <p:cNvSpPr txBox="1"/>
          <p:nvPr/>
        </p:nvSpPr>
        <p:spPr>
          <a:xfrm>
            <a:off x="76200" y="846619"/>
            <a:ext cx="8839200" cy="3693319"/>
          </a:xfrm>
          <a:prstGeom prst="rect">
            <a:avLst/>
          </a:prstGeom>
          <a:noFill/>
        </p:spPr>
        <p:txBody>
          <a:bodyPr wrap="square">
            <a:spAutoFit/>
          </a:bodyPr>
          <a:lstStyle/>
          <a:p>
            <a:pPr algn="l" fontAlgn="base">
              <a:buFont typeface="Arial" panose="020B0604020202020204" pitchFamily="34" charset="0"/>
              <a:buChar char="•"/>
            </a:pPr>
            <a:r>
              <a:rPr lang="en-US" b="0" i="0" dirty="0">
                <a:solidFill>
                  <a:srgbClr val="273239"/>
                </a:solidFill>
                <a:effectLst/>
                <a:latin typeface="Nunito" pitchFamily="2" charset="0"/>
              </a:rPr>
              <a:t>Some commonly used up-sampling techniques are</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Nearest neighbor interpolation</a:t>
            </a:r>
          </a:p>
          <a:p>
            <a:pPr algn="l" fontAlgn="base">
              <a:buFont typeface="Arial" panose="020B0604020202020204" pitchFamily="34" charset="0"/>
              <a:buChar char="•"/>
            </a:pPr>
            <a:r>
              <a:rPr lang="en-US" b="0" i="0" dirty="0">
                <a:solidFill>
                  <a:srgbClr val="273239"/>
                </a:solidFill>
                <a:effectLst/>
                <a:latin typeface="Nunito" pitchFamily="2" charset="0"/>
              </a:rPr>
              <a:t>Bilinear interpolation</a:t>
            </a:r>
          </a:p>
          <a:p>
            <a:pPr algn="l" fontAlgn="base">
              <a:buFont typeface="Arial" panose="020B0604020202020204" pitchFamily="34" charset="0"/>
              <a:buChar char="•"/>
            </a:pPr>
            <a:r>
              <a:rPr lang="en-US" b="0" i="0" dirty="0">
                <a:solidFill>
                  <a:srgbClr val="273239"/>
                </a:solidFill>
                <a:effectLst/>
                <a:latin typeface="Nunito" pitchFamily="2" charset="0"/>
              </a:rPr>
              <a:t>Cubic interpolation</a:t>
            </a:r>
          </a:p>
          <a:p>
            <a:pPr algn="l" fontAlgn="base"/>
            <a:r>
              <a:rPr lang="en-US" b="0" i="0" dirty="0">
                <a:solidFill>
                  <a:srgbClr val="273239"/>
                </a:solidFill>
                <a:effectLst/>
                <a:latin typeface="Nunito" pitchFamily="2" charset="0"/>
              </a:rPr>
              <a:t>In this article, we have implemented </a:t>
            </a:r>
            <a:r>
              <a:rPr lang="en-US" b="0" i="0" dirty="0" err="1">
                <a:solidFill>
                  <a:srgbClr val="273239"/>
                </a:solidFill>
                <a:effectLst/>
                <a:latin typeface="Nunito" pitchFamily="2" charset="0"/>
              </a:rPr>
              <a:t>upsampling</a:t>
            </a:r>
            <a:r>
              <a:rPr lang="en-US" b="0" i="0" dirty="0">
                <a:solidFill>
                  <a:srgbClr val="273239"/>
                </a:solidFill>
                <a:effectLst/>
                <a:latin typeface="Nunito" pitchFamily="2" charset="0"/>
              </a:rPr>
              <a:t> using </a:t>
            </a:r>
            <a:r>
              <a:rPr lang="en-US" b="0" i="1" dirty="0">
                <a:solidFill>
                  <a:srgbClr val="273239"/>
                </a:solidFill>
                <a:effectLst/>
                <a:latin typeface="Nunito" pitchFamily="2" charset="0"/>
              </a:rPr>
              <a:t>Nearest neighbor interpolation</a:t>
            </a:r>
            <a:r>
              <a:rPr lang="en-US" b="0" i="0" dirty="0">
                <a:solidFill>
                  <a:srgbClr val="273239"/>
                </a:solidFill>
                <a:effectLst/>
                <a:latin typeface="Nunito" pitchFamily="2" charset="0"/>
              </a:rPr>
              <a:t> by replicating rows and columns. As the sampling rate increases, artifacts will be seen in the reconstructed image. </a:t>
            </a:r>
          </a:p>
          <a:p>
            <a:pPr algn="l" fontAlgn="base"/>
            <a:r>
              <a:rPr lang="en-US" b="0" i="0" dirty="0">
                <a:solidFill>
                  <a:srgbClr val="273239"/>
                </a:solidFill>
                <a:effectLst/>
                <a:latin typeface="Nunito" pitchFamily="2" charset="0"/>
              </a:rPr>
              <a:t>However, by using bilinear interpolation or cubic interpolation, a better quality of the reconstructed image can be attained. Both Down sampling and Up Sampling can be illustrated in grayscale for better understandings because while reading images using OpenCV</a:t>
            </a:r>
            <a:r>
              <a:rPr lang="en-US" b="0" i="1" dirty="0">
                <a:solidFill>
                  <a:srgbClr val="273239"/>
                </a:solidFill>
                <a:effectLst/>
                <a:latin typeface="Nunito" pitchFamily="2" charset="0"/>
              </a:rPr>
              <a:t>, </a:t>
            </a:r>
            <a:r>
              <a:rPr lang="en-US" b="0" i="0" dirty="0">
                <a:solidFill>
                  <a:srgbClr val="273239"/>
                </a:solidFill>
                <a:effectLst/>
                <a:latin typeface="Nunito" pitchFamily="2" charset="0"/>
              </a:rPr>
              <a:t>some color values are manipulated, So we are going to convert the original input image into a black and white image.</a:t>
            </a:r>
          </a:p>
        </p:txBody>
      </p:sp>
    </p:spTree>
    <p:extLst>
      <p:ext uri="{BB962C8B-B14F-4D97-AF65-F5344CB8AC3E}">
        <p14:creationId xmlns:p14="http://schemas.microsoft.com/office/powerpoint/2010/main" val="3079601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6"/>
          </p:nvPr>
        </p:nvSpPr>
        <p:spPr/>
        <p:txBody>
          <a:bodyPr/>
          <a:lstStyle/>
          <a:p>
            <a:fld id="{6681260D-60BD-4EB8-A5C7-2DE3AFA3383C}"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IN" sz="2400" b="1" i="0" dirty="0">
                <a:solidFill>
                  <a:srgbClr val="242424"/>
                </a:solidFill>
                <a:effectLst/>
                <a:latin typeface="Times New Roman" panose="02020603050405020304" pitchFamily="18" charset="0"/>
                <a:cs typeface="Times New Roman" panose="02020603050405020304" pitchFamily="18" charset="0"/>
              </a:rPr>
              <a:t>Localization and Object Detection</a:t>
            </a:r>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extBox 8">
            <a:extLst>
              <a:ext uri="{FF2B5EF4-FFF2-40B4-BE49-F238E27FC236}">
                <a16:creationId xmlns:a16="http://schemas.microsoft.com/office/drawing/2014/main" id="{7A573BE8-79E1-C193-BB15-F691FB4E0E94}"/>
              </a:ext>
            </a:extLst>
          </p:cNvPr>
          <p:cNvSpPr txBox="1"/>
          <p:nvPr/>
        </p:nvSpPr>
        <p:spPr>
          <a:xfrm>
            <a:off x="1828800" y="1128712"/>
            <a:ext cx="5943600" cy="369332"/>
          </a:xfrm>
          <a:prstGeom prst="rect">
            <a:avLst/>
          </a:prstGeom>
          <a:noFill/>
        </p:spPr>
        <p:txBody>
          <a:bodyPr wrap="square">
            <a:spAutoFit/>
          </a:bodyPr>
          <a:lstStyle/>
          <a:p>
            <a:r>
              <a:rPr lang="en-IN" b="0" i="0" dirty="0">
                <a:solidFill>
                  <a:srgbClr val="444444"/>
                </a:solidFill>
                <a:effectLst/>
                <a:latin typeface="Poppins" panose="00000500000000000000" pitchFamily="2" charset="0"/>
              </a:rPr>
              <a:t>                                                                     </a:t>
            </a:r>
            <a:endParaRPr lang="en-IN" dirty="0"/>
          </a:p>
        </p:txBody>
      </p:sp>
      <p:sp>
        <p:nvSpPr>
          <p:cNvPr id="3" name="TextBox 2">
            <a:extLst>
              <a:ext uri="{FF2B5EF4-FFF2-40B4-BE49-F238E27FC236}">
                <a16:creationId xmlns:a16="http://schemas.microsoft.com/office/drawing/2014/main" id="{C040627B-39CB-FA19-E834-09998178D22A}"/>
              </a:ext>
            </a:extLst>
          </p:cNvPr>
          <p:cNvSpPr txBox="1"/>
          <p:nvPr/>
        </p:nvSpPr>
        <p:spPr>
          <a:xfrm>
            <a:off x="76200" y="846619"/>
            <a:ext cx="8839200" cy="2862322"/>
          </a:xfrm>
          <a:prstGeom prst="rect">
            <a:avLst/>
          </a:prstGeom>
          <a:noFill/>
        </p:spPr>
        <p:txBody>
          <a:bodyPr wrap="square">
            <a:spAutoFit/>
          </a:bodyPr>
          <a:lstStyle/>
          <a:p>
            <a:pPr algn="l">
              <a:buFont typeface="Arial" panose="020B0604020202020204" pitchFamily="34" charset="0"/>
              <a:buChar char="•"/>
            </a:pPr>
            <a:r>
              <a:rPr lang="en-US" b="1" i="0" dirty="0">
                <a:solidFill>
                  <a:srgbClr val="242424"/>
                </a:solidFill>
                <a:effectLst/>
                <a:latin typeface="source-serif-pro"/>
              </a:rPr>
              <a:t>Classification/Recognition</a:t>
            </a:r>
            <a:r>
              <a:rPr lang="en-US" b="0" i="0" dirty="0">
                <a:solidFill>
                  <a:srgbClr val="242424"/>
                </a:solidFill>
                <a:effectLst/>
                <a:latin typeface="source-serif-pro"/>
              </a:rPr>
              <a:t>: Given an image with an object, find out what that object is. In other words, classify it in a class from a set of predefined categories.</a:t>
            </a:r>
          </a:p>
          <a:p>
            <a:pPr algn="l">
              <a:buFont typeface="Arial" panose="020B0604020202020204" pitchFamily="34" charset="0"/>
              <a:buChar char="•"/>
            </a:pPr>
            <a:r>
              <a:rPr lang="en-US" b="1" i="0" dirty="0">
                <a:solidFill>
                  <a:srgbClr val="242424"/>
                </a:solidFill>
                <a:effectLst/>
                <a:latin typeface="source-serif-pro"/>
              </a:rPr>
              <a:t>Localization:</a:t>
            </a:r>
            <a:r>
              <a:rPr lang="en-US" b="0" i="0" dirty="0">
                <a:solidFill>
                  <a:srgbClr val="242424"/>
                </a:solidFill>
                <a:effectLst/>
                <a:latin typeface="source-serif-pro"/>
              </a:rPr>
              <a:t> Find where the object is and draw a bounding box around it</a:t>
            </a:r>
          </a:p>
          <a:p>
            <a:pPr algn="l">
              <a:buFont typeface="Arial" panose="020B0604020202020204" pitchFamily="34" charset="0"/>
              <a:buChar char="•"/>
            </a:pPr>
            <a:r>
              <a:rPr lang="en-US" b="1" i="0" dirty="0">
                <a:solidFill>
                  <a:srgbClr val="242424"/>
                </a:solidFill>
                <a:effectLst/>
                <a:latin typeface="source-serif-pro"/>
              </a:rPr>
              <a:t>Object detection</a:t>
            </a:r>
            <a:r>
              <a:rPr lang="en-US" b="0" i="0" dirty="0">
                <a:solidFill>
                  <a:srgbClr val="242424"/>
                </a:solidFill>
                <a:effectLst/>
                <a:latin typeface="source-serif-pro"/>
              </a:rPr>
              <a:t>: Classify and detect all objects in the image. Assign a class to each object and draw a bounding box around it.</a:t>
            </a:r>
          </a:p>
          <a:p>
            <a:pPr algn="l">
              <a:buFont typeface="Arial" panose="020B0604020202020204" pitchFamily="34" charset="0"/>
              <a:buChar char="•"/>
            </a:pPr>
            <a:r>
              <a:rPr lang="en-US" b="1" i="0" dirty="0">
                <a:solidFill>
                  <a:srgbClr val="242424"/>
                </a:solidFill>
                <a:effectLst/>
                <a:latin typeface="source-serif-pro"/>
              </a:rPr>
              <a:t>Semantic Segmentation</a:t>
            </a:r>
            <a:r>
              <a:rPr lang="en-US" b="0" i="0" dirty="0">
                <a:solidFill>
                  <a:srgbClr val="242424"/>
                </a:solidFill>
                <a:effectLst/>
                <a:latin typeface="source-serif-pro"/>
              </a:rPr>
              <a:t>: Classify every pixel in the image to a class according to its context, so that each pixel is assigned to an object</a:t>
            </a:r>
          </a:p>
          <a:p>
            <a:pPr algn="l">
              <a:buFont typeface="Arial" panose="020B0604020202020204" pitchFamily="34" charset="0"/>
              <a:buChar char="•"/>
            </a:pPr>
            <a:r>
              <a:rPr lang="en-US" b="1" i="0" dirty="0">
                <a:solidFill>
                  <a:srgbClr val="242424"/>
                </a:solidFill>
                <a:effectLst/>
                <a:latin typeface="source-serif-pro"/>
              </a:rPr>
              <a:t>Instance Segmentation</a:t>
            </a:r>
            <a:r>
              <a:rPr lang="en-US" b="0" i="0" dirty="0">
                <a:solidFill>
                  <a:srgbClr val="242424"/>
                </a:solidFill>
                <a:effectLst/>
                <a:latin typeface="source-serif-pro"/>
              </a:rPr>
              <a:t>: Classify every pixel in the image to a class so that each pixel is assigned to a different instance of an object</a:t>
            </a:r>
          </a:p>
          <a:p>
            <a:pPr algn="l"/>
            <a:r>
              <a:rPr lang="en-US" b="0" i="0" dirty="0">
                <a:solidFill>
                  <a:srgbClr val="242424"/>
                </a:solidFill>
                <a:effectLst/>
                <a:latin typeface="source-serif-pro"/>
              </a:rPr>
              <a:t> </a:t>
            </a:r>
            <a:endParaRPr lang="en-US" b="0" i="0" dirty="0">
              <a:solidFill>
                <a:srgbClr val="273239"/>
              </a:solidFill>
              <a:effectLst/>
              <a:latin typeface="Nunito" pitchFamily="2" charset="0"/>
            </a:endParaRPr>
          </a:p>
        </p:txBody>
      </p:sp>
      <p:pic>
        <p:nvPicPr>
          <p:cNvPr id="1029" name="Picture 5">
            <a:extLst>
              <a:ext uri="{FF2B5EF4-FFF2-40B4-BE49-F238E27FC236}">
                <a16:creationId xmlns:a16="http://schemas.microsoft.com/office/drawing/2014/main" id="{97D4595A-C26D-987E-FD16-11D6D6CB6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708941"/>
            <a:ext cx="8686800" cy="25717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A9107435-45D9-771B-B8F9-13E49EE490EF}"/>
              </a:ext>
            </a:extLst>
          </p:cNvPr>
          <p:cNvSpPr>
            <a:spLocks noChangeArrowheads="1"/>
          </p:cNvSpPr>
          <p:nvPr/>
        </p:nvSpPr>
        <p:spPr bwMode="auto">
          <a:xfrm>
            <a:off x="228600" y="3708941"/>
            <a:ext cx="32385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 tIns="0" rIns="114264"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medium-content-sans-serif-fon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7" name="Picture 3">
            <a:extLst>
              <a:ext uri="{FF2B5EF4-FFF2-40B4-BE49-F238E27FC236}">
                <a16:creationId xmlns:a16="http://schemas.microsoft.com/office/drawing/2014/main" id="{6C36A611-70DB-3990-008E-F6BB94E02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096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122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63FE994-7EE1-3091-702A-9884AD334AFC}"/>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93CFD944-88EE-92E1-3457-F78D17E91CDA}"/>
              </a:ext>
            </a:extLst>
          </p:cNvPr>
          <p:cNvSpPr txBox="1"/>
          <p:nvPr/>
        </p:nvSpPr>
        <p:spPr>
          <a:xfrm>
            <a:off x="232828" y="795887"/>
            <a:ext cx="8606371" cy="4247317"/>
          </a:xfrm>
          <a:prstGeom prst="rect">
            <a:avLst/>
          </a:prstGeom>
          <a:noFill/>
        </p:spPr>
        <p:txBody>
          <a:bodyPr wrap="square">
            <a:spAutoFit/>
          </a:bodyPr>
          <a:lstStyle/>
          <a:p>
            <a:pPr algn="just"/>
            <a:r>
              <a:rPr lang="en-US" b="0" i="0" dirty="0">
                <a:solidFill>
                  <a:srgbClr val="222222"/>
                </a:solidFill>
                <a:effectLst/>
                <a:latin typeface="Lato" panose="020F0502020204030203" pitchFamily="34" charset="0"/>
              </a:rPr>
              <a:t>Object Localization refers to the task of precisely identifying and localizing objects of interest within an image. It plays a crucial role in computer vision applications, enabling tasks like object detection, tracking, and segmentation. In the context of CNN-based localizers, object localization involves training a </a:t>
            </a:r>
            <a:r>
              <a:rPr lang="en-US" b="0" i="0" u="none" strike="noStrike" dirty="0">
                <a:solidFill>
                  <a:srgbClr val="007BFF"/>
                </a:solidFill>
                <a:effectLst/>
                <a:latin typeface="Lato" panose="020F0502020204030203" pitchFamily="34" charset="0"/>
                <a:hlinkClick r:id="rId3"/>
              </a:rPr>
              <a:t>convolutional neural network</a:t>
            </a:r>
            <a:r>
              <a:rPr lang="en-US" b="0" i="0" dirty="0">
                <a:solidFill>
                  <a:srgbClr val="222222"/>
                </a:solidFill>
                <a:effectLst/>
                <a:latin typeface="Lato" panose="020F0502020204030203" pitchFamily="34" charset="0"/>
              </a:rPr>
              <a:t> (CNN) to predict the coordinates of bounding boxes that tightly enclose the objects within an image.</a:t>
            </a:r>
          </a:p>
          <a:p>
            <a:pPr algn="just"/>
            <a:r>
              <a:rPr lang="en-US" b="0" i="0" dirty="0">
                <a:solidFill>
                  <a:srgbClr val="222222"/>
                </a:solidFill>
                <a:effectLst/>
                <a:latin typeface="Lato" panose="020F0502020204030203" pitchFamily="34" charset="0"/>
              </a:rPr>
              <a:t>The localization process typically follows a two-step pipeline, with a backbone CNN extracting image features and a regression head predicting the bounding box coordinates. Object recognition is a general term to describe a collection of related computer vision tasks that involve identifying objects in digital photographs.</a:t>
            </a:r>
          </a:p>
          <a:p>
            <a:pPr algn="just"/>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Image classification involves predicting the class of one object in an image. Object localization refers to identifying the location of one or more objects in an image and drawing abounding box around their extent. Object detection combines these two tasks and localizes and classifies one or more objects in an image.</a:t>
            </a:r>
          </a:p>
        </p:txBody>
      </p:sp>
      <p:pic>
        <p:nvPicPr>
          <p:cNvPr id="8" name="Picture 7">
            <a:extLst>
              <a:ext uri="{FF2B5EF4-FFF2-40B4-BE49-F238E27FC236}">
                <a16:creationId xmlns:a16="http://schemas.microsoft.com/office/drawing/2014/main" id="{1F2CC932-70C7-A0F8-3CE3-B4D52F9CB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itle 1">
            <a:extLst>
              <a:ext uri="{FF2B5EF4-FFF2-40B4-BE49-F238E27FC236}">
                <a16:creationId xmlns:a16="http://schemas.microsoft.com/office/drawing/2014/main" id="{68130955-8768-7C17-DE44-3F4B3EB11BFA}"/>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IN" sz="2400" b="1" i="0" dirty="0">
                <a:solidFill>
                  <a:srgbClr val="242424"/>
                </a:solidFill>
                <a:effectLst/>
                <a:latin typeface="Times New Roman" panose="02020603050405020304" pitchFamily="18" charset="0"/>
                <a:cs typeface="Times New Roman" panose="02020603050405020304" pitchFamily="18" charset="0"/>
              </a:rPr>
              <a:t>Localization and Object Detection</a:t>
            </a:r>
          </a:p>
        </p:txBody>
      </p:sp>
    </p:spTree>
    <p:extLst>
      <p:ext uri="{BB962C8B-B14F-4D97-AF65-F5344CB8AC3E}">
        <p14:creationId xmlns:p14="http://schemas.microsoft.com/office/powerpoint/2010/main" val="216402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63FE994-7EE1-3091-702A-9884AD334AFC}"/>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93CFD944-88EE-92E1-3457-F78D17E91CDA}"/>
              </a:ext>
            </a:extLst>
          </p:cNvPr>
          <p:cNvSpPr txBox="1"/>
          <p:nvPr/>
        </p:nvSpPr>
        <p:spPr>
          <a:xfrm>
            <a:off x="268814" y="587092"/>
            <a:ext cx="8606371" cy="3970318"/>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555555"/>
                </a:solidFill>
                <a:effectLst/>
                <a:latin typeface="Helvetica Neue"/>
              </a:rPr>
              <a:t>Image Classification</a:t>
            </a:r>
            <a:r>
              <a:rPr lang="en-US" b="0" i="0" dirty="0">
                <a:solidFill>
                  <a:srgbClr val="555555"/>
                </a:solidFill>
                <a:effectLst/>
                <a:latin typeface="Helvetica Neue"/>
              </a:rPr>
              <a:t>: Predict the type or class of an object in an image.</a:t>
            </a:r>
          </a:p>
          <a:p>
            <a:pPr marL="742950" lvl="1" indent="-285750" algn="l" fontAlgn="base">
              <a:buFont typeface="Arial" panose="020B0604020202020204" pitchFamily="34" charset="0"/>
              <a:buChar char="•"/>
            </a:pPr>
            <a:r>
              <a:rPr lang="en-US" b="0" i="1" dirty="0">
                <a:solidFill>
                  <a:srgbClr val="555555"/>
                </a:solidFill>
                <a:effectLst/>
                <a:latin typeface="Helvetica Neue"/>
              </a:rPr>
              <a:t>Input</a:t>
            </a:r>
            <a:r>
              <a:rPr lang="en-US" b="0" i="0" dirty="0">
                <a:solidFill>
                  <a:srgbClr val="555555"/>
                </a:solidFill>
                <a:effectLst/>
                <a:latin typeface="Helvetica Neue"/>
              </a:rPr>
              <a:t>: An image with a single object, such as a photograph.</a:t>
            </a:r>
          </a:p>
          <a:p>
            <a:pPr marL="742950" lvl="1" indent="-285750" algn="l" fontAlgn="base">
              <a:buFont typeface="Arial" panose="020B0604020202020204" pitchFamily="34" charset="0"/>
              <a:buChar char="•"/>
            </a:pPr>
            <a:r>
              <a:rPr lang="en-US" b="0" i="1" dirty="0">
                <a:solidFill>
                  <a:srgbClr val="555555"/>
                </a:solidFill>
                <a:effectLst/>
                <a:latin typeface="Helvetica Neue"/>
              </a:rPr>
              <a:t>Output</a:t>
            </a:r>
            <a:r>
              <a:rPr lang="en-US" b="0" i="0" dirty="0">
                <a:solidFill>
                  <a:srgbClr val="555555"/>
                </a:solidFill>
                <a:effectLst/>
                <a:latin typeface="Helvetica Neue"/>
              </a:rPr>
              <a:t>: A class label (e.g. one or more integers that are mapped to class labels).</a:t>
            </a:r>
          </a:p>
          <a:p>
            <a:pPr algn="l" fontAlgn="base">
              <a:buFont typeface="Arial" panose="020B0604020202020204" pitchFamily="34" charset="0"/>
              <a:buChar char="•"/>
            </a:pPr>
            <a:r>
              <a:rPr lang="en-US" b="1" i="0" dirty="0">
                <a:solidFill>
                  <a:srgbClr val="555555"/>
                </a:solidFill>
                <a:effectLst/>
                <a:latin typeface="Helvetica Neue"/>
              </a:rPr>
              <a:t>Object Localization</a:t>
            </a:r>
            <a:r>
              <a:rPr lang="en-US" b="0" i="0" dirty="0">
                <a:solidFill>
                  <a:srgbClr val="555555"/>
                </a:solidFill>
                <a:effectLst/>
                <a:latin typeface="Helvetica Neue"/>
              </a:rPr>
              <a:t>: Locate the presence of objects in an image and indicate their location with a bounding box.</a:t>
            </a:r>
          </a:p>
          <a:p>
            <a:pPr marL="742950" lvl="1" indent="-285750" algn="l" fontAlgn="base">
              <a:buFont typeface="Arial" panose="020B0604020202020204" pitchFamily="34" charset="0"/>
              <a:buChar char="•"/>
            </a:pPr>
            <a:r>
              <a:rPr lang="en-US" b="0" i="1" dirty="0">
                <a:solidFill>
                  <a:srgbClr val="555555"/>
                </a:solidFill>
                <a:effectLst/>
                <a:latin typeface="Helvetica Neue"/>
              </a:rPr>
              <a:t>Input</a:t>
            </a:r>
            <a:r>
              <a:rPr lang="en-US" b="0" i="0" dirty="0">
                <a:solidFill>
                  <a:srgbClr val="555555"/>
                </a:solidFill>
                <a:effectLst/>
                <a:latin typeface="Helvetica Neue"/>
              </a:rPr>
              <a:t>: An image with one or more objects, such as a photograph.</a:t>
            </a:r>
          </a:p>
          <a:p>
            <a:pPr marL="742950" lvl="1" indent="-285750" algn="l" fontAlgn="base">
              <a:buFont typeface="Arial" panose="020B0604020202020204" pitchFamily="34" charset="0"/>
              <a:buChar char="•"/>
            </a:pPr>
            <a:r>
              <a:rPr lang="en-US" b="0" i="1" dirty="0">
                <a:solidFill>
                  <a:srgbClr val="555555"/>
                </a:solidFill>
                <a:effectLst/>
                <a:latin typeface="Helvetica Neue"/>
              </a:rPr>
              <a:t>Output</a:t>
            </a:r>
            <a:r>
              <a:rPr lang="en-US" b="0" i="0" dirty="0">
                <a:solidFill>
                  <a:srgbClr val="555555"/>
                </a:solidFill>
                <a:effectLst/>
                <a:latin typeface="Helvetica Neue"/>
              </a:rPr>
              <a:t>: One or more bounding boxes (e.g. defined by a point, width, and height).</a:t>
            </a:r>
          </a:p>
          <a:p>
            <a:pPr algn="l" fontAlgn="base">
              <a:buFont typeface="Arial" panose="020B0604020202020204" pitchFamily="34" charset="0"/>
              <a:buChar char="•"/>
            </a:pPr>
            <a:r>
              <a:rPr lang="en-US" b="1" i="0" dirty="0">
                <a:solidFill>
                  <a:srgbClr val="555555"/>
                </a:solidFill>
                <a:effectLst/>
                <a:latin typeface="Helvetica Neue"/>
              </a:rPr>
              <a:t>Object Detection</a:t>
            </a:r>
            <a:r>
              <a:rPr lang="en-US" b="0" i="0" dirty="0">
                <a:solidFill>
                  <a:srgbClr val="555555"/>
                </a:solidFill>
                <a:effectLst/>
                <a:latin typeface="Helvetica Neue"/>
              </a:rPr>
              <a:t>: Locate the presence of objects with a bounding box and types or classes of the located objects in an image.</a:t>
            </a:r>
          </a:p>
          <a:p>
            <a:pPr marL="742950" lvl="1" indent="-285750" algn="l" fontAlgn="base">
              <a:buFont typeface="Arial" panose="020B0604020202020204" pitchFamily="34" charset="0"/>
              <a:buChar char="•"/>
            </a:pPr>
            <a:r>
              <a:rPr lang="en-US" b="0" i="1" dirty="0">
                <a:solidFill>
                  <a:srgbClr val="555555"/>
                </a:solidFill>
                <a:effectLst/>
                <a:latin typeface="Helvetica Neue"/>
              </a:rPr>
              <a:t>Input</a:t>
            </a:r>
            <a:r>
              <a:rPr lang="en-US" b="0" i="0" dirty="0">
                <a:solidFill>
                  <a:srgbClr val="555555"/>
                </a:solidFill>
                <a:effectLst/>
                <a:latin typeface="Helvetica Neue"/>
              </a:rPr>
              <a:t>: An image with one or more objects, such as a photograph.</a:t>
            </a:r>
          </a:p>
          <a:p>
            <a:pPr marL="742950" lvl="1" indent="-285750" algn="l" fontAlgn="base">
              <a:buFont typeface="Arial" panose="020B0604020202020204" pitchFamily="34" charset="0"/>
              <a:buChar char="•"/>
            </a:pPr>
            <a:r>
              <a:rPr lang="en-US" b="0" i="1" dirty="0">
                <a:solidFill>
                  <a:srgbClr val="555555"/>
                </a:solidFill>
                <a:effectLst/>
                <a:latin typeface="Helvetica Neue"/>
              </a:rPr>
              <a:t>Output</a:t>
            </a:r>
            <a:r>
              <a:rPr lang="en-US" b="0" i="0" dirty="0">
                <a:solidFill>
                  <a:srgbClr val="555555"/>
                </a:solidFill>
                <a:effectLst/>
                <a:latin typeface="Helvetica Neue"/>
              </a:rPr>
              <a:t>: One or more bounding boxes (e.g. defined by a point, width, and height), and a class label for each bounding box.</a:t>
            </a:r>
          </a:p>
        </p:txBody>
      </p:sp>
      <p:pic>
        <p:nvPicPr>
          <p:cNvPr id="8" name="Picture 7">
            <a:extLst>
              <a:ext uri="{FF2B5EF4-FFF2-40B4-BE49-F238E27FC236}">
                <a16:creationId xmlns:a16="http://schemas.microsoft.com/office/drawing/2014/main" id="{1F2CC932-70C7-A0F8-3CE3-B4D52F9CB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9" y="-208712"/>
            <a:ext cx="1219200" cy="761187"/>
          </a:xfrm>
          <a:prstGeom prst="rect">
            <a:avLst/>
          </a:prstGeom>
        </p:spPr>
      </p:pic>
      <p:sp>
        <p:nvSpPr>
          <p:cNvPr id="9" name="Title 1">
            <a:extLst>
              <a:ext uri="{FF2B5EF4-FFF2-40B4-BE49-F238E27FC236}">
                <a16:creationId xmlns:a16="http://schemas.microsoft.com/office/drawing/2014/main" id="{68130955-8768-7C17-DE44-3F4B3EB11BFA}"/>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IN" sz="2400" b="1" i="0" dirty="0">
                <a:solidFill>
                  <a:srgbClr val="242424"/>
                </a:solidFill>
                <a:effectLst/>
                <a:latin typeface="Times New Roman" panose="02020603050405020304" pitchFamily="18" charset="0"/>
                <a:cs typeface="Times New Roman" panose="02020603050405020304" pitchFamily="18" charset="0"/>
              </a:rPr>
              <a:t>Localization and Object Detection</a:t>
            </a:r>
          </a:p>
        </p:txBody>
      </p:sp>
    </p:spTree>
    <p:extLst>
      <p:ext uri="{BB962C8B-B14F-4D97-AF65-F5344CB8AC3E}">
        <p14:creationId xmlns:p14="http://schemas.microsoft.com/office/powerpoint/2010/main" val="1073436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328" y="908254"/>
            <a:ext cx="7660005" cy="391795"/>
          </a:xfrm>
          <a:prstGeom prst="rect">
            <a:avLst/>
          </a:prstGeom>
        </p:spPr>
        <p:txBody>
          <a:bodyPr vert="horz" wrap="square" lIns="0" tIns="12700" rIns="0" bIns="0" rtlCol="0" anchor="ctr">
            <a:spAutoFit/>
          </a:bodyPr>
          <a:lstStyle/>
          <a:p>
            <a:pPr marL="12700">
              <a:lnSpc>
                <a:spcPct val="100000"/>
              </a:lnSpc>
              <a:spcBef>
                <a:spcPts val="100"/>
              </a:spcBef>
            </a:pPr>
            <a:r>
              <a:rPr sz="2400" spc="180" dirty="0"/>
              <a:t>The</a:t>
            </a:r>
            <a:r>
              <a:rPr sz="2400" spc="-130" dirty="0"/>
              <a:t> </a:t>
            </a:r>
            <a:r>
              <a:rPr sz="2400" spc="125" dirty="0"/>
              <a:t>Long-Term</a:t>
            </a:r>
            <a:r>
              <a:rPr sz="2400" spc="-130" dirty="0"/>
              <a:t> </a:t>
            </a:r>
            <a:r>
              <a:rPr sz="2400" spc="65" dirty="0"/>
              <a:t>Dependencies</a:t>
            </a:r>
            <a:r>
              <a:rPr sz="2400" spc="-135" dirty="0"/>
              <a:t> </a:t>
            </a:r>
            <a:r>
              <a:rPr sz="2400" spc="114" dirty="0"/>
              <a:t>problem</a:t>
            </a:r>
            <a:r>
              <a:rPr sz="2400" spc="-125" dirty="0"/>
              <a:t> </a:t>
            </a:r>
            <a:r>
              <a:rPr sz="2400" spc="155" dirty="0"/>
              <a:t>in</a:t>
            </a:r>
            <a:r>
              <a:rPr sz="2400" spc="-120" dirty="0"/>
              <a:t> </a:t>
            </a:r>
            <a:r>
              <a:rPr sz="2400" spc="390" dirty="0"/>
              <a:t>RNN</a:t>
            </a:r>
            <a:endParaRPr sz="2400"/>
          </a:p>
        </p:txBody>
      </p:sp>
      <p:sp>
        <p:nvSpPr>
          <p:cNvPr id="3" name="object 3"/>
          <p:cNvSpPr txBox="1"/>
          <p:nvPr/>
        </p:nvSpPr>
        <p:spPr>
          <a:xfrm>
            <a:off x="325627" y="1565403"/>
            <a:ext cx="8609330" cy="2494915"/>
          </a:xfrm>
          <a:prstGeom prst="rect">
            <a:avLst/>
          </a:prstGeom>
        </p:spPr>
        <p:txBody>
          <a:bodyPr vert="horz" wrap="square" lIns="0" tIns="12700" rIns="0" bIns="0" rtlCol="0">
            <a:spAutoFit/>
          </a:bodyPr>
          <a:lstStyle/>
          <a:p>
            <a:pPr marL="355600" marR="5080" lvl="0" indent="-342900" algn="just"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Segoe UI Symbol"/>
                <a:ea typeface="+mn-ea"/>
                <a:cs typeface="Segoe UI Symbol"/>
              </a:rPr>
              <a:t>❏</a:t>
            </a:r>
            <a:r>
              <a:rPr kumimoji="0" sz="1800" b="0" i="0" u="none" strike="noStrike" kern="1200" cap="none" spc="5" normalizeH="0" baseline="0" noProof="0" dirty="0">
                <a:ln>
                  <a:noFill/>
                </a:ln>
                <a:solidFill>
                  <a:prstClr val="black"/>
                </a:solidFill>
                <a:effectLst/>
                <a:uLnTx/>
                <a:uFillTx/>
                <a:latin typeface="Segoe UI Symbol"/>
                <a:ea typeface="+mn-ea"/>
                <a:cs typeface="Segoe UI Symbol"/>
              </a:rPr>
              <a:t> </a:t>
            </a:r>
            <a:r>
              <a:rPr kumimoji="0" sz="1800" b="0" i="0" u="none" strike="noStrike" kern="1200" cap="none" spc="10" normalizeH="0" baseline="0" noProof="0" dirty="0">
                <a:ln>
                  <a:noFill/>
                </a:ln>
                <a:solidFill>
                  <a:prstClr val="black"/>
                </a:solidFill>
                <a:effectLst/>
                <a:uLnTx/>
                <a:uFillTx/>
                <a:latin typeface="Yu Gothic UI"/>
                <a:ea typeface="+mn-ea"/>
                <a:cs typeface="Yu Gothic UI"/>
              </a:rPr>
              <a:t>Consider </a:t>
            </a:r>
            <a:r>
              <a:rPr kumimoji="0" sz="1800" b="0" i="0" u="none" strike="noStrike" kern="1200" cap="none" spc="-35" normalizeH="0" baseline="0" noProof="0" dirty="0">
                <a:ln>
                  <a:noFill/>
                </a:ln>
                <a:solidFill>
                  <a:prstClr val="black"/>
                </a:solidFill>
                <a:effectLst/>
                <a:uLnTx/>
                <a:uFillTx/>
                <a:latin typeface="Yu Gothic UI"/>
                <a:ea typeface="+mn-ea"/>
                <a:cs typeface="Yu Gothic UI"/>
              </a:rPr>
              <a:t>trying </a:t>
            </a:r>
            <a:r>
              <a:rPr kumimoji="0" sz="1800" b="0" i="0" u="none" strike="noStrike" kern="1200" cap="none" spc="-65" normalizeH="0" baseline="0" noProof="0" dirty="0">
                <a:ln>
                  <a:noFill/>
                </a:ln>
                <a:solidFill>
                  <a:prstClr val="black"/>
                </a:solidFill>
                <a:effectLst/>
                <a:uLnTx/>
                <a:uFillTx/>
                <a:latin typeface="Yu Gothic UI"/>
                <a:ea typeface="+mn-ea"/>
                <a:cs typeface="Yu Gothic UI"/>
              </a:rPr>
              <a:t>to </a:t>
            </a:r>
            <a:r>
              <a:rPr kumimoji="0" sz="1800" b="0" i="0" u="none" strike="noStrike" kern="1200" cap="none" spc="-15" normalizeH="0" baseline="0" noProof="0" dirty="0">
                <a:ln>
                  <a:noFill/>
                </a:ln>
                <a:solidFill>
                  <a:prstClr val="black"/>
                </a:solidFill>
                <a:effectLst/>
                <a:uLnTx/>
                <a:uFillTx/>
                <a:latin typeface="Yu Gothic UI"/>
                <a:ea typeface="+mn-ea"/>
                <a:cs typeface="Yu Gothic UI"/>
              </a:rPr>
              <a:t>predict the </a:t>
            </a:r>
            <a:r>
              <a:rPr kumimoji="0" sz="1800" b="0" i="0" u="none" strike="noStrike" kern="1200" cap="none" spc="-5" normalizeH="0" baseline="0" noProof="0" dirty="0">
                <a:ln>
                  <a:noFill/>
                </a:ln>
                <a:solidFill>
                  <a:prstClr val="black"/>
                </a:solidFill>
                <a:effectLst/>
                <a:uLnTx/>
                <a:uFillTx/>
                <a:latin typeface="Yu Gothic UI"/>
                <a:ea typeface="+mn-ea"/>
                <a:cs typeface="Yu Gothic UI"/>
              </a:rPr>
              <a:t>last </a:t>
            </a:r>
            <a:r>
              <a:rPr kumimoji="0" sz="1800" b="0" i="0" u="none" strike="noStrike" kern="1200" cap="none" spc="-15" normalizeH="0" baseline="0" noProof="0" dirty="0">
                <a:ln>
                  <a:noFill/>
                </a:ln>
                <a:solidFill>
                  <a:prstClr val="black"/>
                </a:solidFill>
                <a:effectLst/>
                <a:uLnTx/>
                <a:uFillTx/>
                <a:latin typeface="Yu Gothic UI"/>
                <a:ea typeface="+mn-ea"/>
                <a:cs typeface="Yu Gothic UI"/>
              </a:rPr>
              <a:t>word </a:t>
            </a:r>
            <a:r>
              <a:rPr kumimoji="0" sz="1800" b="0" i="0" u="none" strike="noStrike" kern="1200" cap="none" spc="-30" normalizeH="0" baseline="0" noProof="0" dirty="0">
                <a:ln>
                  <a:noFill/>
                </a:ln>
                <a:solidFill>
                  <a:prstClr val="black"/>
                </a:solidFill>
                <a:effectLst/>
                <a:uLnTx/>
                <a:uFillTx/>
                <a:latin typeface="Yu Gothic UI"/>
                <a:ea typeface="+mn-ea"/>
                <a:cs typeface="Yu Gothic UI"/>
              </a:rPr>
              <a:t>in </a:t>
            </a:r>
            <a:r>
              <a:rPr kumimoji="0" sz="1800" b="0" i="0" u="none" strike="noStrike" kern="1200" cap="none" spc="-20" normalizeH="0" baseline="0" noProof="0" dirty="0">
                <a:ln>
                  <a:noFill/>
                </a:ln>
                <a:solidFill>
                  <a:prstClr val="black"/>
                </a:solidFill>
                <a:effectLst/>
                <a:uLnTx/>
                <a:uFillTx/>
                <a:latin typeface="Yu Gothic UI"/>
                <a:ea typeface="+mn-ea"/>
                <a:cs typeface="Yu Gothic UI"/>
              </a:rPr>
              <a:t>the </a:t>
            </a:r>
            <a:r>
              <a:rPr kumimoji="0" sz="1800" b="0" i="0" u="none" strike="noStrike" kern="1200" cap="none" spc="-15" normalizeH="0" baseline="0" noProof="0" dirty="0">
                <a:ln>
                  <a:noFill/>
                </a:ln>
                <a:solidFill>
                  <a:prstClr val="black"/>
                </a:solidFill>
                <a:effectLst/>
                <a:uLnTx/>
                <a:uFillTx/>
                <a:latin typeface="Yu Gothic UI"/>
                <a:ea typeface="+mn-ea"/>
                <a:cs typeface="Yu Gothic UI"/>
              </a:rPr>
              <a:t>text “I </a:t>
            </a:r>
            <a:r>
              <a:rPr kumimoji="0" sz="1800" b="0" i="0" u="none" strike="noStrike" kern="1200" cap="none" spc="5" normalizeH="0" baseline="0" noProof="0" dirty="0">
                <a:ln>
                  <a:noFill/>
                </a:ln>
                <a:solidFill>
                  <a:prstClr val="black"/>
                </a:solidFill>
                <a:effectLst/>
                <a:uLnTx/>
                <a:uFillTx/>
                <a:latin typeface="Yu Gothic UI"/>
                <a:ea typeface="+mn-ea"/>
                <a:cs typeface="Yu Gothic UI"/>
              </a:rPr>
              <a:t>grew </a:t>
            </a:r>
            <a:r>
              <a:rPr kumimoji="0" sz="1800" b="0" i="0" u="none" strike="noStrike" kern="1200" cap="none" spc="-30" normalizeH="0" baseline="0" noProof="0" dirty="0">
                <a:ln>
                  <a:noFill/>
                </a:ln>
                <a:solidFill>
                  <a:prstClr val="black"/>
                </a:solidFill>
                <a:effectLst/>
                <a:uLnTx/>
                <a:uFillTx/>
                <a:latin typeface="Yu Gothic UI"/>
                <a:ea typeface="+mn-ea"/>
                <a:cs typeface="Yu Gothic UI"/>
              </a:rPr>
              <a:t>up in </a:t>
            </a:r>
            <a:r>
              <a:rPr kumimoji="0" sz="1800" b="0" i="0" u="none" strike="noStrike" kern="1200" cap="none" spc="15" normalizeH="0" baseline="0" noProof="0" dirty="0">
                <a:ln>
                  <a:noFill/>
                </a:ln>
                <a:solidFill>
                  <a:prstClr val="black"/>
                </a:solidFill>
                <a:effectLst/>
                <a:uLnTx/>
                <a:uFillTx/>
                <a:latin typeface="Yu Gothic UI"/>
                <a:ea typeface="+mn-ea"/>
                <a:cs typeface="Yu Gothic UI"/>
              </a:rPr>
              <a:t>France… </a:t>
            </a:r>
            <a:r>
              <a:rPr kumimoji="0" sz="1800" b="0" i="0" u="none" strike="noStrike" kern="1200" cap="none" spc="-50" normalizeH="0" baseline="0" noProof="0" dirty="0">
                <a:ln>
                  <a:noFill/>
                </a:ln>
                <a:solidFill>
                  <a:prstClr val="black"/>
                </a:solidFill>
                <a:effectLst/>
                <a:uLnTx/>
                <a:uFillTx/>
                <a:latin typeface="Yu Gothic UI"/>
                <a:ea typeface="+mn-ea"/>
                <a:cs typeface="Yu Gothic UI"/>
              </a:rPr>
              <a:t>I </a:t>
            </a:r>
            <a:r>
              <a:rPr kumimoji="0" sz="1800" b="0" i="0" u="none" strike="noStrike" kern="1200" cap="none" spc="30" normalizeH="0" baseline="0" noProof="0" dirty="0">
                <a:ln>
                  <a:noFill/>
                </a:ln>
                <a:solidFill>
                  <a:prstClr val="black"/>
                </a:solidFill>
                <a:effectLst/>
                <a:uLnTx/>
                <a:uFillTx/>
                <a:latin typeface="Yu Gothic UI"/>
                <a:ea typeface="+mn-ea"/>
                <a:cs typeface="Yu Gothic UI"/>
              </a:rPr>
              <a:t>speak </a:t>
            </a:r>
            <a:r>
              <a:rPr kumimoji="0" sz="1800" b="0" i="0" u="none" strike="noStrike" kern="1200" cap="none" spc="35" normalizeH="0" baseline="0" noProof="0" dirty="0">
                <a:ln>
                  <a:noFill/>
                </a:ln>
                <a:solidFill>
                  <a:prstClr val="black"/>
                </a:solidFill>
                <a:effectLst/>
                <a:uLnTx/>
                <a:uFillTx/>
                <a:latin typeface="Yu Gothic UI"/>
                <a:ea typeface="+mn-ea"/>
                <a:cs typeface="Yu Gothic UI"/>
              </a:rPr>
              <a:t> </a:t>
            </a:r>
            <a:r>
              <a:rPr kumimoji="0" sz="1800" b="0" i="0" u="none" strike="noStrike" kern="1200" cap="none" spc="-25" normalizeH="0" baseline="0" noProof="0" dirty="0">
                <a:ln>
                  <a:noFill/>
                </a:ln>
                <a:solidFill>
                  <a:prstClr val="black"/>
                </a:solidFill>
                <a:effectLst/>
                <a:uLnTx/>
                <a:uFillTx/>
                <a:latin typeface="Yu Gothic UI"/>
                <a:ea typeface="+mn-ea"/>
                <a:cs typeface="Yu Gothic UI"/>
              </a:rPr>
              <a:t>fluent </a:t>
            </a:r>
            <a:r>
              <a:rPr kumimoji="0" sz="1800" b="0" i="0" u="none" strike="noStrike" kern="1200" cap="none" spc="20" normalizeH="0" baseline="0" noProof="0" dirty="0">
                <a:ln>
                  <a:noFill/>
                </a:ln>
                <a:solidFill>
                  <a:prstClr val="black"/>
                </a:solidFill>
                <a:effectLst/>
                <a:uLnTx/>
                <a:uFillTx/>
                <a:latin typeface="Yu Gothic UI"/>
                <a:ea typeface="+mn-ea"/>
                <a:cs typeface="Yu Gothic UI"/>
              </a:rPr>
              <a:t>French.” </a:t>
            </a:r>
            <a:r>
              <a:rPr kumimoji="0" sz="1800" b="0" i="0" u="none" strike="noStrike" kern="1200" cap="none" spc="15" normalizeH="0" baseline="0" noProof="0" dirty="0">
                <a:ln>
                  <a:noFill/>
                </a:ln>
                <a:solidFill>
                  <a:prstClr val="black"/>
                </a:solidFill>
                <a:effectLst/>
                <a:uLnTx/>
                <a:uFillTx/>
                <a:latin typeface="Yu Gothic UI"/>
                <a:ea typeface="+mn-ea"/>
                <a:cs typeface="Yu Gothic UI"/>
              </a:rPr>
              <a:t>Recent </a:t>
            </a:r>
            <a:r>
              <a:rPr kumimoji="0" sz="1800" b="0" i="0" u="none" strike="noStrike" kern="1200" cap="none" spc="-40" normalizeH="0" baseline="0" noProof="0" dirty="0">
                <a:ln>
                  <a:noFill/>
                </a:ln>
                <a:solidFill>
                  <a:prstClr val="black"/>
                </a:solidFill>
                <a:effectLst/>
                <a:uLnTx/>
                <a:uFillTx/>
                <a:latin typeface="Yu Gothic UI"/>
                <a:ea typeface="+mn-ea"/>
                <a:cs typeface="Yu Gothic UI"/>
              </a:rPr>
              <a:t>information </a:t>
            </a:r>
            <a:r>
              <a:rPr kumimoji="0" sz="1800" b="0" i="0" u="none" strike="noStrike" kern="1200" cap="none" spc="15" normalizeH="0" baseline="0" noProof="0" dirty="0">
                <a:ln>
                  <a:noFill/>
                </a:ln>
                <a:solidFill>
                  <a:prstClr val="black"/>
                </a:solidFill>
                <a:effectLst/>
                <a:uLnTx/>
                <a:uFillTx/>
                <a:latin typeface="Yu Gothic UI"/>
                <a:ea typeface="+mn-ea"/>
                <a:cs typeface="Yu Gothic UI"/>
              </a:rPr>
              <a:t>suggests </a:t>
            </a:r>
            <a:r>
              <a:rPr kumimoji="0" sz="1800" b="0" i="0" u="none" strike="noStrike" kern="1200" cap="none" spc="-45" normalizeH="0" baseline="0" noProof="0" dirty="0">
                <a:ln>
                  <a:noFill/>
                </a:ln>
                <a:solidFill>
                  <a:prstClr val="black"/>
                </a:solidFill>
                <a:effectLst/>
                <a:uLnTx/>
                <a:uFillTx/>
                <a:latin typeface="Yu Gothic UI"/>
                <a:ea typeface="+mn-ea"/>
                <a:cs typeface="Yu Gothic UI"/>
              </a:rPr>
              <a:t>that </a:t>
            </a:r>
            <a:r>
              <a:rPr kumimoji="0" sz="1800" b="0" i="0" u="none" strike="noStrike" kern="1200" cap="none" spc="-20" normalizeH="0" baseline="0" noProof="0" dirty="0">
                <a:ln>
                  <a:noFill/>
                </a:ln>
                <a:solidFill>
                  <a:prstClr val="black"/>
                </a:solidFill>
                <a:effectLst/>
                <a:uLnTx/>
                <a:uFillTx/>
                <a:latin typeface="Yu Gothic UI"/>
                <a:ea typeface="+mn-ea"/>
                <a:cs typeface="Yu Gothic UI"/>
              </a:rPr>
              <a:t>the </a:t>
            </a:r>
            <a:r>
              <a:rPr kumimoji="0" sz="1800" b="0" i="0" u="none" strike="noStrike" kern="1200" cap="none" spc="0" normalizeH="0" baseline="0" noProof="0" dirty="0">
                <a:ln>
                  <a:noFill/>
                </a:ln>
                <a:solidFill>
                  <a:prstClr val="black"/>
                </a:solidFill>
                <a:effectLst/>
                <a:uLnTx/>
                <a:uFillTx/>
                <a:latin typeface="Yu Gothic UI"/>
                <a:ea typeface="+mn-ea"/>
                <a:cs typeface="Yu Gothic UI"/>
              </a:rPr>
              <a:t>next </a:t>
            </a:r>
            <a:r>
              <a:rPr kumimoji="0" sz="1800" b="0" i="0" u="none" strike="noStrike" kern="1200" cap="none" spc="-15" normalizeH="0" baseline="0" noProof="0" dirty="0">
                <a:ln>
                  <a:noFill/>
                </a:ln>
                <a:solidFill>
                  <a:prstClr val="black"/>
                </a:solidFill>
                <a:effectLst/>
                <a:uLnTx/>
                <a:uFillTx/>
                <a:latin typeface="Yu Gothic UI"/>
                <a:ea typeface="+mn-ea"/>
                <a:cs typeface="Yu Gothic UI"/>
              </a:rPr>
              <a:t>word </a:t>
            </a:r>
            <a:r>
              <a:rPr kumimoji="0" sz="1800" b="0" i="0" u="none" strike="noStrike" kern="1200" cap="none" spc="20" normalizeH="0" baseline="0" noProof="0" dirty="0">
                <a:ln>
                  <a:noFill/>
                </a:ln>
                <a:solidFill>
                  <a:prstClr val="black"/>
                </a:solidFill>
                <a:effectLst/>
                <a:uLnTx/>
                <a:uFillTx/>
                <a:latin typeface="Yu Gothic UI"/>
                <a:ea typeface="+mn-ea"/>
                <a:cs typeface="Yu Gothic UI"/>
              </a:rPr>
              <a:t>is </a:t>
            </a:r>
            <a:r>
              <a:rPr kumimoji="0" sz="1800" b="0" i="0" u="none" strike="noStrike" kern="1200" cap="none" spc="-20" normalizeH="0" baseline="0" noProof="0" dirty="0">
                <a:ln>
                  <a:noFill/>
                </a:ln>
                <a:solidFill>
                  <a:prstClr val="black"/>
                </a:solidFill>
                <a:effectLst/>
                <a:uLnTx/>
                <a:uFillTx/>
                <a:latin typeface="Yu Gothic UI"/>
                <a:ea typeface="+mn-ea"/>
                <a:cs typeface="Yu Gothic UI"/>
              </a:rPr>
              <a:t>probably the </a:t>
            </a:r>
            <a:r>
              <a:rPr kumimoji="0" sz="1800" b="0" i="0" u="none" strike="noStrike" kern="1200" cap="none" spc="-15" normalizeH="0" baseline="0" noProof="0" dirty="0">
                <a:ln>
                  <a:noFill/>
                </a:ln>
                <a:solidFill>
                  <a:prstClr val="black"/>
                </a:solidFill>
                <a:effectLst/>
                <a:uLnTx/>
                <a:uFillTx/>
                <a:latin typeface="Yu Gothic UI"/>
                <a:ea typeface="+mn-ea"/>
                <a:cs typeface="Yu Gothic UI"/>
              </a:rPr>
              <a:t> </a:t>
            </a:r>
            <a:r>
              <a:rPr kumimoji="0" sz="1800" b="0" i="0" u="none" strike="noStrike" kern="1200" cap="none" spc="-5" normalizeH="0" baseline="0" noProof="0" dirty="0">
                <a:ln>
                  <a:noFill/>
                </a:ln>
                <a:solidFill>
                  <a:prstClr val="black"/>
                </a:solidFill>
                <a:effectLst/>
                <a:uLnTx/>
                <a:uFillTx/>
                <a:latin typeface="Yu Gothic UI"/>
                <a:ea typeface="+mn-ea"/>
                <a:cs typeface="Yu Gothic UI"/>
              </a:rPr>
              <a:t>name</a:t>
            </a:r>
            <a:r>
              <a:rPr kumimoji="0" sz="1800" b="0" i="0" u="none" strike="noStrike" kern="1200" cap="none" spc="-55" normalizeH="0" baseline="0" noProof="0" dirty="0">
                <a:ln>
                  <a:noFill/>
                </a:ln>
                <a:solidFill>
                  <a:prstClr val="black"/>
                </a:solidFill>
                <a:effectLst/>
                <a:uLnTx/>
                <a:uFillTx/>
                <a:latin typeface="Yu Gothic UI"/>
                <a:ea typeface="+mn-ea"/>
                <a:cs typeface="Yu Gothic UI"/>
              </a:rPr>
              <a:t> </a:t>
            </a:r>
            <a:r>
              <a:rPr kumimoji="0" sz="1800" b="0" i="0" u="none" strike="noStrike" kern="1200" cap="none" spc="-40" normalizeH="0" baseline="0" noProof="0" dirty="0">
                <a:ln>
                  <a:noFill/>
                </a:ln>
                <a:solidFill>
                  <a:prstClr val="black"/>
                </a:solidFill>
                <a:effectLst/>
                <a:uLnTx/>
                <a:uFillTx/>
                <a:latin typeface="Yu Gothic UI"/>
                <a:ea typeface="+mn-ea"/>
                <a:cs typeface="Yu Gothic UI"/>
              </a:rPr>
              <a:t>of</a:t>
            </a:r>
            <a:r>
              <a:rPr kumimoji="0" sz="1800" b="0" i="0" u="none" strike="noStrike" kern="1200" cap="none" spc="-35" normalizeH="0" baseline="0" noProof="0" dirty="0">
                <a:ln>
                  <a:noFill/>
                </a:ln>
                <a:solidFill>
                  <a:prstClr val="black"/>
                </a:solidFill>
                <a:effectLst/>
                <a:uLnTx/>
                <a:uFillTx/>
                <a:latin typeface="Yu Gothic UI"/>
                <a:ea typeface="+mn-ea"/>
                <a:cs typeface="Yu Gothic UI"/>
              </a:rPr>
              <a:t> </a:t>
            </a:r>
            <a:r>
              <a:rPr kumimoji="0" sz="1800" b="0" i="0" u="none" strike="noStrike" kern="1200" cap="none" spc="30" normalizeH="0" baseline="0" noProof="0" dirty="0">
                <a:ln>
                  <a:noFill/>
                </a:ln>
                <a:solidFill>
                  <a:prstClr val="black"/>
                </a:solidFill>
                <a:effectLst/>
                <a:uLnTx/>
                <a:uFillTx/>
                <a:latin typeface="Yu Gothic UI"/>
                <a:ea typeface="+mn-ea"/>
                <a:cs typeface="Yu Gothic UI"/>
              </a:rPr>
              <a:t>a</a:t>
            </a:r>
            <a:r>
              <a:rPr kumimoji="0" sz="1800" b="0" i="0" u="none" strike="noStrike" kern="1200" cap="none" spc="-30" normalizeH="0" baseline="0" noProof="0" dirty="0">
                <a:ln>
                  <a:noFill/>
                </a:ln>
                <a:solidFill>
                  <a:prstClr val="black"/>
                </a:solidFill>
                <a:effectLst/>
                <a:uLnTx/>
                <a:uFillTx/>
                <a:latin typeface="Yu Gothic UI"/>
                <a:ea typeface="+mn-ea"/>
                <a:cs typeface="Yu Gothic UI"/>
              </a:rPr>
              <a:t> </a:t>
            </a:r>
            <a:r>
              <a:rPr kumimoji="0" sz="1800" b="0" i="0" u="none" strike="noStrike" kern="1200" cap="none" spc="0" normalizeH="0" baseline="0" noProof="0" dirty="0">
                <a:ln>
                  <a:noFill/>
                </a:ln>
                <a:solidFill>
                  <a:prstClr val="black"/>
                </a:solidFill>
                <a:effectLst/>
                <a:uLnTx/>
                <a:uFillTx/>
                <a:latin typeface="Yu Gothic UI"/>
                <a:ea typeface="+mn-ea"/>
                <a:cs typeface="Yu Gothic UI"/>
              </a:rPr>
              <a:t>language,</a:t>
            </a:r>
            <a:endParaRPr kumimoji="0" sz="1800" b="0" i="0" u="none" strike="noStrike" kern="1200" cap="none" spc="0" normalizeH="0" baseline="0" noProof="0">
              <a:ln>
                <a:noFill/>
              </a:ln>
              <a:solidFill>
                <a:prstClr val="black"/>
              </a:solidFill>
              <a:effectLst/>
              <a:uLnTx/>
              <a:uFillTx/>
              <a:latin typeface="Yu Gothic UI"/>
              <a:ea typeface="+mn-ea"/>
              <a:cs typeface="Yu Gothic UI"/>
            </a:endParaRPr>
          </a:p>
          <a:p>
            <a:pPr marL="0" marR="0" lvl="0" indent="0" algn="l" defTabSz="914400" rtl="0" eaLnBrk="1" fontAlgn="auto" latinLnBrk="0" hangingPunct="1">
              <a:lnSpc>
                <a:spcPct val="100000"/>
              </a:lnSpc>
              <a:spcBef>
                <a:spcPts val="55"/>
              </a:spcBef>
              <a:spcAft>
                <a:spcPts val="0"/>
              </a:spcAft>
              <a:buClrTx/>
              <a:buSzTx/>
              <a:buFontTx/>
              <a:buNone/>
              <a:tabLst/>
              <a:defRPr/>
            </a:pPr>
            <a:endParaRPr kumimoji="0" sz="1150" b="0" i="0" u="none" strike="noStrike" kern="1200" cap="none" spc="0" normalizeH="0" baseline="0" noProof="0">
              <a:ln>
                <a:noFill/>
              </a:ln>
              <a:solidFill>
                <a:prstClr val="black"/>
              </a:solidFill>
              <a:effectLst/>
              <a:uLnTx/>
              <a:uFillTx/>
              <a:latin typeface="Yu Gothic UI"/>
              <a:ea typeface="+mn-ea"/>
              <a:cs typeface="Yu Gothic UI"/>
            </a:endParaRPr>
          </a:p>
          <a:p>
            <a:pPr marL="12700" marR="0" lvl="0" indent="0" algn="l" defTabSz="914400" rtl="0" eaLnBrk="1" fontAlgn="auto" latinLnBrk="0" hangingPunct="1">
              <a:lnSpc>
                <a:spcPct val="100000"/>
              </a:lnSpc>
              <a:spcBef>
                <a:spcPts val="0"/>
              </a:spcBef>
              <a:spcAft>
                <a:spcPts val="0"/>
              </a:spcAft>
              <a:buClrTx/>
              <a:buSzTx/>
              <a:buFontTx/>
              <a:buNone/>
              <a:tabLst>
                <a:tab pos="414655" algn="l"/>
              </a:tabLst>
              <a:defRPr/>
            </a:pPr>
            <a:r>
              <a:rPr kumimoji="0" sz="1800" b="0" i="0" u="none" strike="noStrike" kern="1200" cap="none" spc="0" normalizeH="0" baseline="0" noProof="0" dirty="0">
                <a:ln>
                  <a:noFill/>
                </a:ln>
                <a:solidFill>
                  <a:prstClr val="black"/>
                </a:solidFill>
                <a:effectLst/>
                <a:uLnTx/>
                <a:uFillTx/>
                <a:latin typeface="Segoe UI Symbol"/>
                <a:ea typeface="+mn-ea"/>
                <a:cs typeface="Segoe UI Symbol"/>
              </a:rPr>
              <a:t>❏	</a:t>
            </a:r>
            <a:r>
              <a:rPr kumimoji="0" sz="1800" b="0" i="0" u="none" strike="noStrike" kern="1200" cap="none" spc="-55" normalizeH="0" baseline="0" noProof="0" dirty="0">
                <a:ln>
                  <a:noFill/>
                </a:ln>
                <a:solidFill>
                  <a:prstClr val="black"/>
                </a:solidFill>
                <a:effectLst/>
                <a:uLnTx/>
                <a:uFillTx/>
                <a:latin typeface="Yu Gothic UI"/>
                <a:ea typeface="+mn-ea"/>
                <a:cs typeface="Yu Gothic UI"/>
              </a:rPr>
              <a:t>If</a:t>
            </a:r>
            <a:r>
              <a:rPr kumimoji="0" sz="1800" b="0" i="0" u="none" strike="noStrike" kern="1200" cap="none" spc="-45" normalizeH="0" baseline="0" noProof="0" dirty="0">
                <a:ln>
                  <a:noFill/>
                </a:ln>
                <a:solidFill>
                  <a:prstClr val="black"/>
                </a:solidFill>
                <a:effectLst/>
                <a:uLnTx/>
                <a:uFillTx/>
                <a:latin typeface="Yu Gothic UI"/>
                <a:ea typeface="+mn-ea"/>
                <a:cs typeface="Yu Gothic UI"/>
              </a:rPr>
              <a:t> </a:t>
            </a:r>
            <a:r>
              <a:rPr kumimoji="0" sz="1800" b="0" i="0" u="none" strike="noStrike" kern="1200" cap="none" spc="40" normalizeH="0" baseline="0" noProof="0" dirty="0">
                <a:ln>
                  <a:noFill/>
                </a:ln>
                <a:solidFill>
                  <a:prstClr val="black"/>
                </a:solidFill>
                <a:effectLst/>
                <a:uLnTx/>
                <a:uFillTx/>
                <a:latin typeface="Yu Gothic UI"/>
                <a:ea typeface="+mn-ea"/>
                <a:cs typeface="Yu Gothic UI"/>
              </a:rPr>
              <a:t>we</a:t>
            </a:r>
            <a:r>
              <a:rPr kumimoji="0" sz="1800" b="0" i="0" u="none" strike="noStrike" kern="1200" cap="none" spc="-15" normalizeH="0" baseline="0" noProof="0" dirty="0">
                <a:ln>
                  <a:noFill/>
                </a:ln>
                <a:solidFill>
                  <a:prstClr val="black"/>
                </a:solidFill>
                <a:effectLst/>
                <a:uLnTx/>
                <a:uFillTx/>
                <a:latin typeface="Yu Gothic UI"/>
                <a:ea typeface="+mn-ea"/>
                <a:cs typeface="Yu Gothic UI"/>
              </a:rPr>
              <a:t> want</a:t>
            </a:r>
            <a:r>
              <a:rPr kumimoji="0" sz="1800" b="0" i="0" u="none" strike="noStrike" kern="1200" cap="none" spc="-35" normalizeH="0" baseline="0" noProof="0" dirty="0">
                <a:ln>
                  <a:noFill/>
                </a:ln>
                <a:solidFill>
                  <a:prstClr val="black"/>
                </a:solidFill>
                <a:effectLst/>
                <a:uLnTx/>
                <a:uFillTx/>
                <a:latin typeface="Yu Gothic UI"/>
                <a:ea typeface="+mn-ea"/>
                <a:cs typeface="Yu Gothic UI"/>
              </a:rPr>
              <a:t> </a:t>
            </a:r>
            <a:r>
              <a:rPr kumimoji="0" sz="1800" b="0" i="0" u="none" strike="noStrike" kern="1200" cap="none" spc="-60" normalizeH="0" baseline="0" noProof="0" dirty="0">
                <a:ln>
                  <a:noFill/>
                </a:ln>
                <a:solidFill>
                  <a:prstClr val="black"/>
                </a:solidFill>
                <a:effectLst/>
                <a:uLnTx/>
                <a:uFillTx/>
                <a:latin typeface="Yu Gothic UI"/>
                <a:ea typeface="+mn-ea"/>
                <a:cs typeface="Yu Gothic UI"/>
              </a:rPr>
              <a:t>to</a:t>
            </a:r>
            <a:r>
              <a:rPr kumimoji="0" sz="1800" b="0" i="0" u="none" strike="noStrike" kern="1200" cap="none" spc="-50" normalizeH="0" baseline="0" noProof="0" dirty="0">
                <a:ln>
                  <a:noFill/>
                </a:ln>
                <a:solidFill>
                  <a:prstClr val="black"/>
                </a:solidFill>
                <a:effectLst/>
                <a:uLnTx/>
                <a:uFillTx/>
                <a:latin typeface="Yu Gothic UI"/>
                <a:ea typeface="+mn-ea"/>
                <a:cs typeface="Yu Gothic UI"/>
              </a:rPr>
              <a:t> </a:t>
            </a:r>
            <a:r>
              <a:rPr kumimoji="0" sz="1800" b="0" i="0" u="none" strike="noStrike" kern="1200" cap="none" spc="-10" normalizeH="0" baseline="0" noProof="0" dirty="0">
                <a:ln>
                  <a:noFill/>
                </a:ln>
                <a:solidFill>
                  <a:prstClr val="black"/>
                </a:solidFill>
                <a:effectLst/>
                <a:uLnTx/>
                <a:uFillTx/>
                <a:latin typeface="Yu Gothic UI"/>
                <a:ea typeface="+mn-ea"/>
                <a:cs typeface="Yu Gothic UI"/>
              </a:rPr>
              <a:t>narrow</a:t>
            </a:r>
            <a:r>
              <a:rPr kumimoji="0" sz="1800" b="0" i="0" u="none" strike="noStrike" kern="1200" cap="none" spc="-25" normalizeH="0" baseline="0" noProof="0" dirty="0">
                <a:ln>
                  <a:noFill/>
                </a:ln>
                <a:solidFill>
                  <a:prstClr val="black"/>
                </a:solidFill>
                <a:effectLst/>
                <a:uLnTx/>
                <a:uFillTx/>
                <a:latin typeface="Yu Gothic UI"/>
                <a:ea typeface="+mn-ea"/>
                <a:cs typeface="Yu Gothic UI"/>
              </a:rPr>
              <a:t> </a:t>
            </a:r>
            <a:r>
              <a:rPr kumimoji="0" sz="1800" b="0" i="0" u="none" strike="noStrike" kern="1200" cap="none" spc="-15" normalizeH="0" baseline="0" noProof="0" dirty="0">
                <a:ln>
                  <a:noFill/>
                </a:ln>
                <a:solidFill>
                  <a:prstClr val="black"/>
                </a:solidFill>
                <a:effectLst/>
                <a:uLnTx/>
                <a:uFillTx/>
                <a:latin typeface="Yu Gothic UI"/>
                <a:ea typeface="+mn-ea"/>
                <a:cs typeface="Yu Gothic UI"/>
              </a:rPr>
              <a:t>down</a:t>
            </a:r>
            <a:r>
              <a:rPr kumimoji="0" sz="1800" b="0" i="0" u="none" strike="noStrike" kern="1200" cap="none" spc="-30" normalizeH="0" baseline="0" noProof="0" dirty="0">
                <a:ln>
                  <a:noFill/>
                </a:ln>
                <a:solidFill>
                  <a:prstClr val="black"/>
                </a:solidFill>
                <a:effectLst/>
                <a:uLnTx/>
                <a:uFillTx/>
                <a:latin typeface="Yu Gothic UI"/>
                <a:ea typeface="+mn-ea"/>
                <a:cs typeface="Yu Gothic UI"/>
              </a:rPr>
              <a:t> </a:t>
            </a:r>
            <a:r>
              <a:rPr kumimoji="0" sz="1800" b="0" i="0" u="none" strike="noStrike" kern="1200" cap="none" spc="-5" normalizeH="0" baseline="0" noProof="0" dirty="0">
                <a:ln>
                  <a:noFill/>
                </a:ln>
                <a:solidFill>
                  <a:prstClr val="black"/>
                </a:solidFill>
                <a:effectLst/>
                <a:uLnTx/>
                <a:uFillTx/>
                <a:latin typeface="Yu Gothic UI"/>
                <a:ea typeface="+mn-ea"/>
                <a:cs typeface="Yu Gothic UI"/>
              </a:rPr>
              <a:t>which</a:t>
            </a:r>
            <a:r>
              <a:rPr kumimoji="0" sz="1800" b="0" i="0" u="none" strike="noStrike" kern="1200" cap="none" spc="-50" normalizeH="0" baseline="0" noProof="0" dirty="0">
                <a:ln>
                  <a:noFill/>
                </a:ln>
                <a:solidFill>
                  <a:prstClr val="black"/>
                </a:solidFill>
                <a:effectLst/>
                <a:uLnTx/>
                <a:uFillTx/>
                <a:latin typeface="Yu Gothic UI"/>
                <a:ea typeface="+mn-ea"/>
                <a:cs typeface="Yu Gothic UI"/>
              </a:rPr>
              <a:t> </a:t>
            </a:r>
            <a:r>
              <a:rPr kumimoji="0" sz="1800" b="0" i="0" u="none" strike="noStrike" kern="1200" cap="none" spc="0" normalizeH="0" baseline="0" noProof="0" dirty="0">
                <a:ln>
                  <a:noFill/>
                </a:ln>
                <a:solidFill>
                  <a:prstClr val="black"/>
                </a:solidFill>
                <a:effectLst/>
                <a:uLnTx/>
                <a:uFillTx/>
                <a:latin typeface="Yu Gothic UI"/>
                <a:ea typeface="+mn-ea"/>
                <a:cs typeface="Yu Gothic UI"/>
              </a:rPr>
              <a:t>language,</a:t>
            </a:r>
            <a:r>
              <a:rPr kumimoji="0" sz="1800" b="0" i="0" u="none" strike="noStrike" kern="1200" cap="none" spc="-40" normalizeH="0" baseline="0" noProof="0" dirty="0">
                <a:ln>
                  <a:noFill/>
                </a:ln>
                <a:solidFill>
                  <a:prstClr val="black"/>
                </a:solidFill>
                <a:effectLst/>
                <a:uLnTx/>
                <a:uFillTx/>
                <a:latin typeface="Yu Gothic UI"/>
                <a:ea typeface="+mn-ea"/>
                <a:cs typeface="Yu Gothic UI"/>
              </a:rPr>
              <a:t> </a:t>
            </a:r>
            <a:r>
              <a:rPr kumimoji="0" sz="1800" b="0" i="0" u="none" strike="noStrike" kern="1200" cap="none" spc="40" normalizeH="0" baseline="0" noProof="0" dirty="0">
                <a:ln>
                  <a:noFill/>
                </a:ln>
                <a:solidFill>
                  <a:prstClr val="black"/>
                </a:solidFill>
                <a:effectLst/>
                <a:uLnTx/>
                <a:uFillTx/>
                <a:latin typeface="Yu Gothic UI"/>
                <a:ea typeface="+mn-ea"/>
                <a:cs typeface="Yu Gothic UI"/>
              </a:rPr>
              <a:t>we</a:t>
            </a:r>
            <a:r>
              <a:rPr kumimoji="0" sz="1800" b="0" i="0" u="none" strike="noStrike" kern="1200" cap="none" spc="-35" normalizeH="0" baseline="0" noProof="0" dirty="0">
                <a:ln>
                  <a:noFill/>
                </a:ln>
                <a:solidFill>
                  <a:prstClr val="black"/>
                </a:solidFill>
                <a:effectLst/>
                <a:uLnTx/>
                <a:uFillTx/>
                <a:latin typeface="Yu Gothic UI"/>
                <a:ea typeface="+mn-ea"/>
                <a:cs typeface="Yu Gothic UI"/>
              </a:rPr>
              <a:t> </a:t>
            </a:r>
            <a:r>
              <a:rPr kumimoji="0" sz="1800" b="0" i="0" u="none" strike="noStrike" kern="1200" cap="none" spc="20" normalizeH="0" baseline="0" noProof="0" dirty="0">
                <a:ln>
                  <a:noFill/>
                </a:ln>
                <a:solidFill>
                  <a:prstClr val="black"/>
                </a:solidFill>
                <a:effectLst/>
                <a:uLnTx/>
                <a:uFillTx/>
                <a:latin typeface="Yu Gothic UI"/>
                <a:ea typeface="+mn-ea"/>
                <a:cs typeface="Yu Gothic UI"/>
              </a:rPr>
              <a:t>need</a:t>
            </a:r>
            <a:r>
              <a:rPr kumimoji="0" sz="1800" b="0" i="0" u="none" strike="noStrike" kern="1200" cap="none" spc="-20" normalizeH="0" baseline="0" noProof="0" dirty="0">
                <a:ln>
                  <a:noFill/>
                </a:ln>
                <a:solidFill>
                  <a:prstClr val="black"/>
                </a:solidFill>
                <a:effectLst/>
                <a:uLnTx/>
                <a:uFillTx/>
                <a:latin typeface="Yu Gothic UI"/>
                <a:ea typeface="+mn-ea"/>
                <a:cs typeface="Yu Gothic UI"/>
              </a:rPr>
              <a:t> </a:t>
            </a:r>
            <a:r>
              <a:rPr kumimoji="0" sz="1800" b="0" i="0" u="none" strike="noStrike" kern="1200" cap="none" spc="-15" normalizeH="0" baseline="0" noProof="0" dirty="0">
                <a:ln>
                  <a:noFill/>
                </a:ln>
                <a:solidFill>
                  <a:prstClr val="black"/>
                </a:solidFill>
                <a:effectLst/>
                <a:uLnTx/>
                <a:uFillTx/>
                <a:latin typeface="Yu Gothic UI"/>
                <a:ea typeface="+mn-ea"/>
                <a:cs typeface="Yu Gothic UI"/>
              </a:rPr>
              <a:t>the</a:t>
            </a:r>
            <a:r>
              <a:rPr kumimoji="0" sz="1800" b="0" i="0" u="none" strike="noStrike" kern="1200" cap="none" spc="-40" normalizeH="0" baseline="0" noProof="0" dirty="0">
                <a:ln>
                  <a:noFill/>
                </a:ln>
                <a:solidFill>
                  <a:prstClr val="black"/>
                </a:solidFill>
                <a:effectLst/>
                <a:uLnTx/>
                <a:uFillTx/>
                <a:latin typeface="Yu Gothic UI"/>
                <a:ea typeface="+mn-ea"/>
                <a:cs typeface="Yu Gothic UI"/>
              </a:rPr>
              <a:t> </a:t>
            </a:r>
            <a:r>
              <a:rPr kumimoji="0" sz="1800" b="0" i="0" u="none" strike="noStrike" kern="1200" cap="none" spc="-5" normalizeH="0" baseline="0" noProof="0" dirty="0">
                <a:ln>
                  <a:noFill/>
                </a:ln>
                <a:solidFill>
                  <a:prstClr val="black"/>
                </a:solidFill>
                <a:effectLst/>
                <a:uLnTx/>
                <a:uFillTx/>
                <a:latin typeface="Yu Gothic UI"/>
                <a:ea typeface="+mn-ea"/>
                <a:cs typeface="Yu Gothic UI"/>
              </a:rPr>
              <a:t>context</a:t>
            </a:r>
            <a:r>
              <a:rPr kumimoji="0" sz="1800" b="0" i="0" u="none" strike="noStrike" kern="1200" cap="none" spc="-55" normalizeH="0" baseline="0" noProof="0" dirty="0">
                <a:ln>
                  <a:noFill/>
                </a:ln>
                <a:solidFill>
                  <a:prstClr val="black"/>
                </a:solidFill>
                <a:effectLst/>
                <a:uLnTx/>
                <a:uFillTx/>
                <a:latin typeface="Yu Gothic UI"/>
                <a:ea typeface="+mn-ea"/>
                <a:cs typeface="Yu Gothic UI"/>
              </a:rPr>
              <a:t> </a:t>
            </a:r>
            <a:r>
              <a:rPr kumimoji="0" sz="1800" b="0" i="0" u="none" strike="noStrike" kern="1200" cap="none" spc="-40" normalizeH="0" baseline="0" noProof="0" dirty="0">
                <a:ln>
                  <a:noFill/>
                </a:ln>
                <a:solidFill>
                  <a:prstClr val="black"/>
                </a:solidFill>
                <a:effectLst/>
                <a:uLnTx/>
                <a:uFillTx/>
                <a:latin typeface="Yu Gothic UI"/>
                <a:ea typeface="+mn-ea"/>
                <a:cs typeface="Yu Gothic UI"/>
              </a:rPr>
              <a:t>of</a:t>
            </a:r>
            <a:r>
              <a:rPr kumimoji="0" sz="1800" b="0" i="0" u="none" strike="noStrike" kern="1200" cap="none" spc="-25" normalizeH="0" baseline="0" noProof="0" dirty="0">
                <a:ln>
                  <a:noFill/>
                </a:ln>
                <a:solidFill>
                  <a:prstClr val="black"/>
                </a:solidFill>
                <a:effectLst/>
                <a:uLnTx/>
                <a:uFillTx/>
                <a:latin typeface="Yu Gothic UI"/>
                <a:ea typeface="+mn-ea"/>
                <a:cs typeface="Yu Gothic UI"/>
              </a:rPr>
              <a:t> </a:t>
            </a:r>
            <a:r>
              <a:rPr kumimoji="0" sz="1800" b="0" i="0" u="none" strike="noStrike" kern="1200" cap="none" spc="30" normalizeH="0" baseline="0" noProof="0" dirty="0">
                <a:ln>
                  <a:noFill/>
                </a:ln>
                <a:solidFill>
                  <a:prstClr val="black"/>
                </a:solidFill>
                <a:effectLst/>
                <a:uLnTx/>
                <a:uFillTx/>
                <a:latin typeface="Yu Gothic UI"/>
                <a:ea typeface="+mn-ea"/>
                <a:cs typeface="Yu Gothic UI"/>
              </a:rPr>
              <a:t>France,</a:t>
            </a:r>
            <a:endParaRPr kumimoji="0" sz="1800" b="0" i="0" u="none" strike="noStrike" kern="1200" cap="none" spc="0" normalizeH="0" baseline="0" noProof="0">
              <a:ln>
                <a:noFill/>
              </a:ln>
              <a:solidFill>
                <a:prstClr val="black"/>
              </a:solidFill>
              <a:effectLst/>
              <a:uLnTx/>
              <a:uFillTx/>
              <a:latin typeface="Yu Gothic UI"/>
              <a:ea typeface="+mn-ea"/>
              <a:cs typeface="Yu Gothic UI"/>
            </a:endParaRPr>
          </a:p>
          <a:p>
            <a:pPr marL="12700" marR="0" lvl="0" indent="0" algn="l" defTabSz="914400" rtl="0" eaLnBrk="1" fontAlgn="auto" latinLnBrk="0" hangingPunct="1">
              <a:lnSpc>
                <a:spcPct val="100000"/>
              </a:lnSpc>
              <a:spcBef>
                <a:spcPts val="2160"/>
              </a:spcBef>
              <a:spcAft>
                <a:spcPts val="0"/>
              </a:spcAft>
              <a:buClrTx/>
              <a:buSzTx/>
              <a:buFontTx/>
              <a:buNone/>
              <a:tabLst>
                <a:tab pos="354965" algn="l"/>
              </a:tabLst>
              <a:defRPr/>
            </a:pPr>
            <a:r>
              <a:rPr kumimoji="0" sz="1800" b="0" i="0" u="none" strike="noStrike" kern="1200" cap="none" spc="0" normalizeH="0" baseline="0" noProof="0" dirty="0">
                <a:ln>
                  <a:noFill/>
                </a:ln>
                <a:solidFill>
                  <a:prstClr val="black"/>
                </a:solidFill>
                <a:effectLst/>
                <a:uLnTx/>
                <a:uFillTx/>
                <a:latin typeface="Segoe UI Symbol"/>
                <a:ea typeface="+mn-ea"/>
                <a:cs typeface="Segoe UI Symbol"/>
              </a:rPr>
              <a:t>❏	</a:t>
            </a:r>
            <a:r>
              <a:rPr kumimoji="0" sz="1800" b="0" i="0" u="none" strike="noStrike" kern="1200" cap="none" spc="45" normalizeH="0" baseline="0" noProof="0" dirty="0">
                <a:ln>
                  <a:noFill/>
                </a:ln>
                <a:solidFill>
                  <a:prstClr val="black"/>
                </a:solidFill>
                <a:effectLst/>
                <a:uLnTx/>
                <a:uFillTx/>
                <a:latin typeface="Yu Gothic UI"/>
                <a:ea typeface="+mn-ea"/>
                <a:cs typeface="Yu Gothic UI"/>
              </a:rPr>
              <a:t>As</a:t>
            </a:r>
            <a:r>
              <a:rPr kumimoji="0" sz="1800" b="0" i="0" u="none" strike="noStrike" kern="1200" cap="none" spc="-30" normalizeH="0" baseline="0" noProof="0" dirty="0">
                <a:ln>
                  <a:noFill/>
                </a:ln>
                <a:solidFill>
                  <a:prstClr val="black"/>
                </a:solidFill>
                <a:effectLst/>
                <a:uLnTx/>
                <a:uFillTx/>
                <a:latin typeface="Yu Gothic UI"/>
                <a:ea typeface="+mn-ea"/>
                <a:cs typeface="Yu Gothic UI"/>
              </a:rPr>
              <a:t> </a:t>
            </a:r>
            <a:r>
              <a:rPr kumimoji="0" sz="1800" b="0" i="0" u="none" strike="noStrike" kern="1200" cap="none" spc="-40" normalizeH="0" baseline="0" noProof="0" dirty="0">
                <a:ln>
                  <a:noFill/>
                </a:ln>
                <a:solidFill>
                  <a:prstClr val="black"/>
                </a:solidFill>
                <a:effectLst/>
                <a:uLnTx/>
                <a:uFillTx/>
                <a:latin typeface="Yu Gothic UI"/>
                <a:ea typeface="+mn-ea"/>
                <a:cs typeface="Yu Gothic UI"/>
              </a:rPr>
              <a:t>that</a:t>
            </a:r>
            <a:r>
              <a:rPr kumimoji="0" sz="1800" b="0" i="0" u="none" strike="noStrike" kern="1200" cap="none" spc="-35" normalizeH="0" baseline="0" noProof="0" dirty="0">
                <a:ln>
                  <a:noFill/>
                </a:ln>
                <a:solidFill>
                  <a:prstClr val="black"/>
                </a:solidFill>
                <a:effectLst/>
                <a:uLnTx/>
                <a:uFillTx/>
                <a:latin typeface="Yu Gothic UI"/>
                <a:ea typeface="+mn-ea"/>
                <a:cs typeface="Yu Gothic UI"/>
              </a:rPr>
              <a:t> </a:t>
            </a:r>
            <a:r>
              <a:rPr kumimoji="0" sz="1800" b="0" i="0" u="none" strike="noStrike" kern="1200" cap="none" spc="-10" normalizeH="0" baseline="0" noProof="0" dirty="0">
                <a:ln>
                  <a:noFill/>
                </a:ln>
                <a:solidFill>
                  <a:prstClr val="black"/>
                </a:solidFill>
                <a:effectLst/>
                <a:uLnTx/>
                <a:uFillTx/>
                <a:latin typeface="Yu Gothic UI"/>
                <a:ea typeface="+mn-ea"/>
                <a:cs typeface="Yu Gothic UI"/>
              </a:rPr>
              <a:t>gap</a:t>
            </a:r>
            <a:r>
              <a:rPr kumimoji="0" sz="1800" b="0" i="0" u="none" strike="noStrike" kern="1200" cap="none" spc="-35" normalizeH="0" baseline="0" noProof="0" dirty="0">
                <a:ln>
                  <a:noFill/>
                </a:ln>
                <a:solidFill>
                  <a:prstClr val="black"/>
                </a:solidFill>
                <a:effectLst/>
                <a:uLnTx/>
                <a:uFillTx/>
                <a:latin typeface="Yu Gothic UI"/>
                <a:ea typeface="+mn-ea"/>
                <a:cs typeface="Yu Gothic UI"/>
              </a:rPr>
              <a:t> </a:t>
            </a:r>
            <a:r>
              <a:rPr kumimoji="0" sz="1800" b="0" i="0" u="none" strike="noStrike" kern="1200" cap="none" spc="5" normalizeH="0" baseline="0" noProof="0" dirty="0">
                <a:ln>
                  <a:noFill/>
                </a:ln>
                <a:solidFill>
                  <a:prstClr val="black"/>
                </a:solidFill>
                <a:effectLst/>
                <a:uLnTx/>
                <a:uFillTx/>
                <a:latin typeface="Yu Gothic UI"/>
                <a:ea typeface="+mn-ea"/>
                <a:cs typeface="Yu Gothic UI"/>
              </a:rPr>
              <a:t>grows,</a:t>
            </a:r>
            <a:r>
              <a:rPr kumimoji="0" sz="1800" b="0" i="0" u="none" strike="noStrike" kern="1200" cap="none" spc="-20" normalizeH="0" baseline="0" noProof="0" dirty="0">
                <a:ln>
                  <a:noFill/>
                </a:ln>
                <a:solidFill>
                  <a:prstClr val="black"/>
                </a:solidFill>
                <a:effectLst/>
                <a:uLnTx/>
                <a:uFillTx/>
                <a:latin typeface="Yu Gothic UI"/>
                <a:ea typeface="+mn-ea"/>
                <a:cs typeface="Yu Gothic UI"/>
              </a:rPr>
              <a:t> RNNs</a:t>
            </a:r>
            <a:r>
              <a:rPr kumimoji="0" sz="1800" b="0" i="0" u="none" strike="noStrike" kern="1200" cap="none" spc="-5" normalizeH="0" baseline="0" noProof="0" dirty="0">
                <a:ln>
                  <a:noFill/>
                </a:ln>
                <a:solidFill>
                  <a:prstClr val="black"/>
                </a:solidFill>
                <a:effectLst/>
                <a:uLnTx/>
                <a:uFillTx/>
                <a:latin typeface="Yu Gothic UI"/>
                <a:ea typeface="+mn-ea"/>
                <a:cs typeface="Yu Gothic UI"/>
              </a:rPr>
              <a:t> </a:t>
            </a:r>
            <a:r>
              <a:rPr kumimoji="0" sz="1800" b="0" i="0" u="none" strike="noStrike" kern="1200" cap="none" spc="5" normalizeH="0" baseline="0" noProof="0" dirty="0">
                <a:ln>
                  <a:noFill/>
                </a:ln>
                <a:solidFill>
                  <a:prstClr val="black"/>
                </a:solidFill>
                <a:effectLst/>
                <a:uLnTx/>
                <a:uFillTx/>
                <a:latin typeface="Yu Gothic UI"/>
                <a:ea typeface="+mn-ea"/>
                <a:cs typeface="Yu Gothic UI"/>
              </a:rPr>
              <a:t>become</a:t>
            </a:r>
            <a:r>
              <a:rPr kumimoji="0" sz="1800" b="0" i="0" u="none" strike="noStrike" kern="1200" cap="none" spc="-30" normalizeH="0" baseline="0" noProof="0" dirty="0">
                <a:ln>
                  <a:noFill/>
                </a:ln>
                <a:solidFill>
                  <a:prstClr val="black"/>
                </a:solidFill>
                <a:effectLst/>
                <a:uLnTx/>
                <a:uFillTx/>
                <a:latin typeface="Yu Gothic UI"/>
                <a:ea typeface="+mn-ea"/>
                <a:cs typeface="Yu Gothic UI"/>
              </a:rPr>
              <a:t> </a:t>
            </a:r>
            <a:r>
              <a:rPr kumimoji="0" sz="1800" b="0" i="0" u="none" strike="noStrike" kern="1200" cap="none" spc="-5" normalizeH="0" baseline="0" noProof="0" dirty="0">
                <a:ln>
                  <a:noFill/>
                </a:ln>
                <a:solidFill>
                  <a:prstClr val="black"/>
                </a:solidFill>
                <a:effectLst/>
                <a:uLnTx/>
                <a:uFillTx/>
                <a:latin typeface="Yu Gothic UI"/>
                <a:ea typeface="+mn-ea"/>
                <a:cs typeface="Yu Gothic UI"/>
              </a:rPr>
              <a:t>unable</a:t>
            </a:r>
            <a:r>
              <a:rPr kumimoji="0" sz="1800" b="0" i="0" u="none" strike="noStrike" kern="1200" cap="none" spc="-45" normalizeH="0" baseline="0" noProof="0" dirty="0">
                <a:ln>
                  <a:noFill/>
                </a:ln>
                <a:solidFill>
                  <a:prstClr val="black"/>
                </a:solidFill>
                <a:effectLst/>
                <a:uLnTx/>
                <a:uFillTx/>
                <a:latin typeface="Yu Gothic UI"/>
                <a:ea typeface="+mn-ea"/>
                <a:cs typeface="Yu Gothic UI"/>
              </a:rPr>
              <a:t> </a:t>
            </a:r>
            <a:r>
              <a:rPr kumimoji="0" sz="1800" b="0" i="0" u="none" strike="noStrike" kern="1200" cap="none" spc="-55" normalizeH="0" baseline="0" noProof="0" dirty="0">
                <a:ln>
                  <a:noFill/>
                </a:ln>
                <a:solidFill>
                  <a:prstClr val="black"/>
                </a:solidFill>
                <a:effectLst/>
                <a:uLnTx/>
                <a:uFillTx/>
                <a:latin typeface="Yu Gothic UI"/>
                <a:ea typeface="+mn-ea"/>
                <a:cs typeface="Yu Gothic UI"/>
              </a:rPr>
              <a:t>to</a:t>
            </a:r>
            <a:r>
              <a:rPr kumimoji="0" sz="1800" b="0" i="0" u="none" strike="noStrike" kern="1200" cap="none" spc="-35" normalizeH="0" baseline="0" noProof="0" dirty="0">
                <a:ln>
                  <a:noFill/>
                </a:ln>
                <a:solidFill>
                  <a:prstClr val="black"/>
                </a:solidFill>
                <a:effectLst/>
                <a:uLnTx/>
                <a:uFillTx/>
                <a:latin typeface="Yu Gothic UI"/>
                <a:ea typeface="+mn-ea"/>
                <a:cs typeface="Yu Gothic UI"/>
              </a:rPr>
              <a:t> </a:t>
            </a:r>
            <a:r>
              <a:rPr kumimoji="0" sz="1800" b="0" i="0" u="none" strike="noStrike" kern="1200" cap="none" spc="0" normalizeH="0" baseline="0" noProof="0" dirty="0">
                <a:ln>
                  <a:noFill/>
                </a:ln>
                <a:solidFill>
                  <a:prstClr val="black"/>
                </a:solidFill>
                <a:effectLst/>
                <a:uLnTx/>
                <a:uFillTx/>
                <a:latin typeface="Yu Gothic UI"/>
                <a:ea typeface="+mn-ea"/>
                <a:cs typeface="Yu Gothic UI"/>
              </a:rPr>
              <a:t>learn</a:t>
            </a:r>
            <a:r>
              <a:rPr kumimoji="0" sz="1800" b="0" i="0" u="none" strike="noStrike" kern="1200" cap="none" spc="-20" normalizeH="0" baseline="0" noProof="0" dirty="0">
                <a:ln>
                  <a:noFill/>
                </a:ln>
                <a:solidFill>
                  <a:prstClr val="black"/>
                </a:solidFill>
                <a:effectLst/>
                <a:uLnTx/>
                <a:uFillTx/>
                <a:latin typeface="Yu Gothic UI"/>
                <a:ea typeface="+mn-ea"/>
                <a:cs typeface="Yu Gothic UI"/>
              </a:rPr>
              <a:t> </a:t>
            </a:r>
            <a:r>
              <a:rPr kumimoji="0" sz="1800" b="0" i="0" u="none" strike="noStrike" kern="1200" cap="none" spc="-55" normalizeH="0" baseline="0" noProof="0" dirty="0">
                <a:ln>
                  <a:noFill/>
                </a:ln>
                <a:solidFill>
                  <a:prstClr val="black"/>
                </a:solidFill>
                <a:effectLst/>
                <a:uLnTx/>
                <a:uFillTx/>
                <a:latin typeface="Yu Gothic UI"/>
                <a:ea typeface="+mn-ea"/>
                <a:cs typeface="Yu Gothic UI"/>
              </a:rPr>
              <a:t>to</a:t>
            </a:r>
            <a:r>
              <a:rPr kumimoji="0" sz="1800" b="0" i="0" u="none" strike="noStrike" kern="1200" cap="none" spc="-45" normalizeH="0" baseline="0" noProof="0" dirty="0">
                <a:ln>
                  <a:noFill/>
                </a:ln>
                <a:solidFill>
                  <a:prstClr val="black"/>
                </a:solidFill>
                <a:effectLst/>
                <a:uLnTx/>
                <a:uFillTx/>
                <a:latin typeface="Yu Gothic UI"/>
                <a:ea typeface="+mn-ea"/>
                <a:cs typeface="Yu Gothic UI"/>
              </a:rPr>
              <a:t> </a:t>
            </a:r>
            <a:r>
              <a:rPr kumimoji="0" sz="1800" b="0" i="0" u="none" strike="noStrike" kern="1200" cap="none" spc="0" normalizeH="0" baseline="0" noProof="0" dirty="0">
                <a:ln>
                  <a:noFill/>
                </a:ln>
                <a:solidFill>
                  <a:prstClr val="black"/>
                </a:solidFill>
                <a:effectLst/>
                <a:uLnTx/>
                <a:uFillTx/>
                <a:latin typeface="Yu Gothic UI"/>
                <a:ea typeface="+mn-ea"/>
                <a:cs typeface="Yu Gothic UI"/>
              </a:rPr>
              <a:t>connect</a:t>
            </a:r>
            <a:r>
              <a:rPr kumimoji="0" sz="1800" b="0" i="0" u="none" strike="noStrike" kern="1200" cap="none" spc="-45" normalizeH="0" baseline="0" noProof="0" dirty="0">
                <a:ln>
                  <a:noFill/>
                </a:ln>
                <a:solidFill>
                  <a:prstClr val="black"/>
                </a:solidFill>
                <a:effectLst/>
                <a:uLnTx/>
                <a:uFillTx/>
                <a:latin typeface="Yu Gothic UI"/>
                <a:ea typeface="+mn-ea"/>
                <a:cs typeface="Yu Gothic UI"/>
              </a:rPr>
              <a:t> </a:t>
            </a:r>
            <a:r>
              <a:rPr kumimoji="0" sz="1800" b="0" i="0" u="none" strike="noStrike" kern="1200" cap="none" spc="-15" normalizeH="0" baseline="0" noProof="0" dirty="0">
                <a:ln>
                  <a:noFill/>
                </a:ln>
                <a:solidFill>
                  <a:prstClr val="black"/>
                </a:solidFill>
                <a:effectLst/>
                <a:uLnTx/>
                <a:uFillTx/>
                <a:latin typeface="Yu Gothic UI"/>
                <a:ea typeface="+mn-ea"/>
                <a:cs typeface="Yu Gothic UI"/>
              </a:rPr>
              <a:t>the</a:t>
            </a:r>
            <a:r>
              <a:rPr kumimoji="0" sz="1800" b="0" i="0" u="none" strike="noStrike" kern="1200" cap="none" spc="-40" normalizeH="0" baseline="0" noProof="0" dirty="0">
                <a:ln>
                  <a:noFill/>
                </a:ln>
                <a:solidFill>
                  <a:prstClr val="black"/>
                </a:solidFill>
                <a:effectLst/>
                <a:uLnTx/>
                <a:uFillTx/>
                <a:latin typeface="Yu Gothic UI"/>
                <a:ea typeface="+mn-ea"/>
                <a:cs typeface="Yu Gothic UI"/>
              </a:rPr>
              <a:t> </a:t>
            </a:r>
            <a:r>
              <a:rPr kumimoji="0" sz="1800" b="0" i="0" u="none" strike="noStrike" kern="1200" cap="none" spc="-35" normalizeH="0" baseline="0" noProof="0" dirty="0">
                <a:ln>
                  <a:noFill/>
                </a:ln>
                <a:solidFill>
                  <a:prstClr val="black"/>
                </a:solidFill>
                <a:effectLst/>
                <a:uLnTx/>
                <a:uFillTx/>
                <a:latin typeface="Yu Gothic UI"/>
                <a:ea typeface="+mn-ea"/>
                <a:cs typeface="Yu Gothic UI"/>
              </a:rPr>
              <a:t>information.</a:t>
            </a:r>
            <a:endParaRPr kumimoji="0" sz="1800" b="0" i="0" u="none" strike="noStrike" kern="1200" cap="none" spc="0" normalizeH="0" baseline="0" noProof="0">
              <a:ln>
                <a:noFill/>
              </a:ln>
              <a:solidFill>
                <a:prstClr val="black"/>
              </a:solidFill>
              <a:effectLst/>
              <a:uLnTx/>
              <a:uFillTx/>
              <a:latin typeface="Yu Gothic UI"/>
              <a:ea typeface="+mn-ea"/>
              <a:cs typeface="Yu Gothic UI"/>
            </a:endParaRPr>
          </a:p>
          <a:p>
            <a:pPr marL="12700" marR="0" lvl="0" indent="0" algn="l" defTabSz="914400" rtl="0" eaLnBrk="1" fontAlgn="auto" latinLnBrk="0" hangingPunct="1">
              <a:lnSpc>
                <a:spcPct val="100000"/>
              </a:lnSpc>
              <a:spcBef>
                <a:spcPts val="2160"/>
              </a:spcBef>
              <a:spcAft>
                <a:spcPts val="0"/>
              </a:spcAft>
              <a:buClrTx/>
              <a:buSzTx/>
              <a:buFontTx/>
              <a:buNone/>
              <a:tabLst>
                <a:tab pos="354965" algn="l"/>
              </a:tabLst>
              <a:defRPr/>
            </a:pPr>
            <a:r>
              <a:rPr kumimoji="0" sz="1800" b="0" i="0" u="none" strike="noStrike" kern="1200" cap="none" spc="0" normalizeH="0" baseline="0" noProof="0" dirty="0">
                <a:ln>
                  <a:noFill/>
                </a:ln>
                <a:solidFill>
                  <a:prstClr val="black"/>
                </a:solidFill>
                <a:effectLst/>
                <a:uLnTx/>
                <a:uFillTx/>
                <a:latin typeface="Segoe UI Symbol"/>
                <a:ea typeface="+mn-ea"/>
                <a:cs typeface="Segoe UI Symbol"/>
              </a:rPr>
              <a:t>❏	</a:t>
            </a:r>
            <a:r>
              <a:rPr kumimoji="0" sz="1800" b="0" i="0" u="none" strike="noStrike" kern="1200" cap="none" spc="20" normalizeH="0" baseline="0" noProof="0" dirty="0">
                <a:ln>
                  <a:noFill/>
                </a:ln>
                <a:solidFill>
                  <a:prstClr val="black"/>
                </a:solidFill>
                <a:effectLst/>
                <a:uLnTx/>
                <a:uFillTx/>
                <a:latin typeface="Yu Gothic UI"/>
                <a:ea typeface="+mn-ea"/>
                <a:cs typeface="Yu Gothic UI"/>
              </a:rPr>
              <a:t>LSTM</a:t>
            </a:r>
            <a:r>
              <a:rPr kumimoji="0" sz="1800" b="0" i="0" u="none" strike="noStrike" kern="1200" cap="none" spc="-55" normalizeH="0" baseline="0" noProof="0" dirty="0">
                <a:ln>
                  <a:noFill/>
                </a:ln>
                <a:solidFill>
                  <a:prstClr val="black"/>
                </a:solidFill>
                <a:effectLst/>
                <a:uLnTx/>
                <a:uFillTx/>
                <a:latin typeface="Yu Gothic UI"/>
                <a:ea typeface="+mn-ea"/>
                <a:cs typeface="Yu Gothic UI"/>
              </a:rPr>
              <a:t> </a:t>
            </a:r>
            <a:r>
              <a:rPr kumimoji="0" sz="1800" b="0" i="0" u="none" strike="noStrike" kern="1200" cap="none" spc="-25" normalizeH="0" baseline="0" noProof="0" dirty="0">
                <a:ln>
                  <a:noFill/>
                </a:ln>
                <a:solidFill>
                  <a:prstClr val="black"/>
                </a:solidFill>
                <a:effectLst/>
                <a:uLnTx/>
                <a:uFillTx/>
                <a:latin typeface="Yu Gothic UI"/>
                <a:ea typeface="+mn-ea"/>
                <a:cs typeface="Yu Gothic UI"/>
              </a:rPr>
              <a:t>(Long</a:t>
            </a:r>
            <a:r>
              <a:rPr kumimoji="0" sz="1800" b="0" i="0" u="none" strike="noStrike" kern="1200" cap="none" spc="-30" normalizeH="0" baseline="0" noProof="0" dirty="0">
                <a:ln>
                  <a:noFill/>
                </a:ln>
                <a:solidFill>
                  <a:prstClr val="black"/>
                </a:solidFill>
                <a:effectLst/>
                <a:uLnTx/>
                <a:uFillTx/>
                <a:latin typeface="Yu Gothic UI"/>
                <a:ea typeface="+mn-ea"/>
                <a:cs typeface="Yu Gothic UI"/>
              </a:rPr>
              <a:t> </a:t>
            </a:r>
            <a:r>
              <a:rPr kumimoji="0" sz="1800" b="0" i="0" u="none" strike="noStrike" kern="1200" cap="none" spc="-25" normalizeH="0" baseline="0" noProof="0" dirty="0">
                <a:ln>
                  <a:noFill/>
                </a:ln>
                <a:solidFill>
                  <a:prstClr val="black"/>
                </a:solidFill>
                <a:effectLst/>
                <a:uLnTx/>
                <a:uFillTx/>
                <a:latin typeface="Yu Gothic UI"/>
                <a:ea typeface="+mn-ea"/>
                <a:cs typeface="Yu Gothic UI"/>
              </a:rPr>
              <a:t>Short-Term</a:t>
            </a:r>
            <a:r>
              <a:rPr kumimoji="0" sz="1800" b="0" i="0" u="none" strike="noStrike" kern="1200" cap="none" spc="-55" normalizeH="0" baseline="0" noProof="0" dirty="0">
                <a:ln>
                  <a:noFill/>
                </a:ln>
                <a:solidFill>
                  <a:prstClr val="black"/>
                </a:solidFill>
                <a:effectLst/>
                <a:uLnTx/>
                <a:uFillTx/>
                <a:latin typeface="Yu Gothic UI"/>
                <a:ea typeface="+mn-ea"/>
                <a:cs typeface="Yu Gothic UI"/>
              </a:rPr>
              <a:t> </a:t>
            </a:r>
            <a:r>
              <a:rPr kumimoji="0" sz="1800" b="0" i="0" u="none" strike="noStrike" kern="1200" cap="none" spc="-50" normalizeH="0" baseline="0" noProof="0" dirty="0">
                <a:ln>
                  <a:noFill/>
                </a:ln>
                <a:solidFill>
                  <a:prstClr val="black"/>
                </a:solidFill>
                <a:effectLst/>
                <a:uLnTx/>
                <a:uFillTx/>
                <a:latin typeface="Yu Gothic UI"/>
                <a:ea typeface="+mn-ea"/>
                <a:cs typeface="Yu Gothic UI"/>
              </a:rPr>
              <a:t>Memory)</a:t>
            </a:r>
            <a:r>
              <a:rPr kumimoji="0" sz="1800" b="0" i="0" u="none" strike="noStrike" kern="1200" cap="none" spc="-35" normalizeH="0" baseline="0" noProof="0" dirty="0">
                <a:ln>
                  <a:noFill/>
                </a:ln>
                <a:solidFill>
                  <a:prstClr val="black"/>
                </a:solidFill>
                <a:effectLst/>
                <a:uLnTx/>
                <a:uFillTx/>
                <a:latin typeface="Yu Gothic UI"/>
                <a:ea typeface="+mn-ea"/>
                <a:cs typeface="Yu Gothic UI"/>
              </a:rPr>
              <a:t> </a:t>
            </a:r>
            <a:r>
              <a:rPr kumimoji="0" sz="1800" b="0" i="0" u="none" strike="noStrike" kern="1200" cap="none" spc="-5" normalizeH="0" baseline="0" noProof="0" dirty="0">
                <a:ln>
                  <a:noFill/>
                </a:ln>
                <a:solidFill>
                  <a:prstClr val="black"/>
                </a:solidFill>
                <a:effectLst/>
                <a:uLnTx/>
                <a:uFillTx/>
                <a:latin typeface="Yu Gothic UI"/>
                <a:ea typeface="+mn-ea"/>
                <a:cs typeface="Yu Gothic UI"/>
              </a:rPr>
              <a:t>and</a:t>
            </a:r>
            <a:r>
              <a:rPr kumimoji="0" sz="1800" b="0" i="0" u="none" strike="noStrike" kern="1200" cap="none" spc="-40" normalizeH="0" baseline="0" noProof="0" dirty="0">
                <a:ln>
                  <a:noFill/>
                </a:ln>
                <a:solidFill>
                  <a:prstClr val="black"/>
                </a:solidFill>
                <a:effectLst/>
                <a:uLnTx/>
                <a:uFillTx/>
                <a:latin typeface="Yu Gothic UI"/>
                <a:ea typeface="+mn-ea"/>
                <a:cs typeface="Yu Gothic UI"/>
              </a:rPr>
              <a:t> </a:t>
            </a:r>
            <a:r>
              <a:rPr kumimoji="0" sz="1800" b="0" i="0" u="none" strike="noStrike" kern="1200" cap="none" spc="5" normalizeH="0" baseline="0" noProof="0" dirty="0">
                <a:ln>
                  <a:noFill/>
                </a:ln>
                <a:solidFill>
                  <a:prstClr val="black"/>
                </a:solidFill>
                <a:effectLst/>
                <a:uLnTx/>
                <a:uFillTx/>
                <a:latin typeface="Yu Gothic UI"/>
                <a:ea typeface="+mn-ea"/>
                <a:cs typeface="Yu Gothic UI"/>
              </a:rPr>
              <a:t>Gated</a:t>
            </a:r>
            <a:r>
              <a:rPr kumimoji="0" sz="1800" b="0" i="0" u="none" strike="noStrike" kern="1200" cap="none" spc="-15" normalizeH="0" baseline="0" noProof="0" dirty="0">
                <a:ln>
                  <a:noFill/>
                </a:ln>
                <a:solidFill>
                  <a:prstClr val="black"/>
                </a:solidFill>
                <a:effectLst/>
                <a:uLnTx/>
                <a:uFillTx/>
                <a:latin typeface="Yu Gothic UI"/>
                <a:ea typeface="+mn-ea"/>
                <a:cs typeface="Yu Gothic UI"/>
              </a:rPr>
              <a:t> </a:t>
            </a:r>
            <a:r>
              <a:rPr kumimoji="0" sz="1800" b="0" i="0" u="none" strike="noStrike" kern="1200" cap="none" spc="0" normalizeH="0" baseline="0" noProof="0" dirty="0">
                <a:ln>
                  <a:noFill/>
                </a:ln>
                <a:solidFill>
                  <a:prstClr val="black"/>
                </a:solidFill>
                <a:effectLst/>
                <a:uLnTx/>
                <a:uFillTx/>
                <a:latin typeface="Yu Gothic UI"/>
                <a:ea typeface="+mn-ea"/>
                <a:cs typeface="Yu Gothic UI"/>
              </a:rPr>
              <a:t>Recurrent</a:t>
            </a:r>
            <a:r>
              <a:rPr kumimoji="0" sz="1800" b="0" i="0" u="none" strike="noStrike" kern="1200" cap="none" spc="-25" normalizeH="0" baseline="0" noProof="0" dirty="0">
                <a:ln>
                  <a:noFill/>
                </a:ln>
                <a:solidFill>
                  <a:prstClr val="black"/>
                </a:solidFill>
                <a:effectLst/>
                <a:uLnTx/>
                <a:uFillTx/>
                <a:latin typeface="Yu Gothic UI"/>
                <a:ea typeface="+mn-ea"/>
                <a:cs typeface="Yu Gothic UI"/>
              </a:rPr>
              <a:t> </a:t>
            </a:r>
            <a:r>
              <a:rPr kumimoji="0" sz="1800" b="0" i="0" u="none" strike="noStrike" kern="1200" cap="none" spc="-30" normalizeH="0" baseline="0" noProof="0" dirty="0">
                <a:ln>
                  <a:noFill/>
                </a:ln>
                <a:solidFill>
                  <a:prstClr val="black"/>
                </a:solidFill>
                <a:effectLst/>
                <a:uLnTx/>
                <a:uFillTx/>
                <a:latin typeface="Yu Gothic UI"/>
                <a:ea typeface="+mn-ea"/>
                <a:cs typeface="Yu Gothic UI"/>
              </a:rPr>
              <a:t>Unit</a:t>
            </a:r>
            <a:r>
              <a:rPr kumimoji="0" sz="1800" b="0" i="0" u="none" strike="noStrike" kern="1200" cap="none" spc="-45" normalizeH="0" baseline="0" noProof="0" dirty="0">
                <a:ln>
                  <a:noFill/>
                </a:ln>
                <a:solidFill>
                  <a:prstClr val="black"/>
                </a:solidFill>
                <a:effectLst/>
                <a:uLnTx/>
                <a:uFillTx/>
                <a:latin typeface="Yu Gothic UI"/>
                <a:ea typeface="+mn-ea"/>
                <a:cs typeface="Yu Gothic UI"/>
              </a:rPr>
              <a:t> </a:t>
            </a:r>
            <a:r>
              <a:rPr kumimoji="0" sz="1800" b="0" i="0" u="none" strike="noStrike" kern="1200" cap="none" spc="20" normalizeH="0" baseline="0" noProof="0" dirty="0">
                <a:ln>
                  <a:noFill/>
                </a:ln>
                <a:solidFill>
                  <a:prstClr val="black"/>
                </a:solidFill>
                <a:effectLst/>
                <a:uLnTx/>
                <a:uFillTx/>
                <a:latin typeface="Yu Gothic UI"/>
                <a:ea typeface="+mn-ea"/>
                <a:cs typeface="Yu Gothic UI"/>
              </a:rPr>
              <a:t>solve</a:t>
            </a:r>
            <a:r>
              <a:rPr kumimoji="0" sz="1800" b="0" i="0" u="none" strike="noStrike" kern="1200" cap="none" spc="-35" normalizeH="0" baseline="0" noProof="0" dirty="0">
                <a:ln>
                  <a:noFill/>
                </a:ln>
                <a:solidFill>
                  <a:prstClr val="black"/>
                </a:solidFill>
                <a:effectLst/>
                <a:uLnTx/>
                <a:uFillTx/>
                <a:latin typeface="Yu Gothic UI"/>
                <a:ea typeface="+mn-ea"/>
                <a:cs typeface="Yu Gothic UI"/>
              </a:rPr>
              <a:t> </a:t>
            </a:r>
            <a:r>
              <a:rPr kumimoji="0" sz="1800" b="0" i="0" u="none" strike="noStrike" kern="1200" cap="none" spc="-20" normalizeH="0" baseline="0" noProof="0" dirty="0">
                <a:ln>
                  <a:noFill/>
                </a:ln>
                <a:solidFill>
                  <a:prstClr val="black"/>
                </a:solidFill>
                <a:effectLst/>
                <a:uLnTx/>
                <a:uFillTx/>
                <a:latin typeface="Yu Gothic UI"/>
                <a:ea typeface="+mn-ea"/>
                <a:cs typeface="Yu Gothic UI"/>
              </a:rPr>
              <a:t>this</a:t>
            </a:r>
            <a:r>
              <a:rPr kumimoji="0" sz="1800" b="0" i="0" u="none" strike="noStrike" kern="1200" cap="none" spc="-35" normalizeH="0" baseline="0" noProof="0" dirty="0">
                <a:ln>
                  <a:noFill/>
                </a:ln>
                <a:solidFill>
                  <a:prstClr val="black"/>
                </a:solidFill>
                <a:effectLst/>
                <a:uLnTx/>
                <a:uFillTx/>
                <a:latin typeface="Yu Gothic UI"/>
                <a:ea typeface="+mn-ea"/>
                <a:cs typeface="Yu Gothic UI"/>
              </a:rPr>
              <a:t> </a:t>
            </a:r>
            <a:r>
              <a:rPr kumimoji="0" sz="1800" b="0" i="0" u="none" strike="noStrike" kern="1200" cap="none" spc="-20" normalizeH="0" baseline="0" noProof="0" dirty="0">
                <a:ln>
                  <a:noFill/>
                </a:ln>
                <a:solidFill>
                  <a:prstClr val="black"/>
                </a:solidFill>
                <a:effectLst/>
                <a:uLnTx/>
                <a:uFillTx/>
                <a:latin typeface="Yu Gothic UI"/>
                <a:ea typeface="+mn-ea"/>
                <a:cs typeface="Yu Gothic UI"/>
              </a:rPr>
              <a:t>problem.</a:t>
            </a:r>
            <a:endParaRPr kumimoji="0" sz="1800" b="0" i="0" u="none" strike="noStrike" kern="1200" cap="none" spc="0" normalizeH="0" baseline="0" noProof="0">
              <a:ln>
                <a:noFill/>
              </a:ln>
              <a:solidFill>
                <a:prstClr val="black"/>
              </a:solidFill>
              <a:effectLst/>
              <a:uLnTx/>
              <a:uFillTx/>
              <a:latin typeface="Yu Gothic UI"/>
              <a:ea typeface="+mn-ea"/>
              <a:cs typeface="Yu Gothic UI"/>
            </a:endParaRPr>
          </a:p>
        </p:txBody>
      </p:sp>
      <p:sp>
        <p:nvSpPr>
          <p:cNvPr id="4" name="Title 1">
            <a:extLst>
              <a:ext uri="{FF2B5EF4-FFF2-40B4-BE49-F238E27FC236}">
                <a16:creationId xmlns:a16="http://schemas.microsoft.com/office/drawing/2014/main" id="{194E2254-1D5B-4BFF-461A-51BA1C8930EF}"/>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Object Detection </a:t>
            </a:r>
          </a:p>
        </p:txBody>
      </p:sp>
      <p:pic>
        <p:nvPicPr>
          <p:cNvPr id="5" name="Picture 2" descr="E:\NIET\Project\xLogo11.png.pagespeed.ic.pydHLuCQEZ.png">
            <a:extLst>
              <a:ext uri="{FF2B5EF4-FFF2-40B4-BE49-F238E27FC236}">
                <a16:creationId xmlns:a16="http://schemas.microsoft.com/office/drawing/2014/main" id="{72F8E06E-3C27-B533-B9C7-D3442370244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327" y="908254"/>
            <a:ext cx="4329430" cy="391795"/>
          </a:xfrm>
          <a:prstGeom prst="rect">
            <a:avLst/>
          </a:prstGeom>
        </p:spPr>
        <p:txBody>
          <a:bodyPr vert="horz" wrap="square" lIns="0" tIns="12700" rIns="0" bIns="0" rtlCol="0" anchor="ctr">
            <a:spAutoFit/>
          </a:bodyPr>
          <a:lstStyle/>
          <a:p>
            <a:pPr marL="12700">
              <a:lnSpc>
                <a:spcPct val="100000"/>
              </a:lnSpc>
              <a:spcBef>
                <a:spcPts val="100"/>
              </a:spcBef>
            </a:pPr>
            <a:r>
              <a:rPr sz="2400" spc="130" dirty="0"/>
              <a:t>Long</a:t>
            </a:r>
            <a:r>
              <a:rPr sz="2400" spc="-145" dirty="0"/>
              <a:t> </a:t>
            </a:r>
            <a:r>
              <a:rPr sz="2400" spc="114" dirty="0"/>
              <a:t>Short-Term</a:t>
            </a:r>
            <a:r>
              <a:rPr sz="2400" spc="-135" dirty="0"/>
              <a:t> </a:t>
            </a:r>
            <a:r>
              <a:rPr sz="2400" spc="210" dirty="0"/>
              <a:t>Memory</a:t>
            </a:r>
            <a:endParaRPr sz="2400"/>
          </a:p>
        </p:txBody>
      </p:sp>
      <p:sp>
        <p:nvSpPr>
          <p:cNvPr id="3" name="object 3"/>
          <p:cNvSpPr txBox="1"/>
          <p:nvPr/>
        </p:nvSpPr>
        <p:spPr>
          <a:xfrm>
            <a:off x="337820" y="1568450"/>
            <a:ext cx="8594090" cy="1656223"/>
          </a:xfrm>
          <a:prstGeom prst="rect">
            <a:avLst/>
          </a:prstGeom>
        </p:spPr>
        <p:txBody>
          <a:bodyPr vert="horz" wrap="square" lIns="0" tIns="12065" rIns="0" bIns="0" rtlCol="0">
            <a:spAutoFit/>
          </a:bodyPr>
          <a:lstStyle/>
          <a:p>
            <a:pPr marL="342900" marR="5080" lvl="0" indent="-330835"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Symbol"/>
                <a:ea typeface="+mn-ea"/>
                <a:cs typeface="Segoe UI Symbol"/>
              </a:rPr>
              <a:t>❏</a:t>
            </a:r>
            <a:r>
              <a:rPr kumimoji="0" sz="1600" b="0" i="0" u="none" strike="noStrike" kern="1200" cap="none" spc="860" normalizeH="0" baseline="0" noProof="0" dirty="0">
                <a:ln>
                  <a:noFill/>
                </a:ln>
                <a:solidFill>
                  <a:prstClr val="black"/>
                </a:solidFill>
                <a:effectLst/>
                <a:uLnTx/>
                <a:uFillTx/>
                <a:latin typeface="Segoe UI Symbol"/>
                <a:ea typeface="+mn-ea"/>
                <a:cs typeface="Segoe UI Symbol"/>
              </a:rPr>
              <a:t> </a:t>
            </a:r>
            <a:r>
              <a:rPr kumimoji="0" sz="1600" b="0" i="0" u="none" strike="noStrike" kern="1200" cap="none" spc="-5" normalizeH="0" baseline="0" noProof="0" dirty="0">
                <a:ln>
                  <a:noFill/>
                </a:ln>
                <a:solidFill>
                  <a:prstClr val="black"/>
                </a:solidFill>
                <a:effectLst/>
                <a:uLnTx/>
                <a:uFillTx/>
                <a:latin typeface="Yu Gothic UI"/>
                <a:ea typeface="+mn-ea"/>
                <a:cs typeface="Yu Gothic UI"/>
              </a:rPr>
              <a:t>Long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Short </a:t>
            </a:r>
            <a:r>
              <a:rPr kumimoji="0" sz="1600" b="0" i="0" u="none" strike="noStrike" kern="1200" cap="none" spc="0" normalizeH="0" baseline="0" noProof="0" dirty="0">
                <a:ln>
                  <a:noFill/>
                </a:ln>
                <a:solidFill>
                  <a:prstClr val="black"/>
                </a:solidFill>
                <a:effectLst/>
                <a:uLnTx/>
                <a:uFillTx/>
                <a:latin typeface="Yu Gothic UI"/>
                <a:ea typeface="+mn-ea"/>
                <a:cs typeface="Yu Gothic UI"/>
              </a:rPr>
              <a:t>Term </a:t>
            </a:r>
            <a:r>
              <a:rPr kumimoji="0" sz="1600" b="0" i="0" u="none" strike="noStrike" kern="1200" cap="none" spc="-35" normalizeH="0" baseline="0" noProof="0" dirty="0">
                <a:ln>
                  <a:noFill/>
                </a:ln>
                <a:solidFill>
                  <a:prstClr val="black"/>
                </a:solidFill>
                <a:effectLst/>
                <a:uLnTx/>
                <a:uFillTx/>
                <a:latin typeface="Yu Gothic UI"/>
                <a:ea typeface="+mn-ea"/>
                <a:cs typeface="Yu Gothic UI"/>
              </a:rPr>
              <a:t>Memory </a:t>
            </a:r>
            <a:r>
              <a:rPr kumimoji="0" sz="1600" b="0" i="0" u="none" strike="noStrike" kern="1200" cap="none" spc="0" normalizeH="0" baseline="0" noProof="0" dirty="0">
                <a:ln>
                  <a:noFill/>
                </a:ln>
                <a:solidFill>
                  <a:prstClr val="black"/>
                </a:solidFill>
                <a:effectLst/>
                <a:uLnTx/>
                <a:uFillTx/>
                <a:latin typeface="Yu Gothic UI"/>
                <a:ea typeface="+mn-ea"/>
                <a:cs typeface="Yu Gothic UI"/>
              </a:rPr>
              <a:t>networks </a:t>
            </a:r>
            <a:r>
              <a:rPr kumimoji="0" sz="1600" b="0" i="0" u="none" strike="noStrike" kern="1200" cap="none" spc="145" normalizeH="0" baseline="0" noProof="0" dirty="0">
                <a:ln>
                  <a:noFill/>
                </a:ln>
                <a:solidFill>
                  <a:prstClr val="black"/>
                </a:solidFill>
                <a:effectLst/>
                <a:uLnTx/>
                <a:uFillTx/>
                <a:latin typeface="Yu Gothic UI"/>
                <a:ea typeface="+mn-ea"/>
                <a:cs typeface="Yu Gothic UI"/>
              </a:rPr>
              <a:t>– </a:t>
            </a:r>
            <a:r>
              <a:rPr kumimoji="0" sz="1600" b="0" i="0" u="none" strike="noStrike" kern="1200" cap="none" spc="-5" normalizeH="0" baseline="0" noProof="0" dirty="0">
                <a:ln>
                  <a:noFill/>
                </a:ln>
                <a:solidFill>
                  <a:prstClr val="black"/>
                </a:solidFill>
                <a:effectLst/>
                <a:uLnTx/>
                <a:uFillTx/>
                <a:latin typeface="Yu Gothic UI"/>
                <a:ea typeface="+mn-ea"/>
                <a:cs typeface="Yu Gothic UI"/>
              </a:rPr>
              <a:t>usually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just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called </a:t>
            </a:r>
            <a:r>
              <a:rPr kumimoji="0" sz="1600" b="0" i="0" u="none" strike="noStrike" kern="1200" cap="none" spc="20" normalizeH="0" baseline="0" noProof="0" dirty="0">
                <a:ln>
                  <a:noFill/>
                </a:ln>
                <a:solidFill>
                  <a:prstClr val="black"/>
                </a:solidFill>
                <a:effectLst/>
                <a:uLnTx/>
                <a:uFillTx/>
                <a:latin typeface="Yu Gothic UI"/>
                <a:ea typeface="+mn-ea"/>
                <a:cs typeface="Yu Gothic UI"/>
              </a:rPr>
              <a:t>“LSTMs” </a:t>
            </a:r>
            <a:r>
              <a:rPr kumimoji="0" sz="1600" b="0" i="0" u="none" strike="noStrike" kern="1200" cap="none" spc="145" normalizeH="0" baseline="0" noProof="0" dirty="0">
                <a:ln>
                  <a:noFill/>
                </a:ln>
                <a:solidFill>
                  <a:prstClr val="black"/>
                </a:solidFill>
                <a:effectLst/>
                <a:uLnTx/>
                <a:uFillTx/>
                <a:latin typeface="Yu Gothic UI"/>
                <a:ea typeface="+mn-ea"/>
                <a:cs typeface="Yu Gothic UI"/>
              </a:rPr>
              <a:t>–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are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a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special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kind </a:t>
            </a:r>
            <a:r>
              <a:rPr kumimoji="0" sz="1600" b="0" i="0" u="none" strike="noStrike" kern="1200" cap="none" spc="-45" normalizeH="0" baseline="0" noProof="0" dirty="0">
                <a:ln>
                  <a:noFill/>
                </a:ln>
                <a:solidFill>
                  <a:prstClr val="black"/>
                </a:solidFill>
                <a:effectLst/>
                <a:uLnTx/>
                <a:uFillTx/>
                <a:latin typeface="Yu Gothic UI"/>
                <a:ea typeface="+mn-ea"/>
                <a:cs typeface="Yu Gothic UI"/>
              </a:rPr>
              <a:t>of </a:t>
            </a:r>
            <a:r>
              <a:rPr kumimoji="0" sz="1600" b="0" i="0" u="none" strike="noStrike" kern="1200" cap="none" spc="-40" normalizeH="0" baseline="0" noProof="0" dirty="0">
                <a:ln>
                  <a:noFill/>
                </a:ln>
                <a:solidFill>
                  <a:prstClr val="black"/>
                </a:solidFill>
                <a:effectLst/>
                <a:uLnTx/>
                <a:uFillTx/>
                <a:latin typeface="Yu Gothic UI"/>
                <a:ea typeface="+mn-ea"/>
                <a:cs typeface="Yu Gothic UI"/>
              </a:rPr>
              <a:t>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RNN,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capable </a:t>
            </a:r>
            <a:r>
              <a:rPr kumimoji="0" sz="1600" b="0" i="0" u="none" strike="noStrike" kern="1200" cap="none" spc="-40" normalizeH="0" baseline="0" noProof="0" dirty="0">
                <a:ln>
                  <a:noFill/>
                </a:ln>
                <a:solidFill>
                  <a:prstClr val="black"/>
                </a:solidFill>
                <a:effectLst/>
                <a:uLnTx/>
                <a:uFillTx/>
                <a:latin typeface="Yu Gothic UI"/>
                <a:ea typeface="+mn-ea"/>
                <a:cs typeface="Yu Gothic UI"/>
              </a:rPr>
              <a:t>of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learning </a:t>
            </a:r>
            <a:r>
              <a:rPr kumimoji="0" sz="1600" b="0" i="0" u="none" strike="noStrike" kern="1200" cap="none" spc="-45" normalizeH="0" baseline="0" noProof="0" dirty="0">
                <a:ln>
                  <a:noFill/>
                </a:ln>
                <a:solidFill>
                  <a:prstClr val="black"/>
                </a:solidFill>
                <a:effectLst/>
                <a:uLnTx/>
                <a:uFillTx/>
                <a:latin typeface="Yu Gothic UI"/>
                <a:ea typeface="+mn-ea"/>
                <a:cs typeface="Yu Gothic UI"/>
              </a:rPr>
              <a:t>long-term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dependencies. </a:t>
            </a:r>
            <a:r>
              <a:rPr kumimoji="0" sz="1600" b="0" i="0" u="none" strike="noStrike" kern="1200" cap="none" spc="30" normalizeH="0" baseline="0" noProof="0" dirty="0">
                <a:ln>
                  <a:noFill/>
                </a:ln>
                <a:solidFill>
                  <a:prstClr val="black"/>
                </a:solidFill>
                <a:effectLst/>
                <a:uLnTx/>
                <a:uFillTx/>
                <a:latin typeface="Yu Gothic UI"/>
                <a:ea typeface="+mn-ea"/>
                <a:cs typeface="Yu Gothic UI"/>
              </a:rPr>
              <a:t>They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were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introduced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by </a:t>
            </a:r>
            <a:r>
              <a:rPr kumimoji="0" sz="1600" b="0" i="0" u="none" strike="noStrike" kern="1200" cap="none" spc="-5" normalizeH="0" baseline="0" noProof="0" dirty="0">
                <a:ln>
                  <a:noFill/>
                </a:ln>
                <a:solidFill>
                  <a:prstClr val="black"/>
                </a:solidFill>
                <a:effectLst/>
                <a:uLnTx/>
                <a:uFillTx/>
                <a:latin typeface="Yu Gothic UI"/>
                <a:ea typeface="+mn-ea"/>
                <a:cs typeface="Yu Gothic UI"/>
              </a:rPr>
              <a:t>Hochreiter </a:t>
            </a:r>
            <a:r>
              <a:rPr kumimoji="0" sz="1600" b="0" i="0" u="none" strike="noStrike" kern="1200" cap="none" spc="-260" normalizeH="0" baseline="0" noProof="0" dirty="0">
                <a:ln>
                  <a:noFill/>
                </a:ln>
                <a:solidFill>
                  <a:prstClr val="black"/>
                </a:solidFill>
                <a:effectLst/>
                <a:uLnTx/>
                <a:uFillTx/>
                <a:latin typeface="Yu Gothic UI"/>
                <a:ea typeface="+mn-ea"/>
                <a:cs typeface="Yu Gothic UI"/>
              </a:rPr>
              <a:t>&amp; </a:t>
            </a:r>
            <a:r>
              <a:rPr kumimoji="0" sz="1600" b="0" i="0" u="none" strike="noStrike" kern="1200" cap="none" spc="-254" normalizeH="0" baseline="0" noProof="0" dirty="0">
                <a:ln>
                  <a:noFill/>
                </a:ln>
                <a:solidFill>
                  <a:prstClr val="black"/>
                </a:solidFill>
                <a:effectLst/>
                <a:uLnTx/>
                <a:uFillTx/>
                <a:latin typeface="Yu Gothic UI"/>
                <a:ea typeface="+mn-ea"/>
                <a:cs typeface="Yu Gothic UI"/>
              </a:rPr>
              <a:t>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Schmidhuber</a:t>
            </a:r>
            <a:r>
              <a:rPr kumimoji="0" sz="1600" b="0" i="0" u="none" strike="noStrike" kern="1200" cap="none" spc="20" normalizeH="0" baseline="0" noProof="0" dirty="0">
                <a:ln>
                  <a:noFill/>
                </a:ln>
                <a:solidFill>
                  <a:prstClr val="black"/>
                </a:solidFill>
                <a:effectLst/>
                <a:uLnTx/>
                <a:uFillTx/>
                <a:latin typeface="Yu Gothic UI"/>
                <a:ea typeface="+mn-ea"/>
                <a:cs typeface="Yu Gothic UI"/>
              </a:rPr>
              <a:t> </a:t>
            </a:r>
            <a:r>
              <a:rPr kumimoji="0" sz="1600" b="0" i="0" u="none" strike="noStrike" kern="1200" cap="none" spc="-55" normalizeH="0" baseline="0" noProof="0" dirty="0">
                <a:ln>
                  <a:noFill/>
                </a:ln>
                <a:solidFill>
                  <a:prstClr val="black"/>
                </a:solidFill>
                <a:effectLst/>
                <a:uLnTx/>
                <a:uFillTx/>
                <a:latin typeface="Yu Gothic UI"/>
                <a:ea typeface="+mn-ea"/>
                <a:cs typeface="Yu Gothic UI"/>
              </a:rPr>
              <a:t>(1997).</a:t>
            </a:r>
            <a:endParaRPr kumimoji="0" sz="1600" b="0" i="0" u="none" strike="noStrike" kern="1200" cap="none" spc="0" normalizeH="0" baseline="0" noProof="0">
              <a:ln>
                <a:noFill/>
              </a:ln>
              <a:solidFill>
                <a:prstClr val="black"/>
              </a:solidFill>
              <a:effectLst/>
              <a:uLnTx/>
              <a:uFillTx/>
              <a:latin typeface="Yu Gothic UI"/>
              <a:ea typeface="+mn-ea"/>
              <a:cs typeface="Yu Gothic UI"/>
            </a:endParaRPr>
          </a:p>
          <a:p>
            <a:pPr marL="0" marR="0" lvl="0" indent="0" algn="l" defTabSz="914400" rtl="0" eaLnBrk="1" fontAlgn="auto" latinLnBrk="0" hangingPunct="1">
              <a:lnSpc>
                <a:spcPct val="100000"/>
              </a:lnSpc>
              <a:spcBef>
                <a:spcPts val="9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Yu Gothic UI"/>
              <a:ea typeface="+mn-ea"/>
              <a:cs typeface="Yu Gothic UI"/>
            </a:endParaRPr>
          </a:p>
          <a:p>
            <a:pPr marL="342900" marR="5080" lvl="0" indent="-330835" algn="just"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Symbol"/>
                <a:ea typeface="+mn-ea"/>
                <a:cs typeface="Segoe UI Symbol"/>
              </a:rPr>
              <a:t>❏</a:t>
            </a:r>
            <a:r>
              <a:rPr kumimoji="0" sz="1600" b="0" i="0" u="none" strike="noStrike" kern="1200" cap="none" spc="0" normalizeH="0" baseline="0" noProof="0" dirty="0">
                <a:ln>
                  <a:noFill/>
                </a:ln>
                <a:solidFill>
                  <a:prstClr val="black"/>
                </a:solidFill>
                <a:effectLst/>
                <a:uLnTx/>
                <a:uFillTx/>
                <a:latin typeface="Segoe UI Symbol"/>
                <a:ea typeface="+mn-ea"/>
                <a:cs typeface="Segoe UI Symbol"/>
              </a:rPr>
              <a:t>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All </a:t>
            </a:r>
            <a:r>
              <a:rPr kumimoji="0" sz="1600" b="0" i="0" u="none" strike="noStrike" kern="1200" cap="none" spc="-5" normalizeH="0" baseline="0" noProof="0" dirty="0">
                <a:ln>
                  <a:noFill/>
                </a:ln>
                <a:solidFill>
                  <a:prstClr val="black"/>
                </a:solidFill>
                <a:effectLst/>
                <a:uLnTx/>
                <a:uFillTx/>
                <a:latin typeface="Yu Gothic UI"/>
                <a:ea typeface="+mn-ea"/>
                <a:cs typeface="Yu Gothic UI"/>
              </a:rPr>
              <a:t>recurrent neural </a:t>
            </a:r>
            <a:r>
              <a:rPr kumimoji="0" sz="1600" b="0" i="0" u="none" strike="noStrike" kern="1200" cap="none" spc="0" normalizeH="0" baseline="0" noProof="0" dirty="0">
                <a:ln>
                  <a:noFill/>
                </a:ln>
                <a:solidFill>
                  <a:prstClr val="black"/>
                </a:solidFill>
                <a:effectLst/>
                <a:uLnTx/>
                <a:uFillTx/>
                <a:latin typeface="Yu Gothic UI"/>
                <a:ea typeface="+mn-ea"/>
                <a:cs typeface="Yu Gothic UI"/>
              </a:rPr>
              <a:t>networks </a:t>
            </a:r>
            <a:r>
              <a:rPr kumimoji="0" sz="1600" b="0" i="0" u="none" strike="noStrike" kern="1200" cap="none" spc="20" normalizeH="0" baseline="0" noProof="0" dirty="0">
                <a:ln>
                  <a:noFill/>
                </a:ln>
                <a:solidFill>
                  <a:prstClr val="black"/>
                </a:solidFill>
                <a:effectLst/>
                <a:uLnTx/>
                <a:uFillTx/>
                <a:latin typeface="Yu Gothic UI"/>
                <a:ea typeface="+mn-ea"/>
                <a:cs typeface="Yu Gothic UI"/>
              </a:rPr>
              <a:t>have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the </a:t>
            </a:r>
            <a:r>
              <a:rPr kumimoji="0" sz="1600" b="0" i="0" u="none" strike="noStrike" kern="1200" cap="none" spc="-50" normalizeH="0" baseline="0" noProof="0" dirty="0">
                <a:ln>
                  <a:noFill/>
                </a:ln>
                <a:solidFill>
                  <a:prstClr val="black"/>
                </a:solidFill>
                <a:effectLst/>
                <a:uLnTx/>
                <a:uFillTx/>
                <a:latin typeface="Yu Gothic UI"/>
                <a:ea typeface="+mn-ea"/>
                <a:cs typeface="Yu Gothic UI"/>
              </a:rPr>
              <a:t>form</a:t>
            </a:r>
            <a:r>
              <a:rPr kumimoji="0" sz="1600" b="0" i="0" u="none" strike="noStrike" kern="1200" cap="none" spc="-45" normalizeH="0" baseline="0" noProof="0" dirty="0">
                <a:ln>
                  <a:noFill/>
                </a:ln>
                <a:solidFill>
                  <a:prstClr val="black"/>
                </a:solidFill>
                <a:effectLst/>
                <a:uLnTx/>
                <a:uFillTx/>
                <a:latin typeface="Yu Gothic UI"/>
                <a:ea typeface="+mn-ea"/>
                <a:cs typeface="Yu Gothic UI"/>
              </a:rPr>
              <a:t> </a:t>
            </a:r>
            <a:r>
              <a:rPr kumimoji="0" sz="1600" b="0" i="0" u="none" strike="noStrike" kern="1200" cap="none" spc="-40" normalizeH="0" baseline="0" noProof="0" dirty="0">
                <a:ln>
                  <a:noFill/>
                </a:ln>
                <a:solidFill>
                  <a:prstClr val="black"/>
                </a:solidFill>
                <a:effectLst/>
                <a:uLnTx/>
                <a:uFillTx/>
                <a:latin typeface="Yu Gothic UI"/>
                <a:ea typeface="+mn-ea"/>
                <a:cs typeface="Yu Gothic UI"/>
              </a:rPr>
              <a:t>of</a:t>
            </a:r>
            <a:r>
              <a:rPr kumimoji="0" sz="1600" b="0" i="0" u="none" strike="noStrike" kern="1200" cap="none" spc="-35" normalizeH="0" baseline="0" noProof="0" dirty="0">
                <a:ln>
                  <a:noFill/>
                </a:ln>
                <a:solidFill>
                  <a:prstClr val="black"/>
                </a:solidFill>
                <a:effectLst/>
                <a:uLnTx/>
                <a:uFillTx/>
                <a:latin typeface="Yu Gothic UI"/>
                <a:ea typeface="+mn-ea"/>
                <a:cs typeface="Yu Gothic UI"/>
              </a:rPr>
              <a:t>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a </a:t>
            </a:r>
            <a:r>
              <a:rPr kumimoji="0" sz="1600" b="0" i="0" u="none" strike="noStrike" kern="1200" cap="none" spc="0" normalizeH="0" baseline="0" noProof="0" dirty="0">
                <a:ln>
                  <a:noFill/>
                </a:ln>
                <a:solidFill>
                  <a:prstClr val="black"/>
                </a:solidFill>
                <a:effectLst/>
                <a:uLnTx/>
                <a:uFillTx/>
                <a:latin typeface="Yu Gothic UI"/>
                <a:ea typeface="+mn-ea"/>
                <a:cs typeface="Yu Gothic UI"/>
              </a:rPr>
              <a:t>chain </a:t>
            </a:r>
            <a:r>
              <a:rPr kumimoji="0" sz="1600" b="0" i="0" u="none" strike="noStrike" kern="1200" cap="none" spc="-40" normalizeH="0" baseline="0" noProof="0" dirty="0">
                <a:ln>
                  <a:noFill/>
                </a:ln>
                <a:solidFill>
                  <a:prstClr val="black"/>
                </a:solidFill>
                <a:effectLst/>
                <a:uLnTx/>
                <a:uFillTx/>
                <a:latin typeface="Yu Gothic UI"/>
                <a:ea typeface="+mn-ea"/>
                <a:cs typeface="Yu Gothic UI"/>
              </a:rPr>
              <a:t>of</a:t>
            </a:r>
            <a:r>
              <a:rPr kumimoji="0" sz="1600" b="0" i="0" u="none" strike="noStrike" kern="1200" cap="none" spc="-35" normalizeH="0" baseline="0" noProof="0" dirty="0">
                <a:ln>
                  <a:noFill/>
                </a:ln>
                <a:solidFill>
                  <a:prstClr val="black"/>
                </a:solidFill>
                <a:effectLst/>
                <a:uLnTx/>
                <a:uFillTx/>
                <a:latin typeface="Yu Gothic UI"/>
                <a:ea typeface="+mn-ea"/>
                <a:cs typeface="Yu Gothic UI"/>
              </a:rPr>
              <a:t> </a:t>
            </a:r>
            <a:r>
              <a:rPr kumimoji="0" sz="1600" b="0" i="0" u="none" strike="noStrike" kern="1200" cap="none" spc="-5" normalizeH="0" baseline="0" noProof="0" dirty="0">
                <a:ln>
                  <a:noFill/>
                </a:ln>
                <a:solidFill>
                  <a:prstClr val="black"/>
                </a:solidFill>
                <a:effectLst/>
                <a:uLnTx/>
                <a:uFillTx/>
                <a:latin typeface="Yu Gothic UI"/>
                <a:ea typeface="+mn-ea"/>
                <a:cs typeface="Yu Gothic UI"/>
              </a:rPr>
              <a:t>repeating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modules </a:t>
            </a:r>
            <a:r>
              <a:rPr kumimoji="0" sz="1600" b="0" i="0" u="none" strike="noStrike" kern="1200" cap="none" spc="-40" normalizeH="0" baseline="0" noProof="0" dirty="0">
                <a:ln>
                  <a:noFill/>
                </a:ln>
                <a:solidFill>
                  <a:prstClr val="black"/>
                </a:solidFill>
                <a:effectLst/>
                <a:uLnTx/>
                <a:uFillTx/>
                <a:latin typeface="Yu Gothic UI"/>
                <a:ea typeface="+mn-ea"/>
                <a:cs typeface="Yu Gothic UI"/>
              </a:rPr>
              <a:t>of</a:t>
            </a:r>
            <a:r>
              <a:rPr kumimoji="0" sz="1600" b="0" i="0" u="none" strike="noStrike" kern="1200" cap="none" spc="355" normalizeH="0" baseline="0" noProof="0" dirty="0">
                <a:ln>
                  <a:noFill/>
                </a:ln>
                <a:solidFill>
                  <a:prstClr val="black"/>
                </a:solidFill>
                <a:effectLst/>
                <a:uLnTx/>
                <a:uFillTx/>
                <a:latin typeface="Yu Gothic UI"/>
                <a:ea typeface="+mn-ea"/>
                <a:cs typeface="Yu Gothic UI"/>
              </a:rPr>
              <a:t> </a:t>
            </a:r>
            <a:r>
              <a:rPr kumimoji="0" sz="1600" b="0" i="0" u="none" strike="noStrike" kern="1200" cap="none" spc="-5" normalizeH="0" baseline="0" noProof="0" dirty="0">
                <a:ln>
                  <a:noFill/>
                </a:ln>
                <a:solidFill>
                  <a:prstClr val="black"/>
                </a:solidFill>
                <a:effectLst/>
                <a:uLnTx/>
                <a:uFillTx/>
                <a:latin typeface="Yu Gothic UI"/>
                <a:ea typeface="+mn-ea"/>
                <a:cs typeface="Yu Gothic UI"/>
              </a:rPr>
              <a:t>neural </a:t>
            </a:r>
            <a:r>
              <a:rPr kumimoji="0" sz="1600" b="0" i="0" u="none" strike="noStrike" kern="1200" cap="none" spc="0" normalizeH="0" baseline="0" noProof="0" dirty="0">
                <a:ln>
                  <a:noFill/>
                </a:ln>
                <a:solidFill>
                  <a:prstClr val="black"/>
                </a:solidFill>
                <a:effectLst/>
                <a:uLnTx/>
                <a:uFillTx/>
                <a:latin typeface="Yu Gothic UI"/>
                <a:ea typeface="+mn-ea"/>
                <a:cs typeface="Yu Gothic UI"/>
              </a:rPr>
              <a:t> </a:t>
            </a:r>
            <a:r>
              <a:rPr kumimoji="0" sz="1600" b="0" i="0" u="none" strike="noStrike" kern="1200" cap="none" spc="-5" normalizeH="0" baseline="0" noProof="0" dirty="0">
                <a:ln>
                  <a:noFill/>
                </a:ln>
                <a:solidFill>
                  <a:prstClr val="black"/>
                </a:solidFill>
                <a:effectLst/>
                <a:uLnTx/>
                <a:uFillTx/>
                <a:latin typeface="Yu Gothic UI"/>
                <a:ea typeface="+mn-ea"/>
                <a:cs typeface="Yu Gothic UI"/>
              </a:rPr>
              <a:t>network.</a:t>
            </a:r>
            <a:r>
              <a:rPr kumimoji="0" sz="1600" b="0" i="0" u="none" strike="noStrike" kern="1200" cap="none" spc="60" normalizeH="0" baseline="0" noProof="0" dirty="0">
                <a:ln>
                  <a:noFill/>
                </a:ln>
                <a:solidFill>
                  <a:prstClr val="black"/>
                </a:solidFill>
                <a:effectLst/>
                <a:uLnTx/>
                <a:uFillTx/>
                <a:latin typeface="Yu Gothic UI"/>
                <a:ea typeface="+mn-ea"/>
                <a:cs typeface="Yu Gothic UI"/>
              </a:rPr>
              <a:t> </a:t>
            </a:r>
            <a:r>
              <a:rPr kumimoji="0" sz="1600" b="0" i="0" u="none" strike="noStrike" kern="1200" cap="none" spc="-35" normalizeH="0" baseline="0" noProof="0" dirty="0">
                <a:ln>
                  <a:noFill/>
                </a:ln>
                <a:solidFill>
                  <a:prstClr val="black"/>
                </a:solidFill>
                <a:effectLst/>
                <a:uLnTx/>
                <a:uFillTx/>
                <a:latin typeface="Yu Gothic UI"/>
                <a:ea typeface="+mn-ea"/>
                <a:cs typeface="Yu Gothic UI"/>
              </a:rPr>
              <a:t>In</a:t>
            </a:r>
            <a:r>
              <a:rPr kumimoji="0" sz="1600" b="0" i="0" u="none" strike="noStrike" kern="1200" cap="none" spc="65" normalizeH="0" baseline="0" noProof="0" dirty="0">
                <a:ln>
                  <a:noFill/>
                </a:ln>
                <a:solidFill>
                  <a:prstClr val="black"/>
                </a:solidFill>
                <a:effectLst/>
                <a:uLnTx/>
                <a:uFillTx/>
                <a:latin typeface="Yu Gothic UI"/>
                <a:ea typeface="+mn-ea"/>
                <a:cs typeface="Yu Gothic UI"/>
              </a:rPr>
              <a:t>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standard</a:t>
            </a:r>
            <a:r>
              <a:rPr kumimoji="0" sz="1600" b="0" i="0" u="none" strike="noStrike" kern="1200" cap="none" spc="60" normalizeH="0" baseline="0" noProof="0" dirty="0">
                <a:ln>
                  <a:noFill/>
                </a:ln>
                <a:solidFill>
                  <a:prstClr val="black"/>
                </a:solidFill>
                <a:effectLst/>
                <a:uLnTx/>
                <a:uFillTx/>
                <a:latin typeface="Yu Gothic UI"/>
                <a:ea typeface="+mn-ea"/>
                <a:cs typeface="Yu Gothic UI"/>
              </a:rPr>
              <a:t> </a:t>
            </a:r>
            <a:r>
              <a:rPr kumimoji="0" sz="1600" b="0" i="0" u="none" strike="noStrike" kern="1200" cap="none" spc="-5" normalizeH="0" baseline="0" noProof="0" dirty="0">
                <a:ln>
                  <a:noFill/>
                </a:ln>
                <a:solidFill>
                  <a:prstClr val="black"/>
                </a:solidFill>
                <a:effectLst/>
                <a:uLnTx/>
                <a:uFillTx/>
                <a:latin typeface="Yu Gothic UI"/>
                <a:ea typeface="+mn-ea"/>
                <a:cs typeface="Yu Gothic UI"/>
              </a:rPr>
              <a:t>RNNs,</a:t>
            </a:r>
            <a:r>
              <a:rPr kumimoji="0" sz="1600" b="0" i="0" u="none" strike="noStrike" kern="1200" cap="none" spc="75" normalizeH="0" baseline="0" noProof="0" dirty="0">
                <a:ln>
                  <a:noFill/>
                </a:ln>
                <a:solidFill>
                  <a:prstClr val="black"/>
                </a:solidFill>
                <a:effectLst/>
                <a:uLnTx/>
                <a:uFillTx/>
                <a:latin typeface="Yu Gothic UI"/>
                <a:ea typeface="+mn-ea"/>
                <a:cs typeface="Yu Gothic UI"/>
              </a:rPr>
              <a:t> </a:t>
            </a:r>
            <a:r>
              <a:rPr kumimoji="0" sz="1600" b="0" i="0" u="none" strike="noStrike" kern="1200" cap="none" spc="-20" normalizeH="0" baseline="0" noProof="0" dirty="0">
                <a:ln>
                  <a:noFill/>
                </a:ln>
                <a:solidFill>
                  <a:prstClr val="black"/>
                </a:solidFill>
                <a:effectLst/>
                <a:uLnTx/>
                <a:uFillTx/>
                <a:latin typeface="Yu Gothic UI"/>
                <a:ea typeface="+mn-ea"/>
                <a:cs typeface="Yu Gothic UI"/>
              </a:rPr>
              <a:t>this</a:t>
            </a:r>
            <a:r>
              <a:rPr kumimoji="0" sz="1600" b="0" i="0" u="none" strike="noStrike" kern="1200" cap="none" spc="75" normalizeH="0" baseline="0" noProof="0" dirty="0">
                <a:ln>
                  <a:noFill/>
                </a:ln>
                <a:solidFill>
                  <a:prstClr val="black"/>
                </a:solidFill>
                <a:effectLst/>
                <a:uLnTx/>
                <a:uFillTx/>
                <a:latin typeface="Yu Gothic UI"/>
                <a:ea typeface="+mn-ea"/>
                <a:cs typeface="Yu Gothic UI"/>
              </a:rPr>
              <a:t> </a:t>
            </a:r>
            <a:r>
              <a:rPr kumimoji="0" sz="1600" b="0" i="0" u="none" strike="noStrike" kern="1200" cap="none" spc="-5" normalizeH="0" baseline="0" noProof="0" dirty="0">
                <a:ln>
                  <a:noFill/>
                </a:ln>
                <a:solidFill>
                  <a:prstClr val="black"/>
                </a:solidFill>
                <a:effectLst/>
                <a:uLnTx/>
                <a:uFillTx/>
                <a:latin typeface="Yu Gothic UI"/>
                <a:ea typeface="+mn-ea"/>
                <a:cs typeface="Yu Gothic UI"/>
              </a:rPr>
              <a:t>repeating</a:t>
            </a:r>
            <a:r>
              <a:rPr kumimoji="0" sz="1600" b="0" i="0" u="none" strike="noStrike" kern="1200" cap="none" spc="55" normalizeH="0" baseline="0" noProof="0" dirty="0">
                <a:ln>
                  <a:noFill/>
                </a:ln>
                <a:solidFill>
                  <a:prstClr val="black"/>
                </a:solidFill>
                <a:effectLst/>
                <a:uLnTx/>
                <a:uFillTx/>
                <a:latin typeface="Yu Gothic UI"/>
                <a:ea typeface="+mn-ea"/>
                <a:cs typeface="Yu Gothic UI"/>
              </a:rPr>
              <a:t>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module</a:t>
            </a:r>
            <a:r>
              <a:rPr kumimoji="0" sz="1600" b="0" i="0" u="none" strike="noStrike" kern="1200" cap="none" spc="75" normalizeH="0" baseline="0" noProof="0" dirty="0">
                <a:ln>
                  <a:noFill/>
                </a:ln>
                <a:solidFill>
                  <a:prstClr val="black"/>
                </a:solidFill>
                <a:effectLst/>
                <a:uLnTx/>
                <a:uFillTx/>
                <a:latin typeface="Yu Gothic UI"/>
                <a:ea typeface="+mn-ea"/>
                <a:cs typeface="Yu Gothic UI"/>
              </a:rPr>
              <a:t> </a:t>
            </a:r>
            <a:r>
              <a:rPr kumimoji="0" sz="1600" b="0" i="0" u="none" strike="noStrike" kern="1200" cap="none" spc="-20" normalizeH="0" baseline="0" noProof="0" dirty="0">
                <a:ln>
                  <a:noFill/>
                </a:ln>
                <a:solidFill>
                  <a:prstClr val="black"/>
                </a:solidFill>
                <a:effectLst/>
                <a:uLnTx/>
                <a:uFillTx/>
                <a:latin typeface="Yu Gothic UI"/>
                <a:ea typeface="+mn-ea"/>
                <a:cs typeface="Yu Gothic UI"/>
              </a:rPr>
              <a:t>will</a:t>
            </a:r>
            <a:r>
              <a:rPr kumimoji="0" sz="1600" b="0" i="0" u="none" strike="noStrike" kern="1200" cap="none" spc="70" normalizeH="0" baseline="0" noProof="0" dirty="0">
                <a:ln>
                  <a:noFill/>
                </a:ln>
                <a:solidFill>
                  <a:prstClr val="black"/>
                </a:solidFill>
                <a:effectLst/>
                <a:uLnTx/>
                <a:uFillTx/>
                <a:latin typeface="Yu Gothic UI"/>
                <a:ea typeface="+mn-ea"/>
                <a:cs typeface="Yu Gothic UI"/>
              </a:rPr>
              <a:t>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have</a:t>
            </a:r>
            <a:r>
              <a:rPr kumimoji="0" sz="1600" b="0" i="0" u="none" strike="noStrike" kern="1200" cap="none" spc="70" normalizeH="0" baseline="0" noProof="0" dirty="0">
                <a:ln>
                  <a:noFill/>
                </a:ln>
                <a:solidFill>
                  <a:prstClr val="black"/>
                </a:solidFill>
                <a:effectLst/>
                <a:uLnTx/>
                <a:uFillTx/>
                <a:latin typeface="Yu Gothic UI"/>
                <a:ea typeface="+mn-ea"/>
                <a:cs typeface="Yu Gothic UI"/>
              </a:rPr>
              <a:t>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a</a:t>
            </a:r>
            <a:r>
              <a:rPr kumimoji="0" sz="1600" b="0" i="0" u="none" strike="noStrike" kern="1200" cap="none" spc="70" normalizeH="0" baseline="0" noProof="0" dirty="0">
                <a:ln>
                  <a:noFill/>
                </a:ln>
                <a:solidFill>
                  <a:prstClr val="black"/>
                </a:solidFill>
                <a:effectLst/>
                <a:uLnTx/>
                <a:uFillTx/>
                <a:latin typeface="Yu Gothic UI"/>
                <a:ea typeface="+mn-ea"/>
                <a:cs typeface="Yu Gothic UI"/>
              </a:rPr>
              <a:t>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very</a:t>
            </a:r>
            <a:r>
              <a:rPr kumimoji="0" sz="1600" b="0" i="0" u="none" strike="noStrike" kern="1200" cap="none" spc="65" normalizeH="0" baseline="0" noProof="0" dirty="0">
                <a:ln>
                  <a:noFill/>
                </a:ln>
                <a:solidFill>
                  <a:prstClr val="black"/>
                </a:solidFill>
                <a:effectLst/>
                <a:uLnTx/>
                <a:uFillTx/>
                <a:latin typeface="Yu Gothic UI"/>
                <a:ea typeface="+mn-ea"/>
                <a:cs typeface="Yu Gothic UI"/>
              </a:rPr>
              <a:t>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simple</a:t>
            </a:r>
            <a:r>
              <a:rPr kumimoji="0" sz="1600" b="0" i="0" u="none" strike="noStrike" kern="1200" cap="none" spc="70" normalizeH="0" baseline="0" noProof="0" dirty="0">
                <a:ln>
                  <a:noFill/>
                </a:ln>
                <a:solidFill>
                  <a:prstClr val="black"/>
                </a:solidFill>
                <a:effectLst/>
                <a:uLnTx/>
                <a:uFillTx/>
                <a:latin typeface="Yu Gothic UI"/>
                <a:ea typeface="+mn-ea"/>
                <a:cs typeface="Yu Gothic UI"/>
              </a:rPr>
              <a:t> </a:t>
            </a:r>
            <a:r>
              <a:rPr kumimoji="0" sz="1600" b="0" i="0" u="none" strike="noStrike" kern="1200" cap="none" spc="-5" normalizeH="0" baseline="0" noProof="0" dirty="0">
                <a:ln>
                  <a:noFill/>
                </a:ln>
                <a:solidFill>
                  <a:prstClr val="black"/>
                </a:solidFill>
                <a:effectLst/>
                <a:uLnTx/>
                <a:uFillTx/>
                <a:latin typeface="Yu Gothic UI"/>
                <a:ea typeface="+mn-ea"/>
                <a:cs typeface="Yu Gothic UI"/>
              </a:rPr>
              <a:t>structure,</a:t>
            </a:r>
            <a:r>
              <a:rPr kumimoji="0" sz="1600" b="0" i="0" u="none" strike="noStrike" kern="1200" cap="none" spc="50" normalizeH="0" baseline="0" noProof="0" dirty="0">
                <a:ln>
                  <a:noFill/>
                </a:ln>
                <a:solidFill>
                  <a:prstClr val="black"/>
                </a:solidFill>
                <a:effectLst/>
                <a:uLnTx/>
                <a:uFillTx/>
                <a:latin typeface="Yu Gothic UI"/>
                <a:ea typeface="+mn-ea"/>
                <a:cs typeface="Yu Gothic UI"/>
              </a:rPr>
              <a:t>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such</a:t>
            </a:r>
            <a:r>
              <a:rPr kumimoji="0" sz="1600" b="0" i="0" u="none" strike="noStrike" kern="1200" cap="none" spc="55" normalizeH="0" baseline="0" noProof="0" dirty="0">
                <a:ln>
                  <a:noFill/>
                </a:ln>
                <a:solidFill>
                  <a:prstClr val="black"/>
                </a:solidFill>
                <a:effectLst/>
                <a:uLnTx/>
                <a:uFillTx/>
                <a:latin typeface="Yu Gothic UI"/>
                <a:ea typeface="+mn-ea"/>
                <a:cs typeface="Yu Gothic UI"/>
              </a:rPr>
              <a:t> </a:t>
            </a:r>
            <a:r>
              <a:rPr kumimoji="0" sz="1600" b="0" i="0" u="none" strike="noStrike" kern="1200" cap="none" spc="40" normalizeH="0" baseline="0" noProof="0" dirty="0">
                <a:ln>
                  <a:noFill/>
                </a:ln>
                <a:solidFill>
                  <a:prstClr val="black"/>
                </a:solidFill>
                <a:effectLst/>
                <a:uLnTx/>
                <a:uFillTx/>
                <a:latin typeface="Yu Gothic UI"/>
                <a:ea typeface="+mn-ea"/>
                <a:cs typeface="Yu Gothic UI"/>
              </a:rPr>
              <a:t>as </a:t>
            </a:r>
            <a:r>
              <a:rPr kumimoji="0" sz="1600" b="0" i="0" u="none" strike="noStrike" kern="1200" cap="none" spc="-425" normalizeH="0" baseline="0" noProof="0" dirty="0">
                <a:ln>
                  <a:noFill/>
                </a:ln>
                <a:solidFill>
                  <a:prstClr val="black"/>
                </a:solidFill>
                <a:effectLst/>
                <a:uLnTx/>
                <a:uFillTx/>
                <a:latin typeface="Yu Gothic UI"/>
                <a:ea typeface="+mn-ea"/>
                <a:cs typeface="Yu Gothic UI"/>
              </a:rPr>
              <a:t>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a</a:t>
            </a:r>
            <a:r>
              <a:rPr kumimoji="0" sz="1600" b="0" i="0" u="none" strike="noStrike" kern="1200" cap="none" spc="-35" normalizeH="0" baseline="0" noProof="0" dirty="0">
                <a:ln>
                  <a:noFill/>
                </a:ln>
                <a:solidFill>
                  <a:prstClr val="black"/>
                </a:solidFill>
                <a:effectLst/>
                <a:uLnTx/>
                <a:uFillTx/>
                <a:latin typeface="Yu Gothic UI"/>
                <a:ea typeface="+mn-ea"/>
                <a:cs typeface="Yu Gothic UI"/>
              </a:rPr>
              <a:t> </a:t>
            </a:r>
            <a:r>
              <a:rPr kumimoji="0" sz="1600" b="0" i="0" u="none" strike="noStrike" kern="1200" cap="none" spc="0" normalizeH="0" baseline="0" noProof="0" dirty="0">
                <a:ln>
                  <a:noFill/>
                </a:ln>
                <a:solidFill>
                  <a:prstClr val="black"/>
                </a:solidFill>
                <a:effectLst/>
                <a:uLnTx/>
                <a:uFillTx/>
                <a:latin typeface="Yu Gothic UI"/>
                <a:ea typeface="+mn-ea"/>
                <a:cs typeface="Yu Gothic UI"/>
              </a:rPr>
              <a:t>single</a:t>
            </a:r>
            <a:r>
              <a:rPr kumimoji="0" sz="1600" b="0" i="0" u="none" strike="noStrike" kern="1200" cap="none" spc="-10" normalizeH="0" baseline="0" noProof="0" dirty="0">
                <a:ln>
                  <a:noFill/>
                </a:ln>
                <a:solidFill>
                  <a:prstClr val="black"/>
                </a:solidFill>
                <a:effectLst/>
                <a:uLnTx/>
                <a:uFillTx/>
                <a:latin typeface="Yu Gothic UI"/>
                <a:ea typeface="+mn-ea"/>
                <a:cs typeface="Yu Gothic UI"/>
              </a:rPr>
              <a:t> </a:t>
            </a:r>
            <a:r>
              <a:rPr kumimoji="0" sz="1600" b="0" i="0" u="none" strike="noStrike" kern="1200" cap="none" spc="-30" normalizeH="0" baseline="0" noProof="0" dirty="0">
                <a:ln>
                  <a:noFill/>
                </a:ln>
                <a:solidFill>
                  <a:prstClr val="black"/>
                </a:solidFill>
                <a:effectLst/>
                <a:uLnTx/>
                <a:uFillTx/>
                <a:latin typeface="Yu Gothic UI"/>
                <a:ea typeface="+mn-ea"/>
                <a:cs typeface="Yu Gothic UI"/>
              </a:rPr>
              <a:t>tanh</a:t>
            </a:r>
            <a:r>
              <a:rPr kumimoji="0" sz="1600" b="0" i="0" u="none" strike="noStrike" kern="1200" cap="none" spc="0" normalizeH="0" baseline="0" noProof="0" dirty="0">
                <a:ln>
                  <a:noFill/>
                </a:ln>
                <a:solidFill>
                  <a:prstClr val="black"/>
                </a:solidFill>
                <a:effectLst/>
                <a:uLnTx/>
                <a:uFillTx/>
                <a:latin typeface="Yu Gothic UI"/>
                <a:ea typeface="+mn-ea"/>
                <a:cs typeface="Yu Gothic UI"/>
              </a:rPr>
              <a:t> </a:t>
            </a:r>
            <a:r>
              <a:rPr kumimoji="0" sz="1600" b="0" i="0" u="none" strike="noStrike" kern="1200" cap="none" spc="5" normalizeH="0" baseline="0" noProof="0" dirty="0">
                <a:ln>
                  <a:noFill/>
                </a:ln>
                <a:solidFill>
                  <a:prstClr val="black"/>
                </a:solidFill>
                <a:effectLst/>
                <a:uLnTx/>
                <a:uFillTx/>
                <a:latin typeface="Yu Gothic UI"/>
                <a:ea typeface="+mn-ea"/>
                <a:cs typeface="Yu Gothic UI"/>
              </a:rPr>
              <a:t>layer.</a:t>
            </a:r>
            <a:endParaRPr kumimoji="0" sz="1600" b="0" i="0" u="none" strike="noStrike" kern="1200" cap="none" spc="0" normalizeH="0" baseline="0" noProof="0">
              <a:ln>
                <a:noFill/>
              </a:ln>
              <a:solidFill>
                <a:prstClr val="black"/>
              </a:solidFill>
              <a:effectLst/>
              <a:uLnTx/>
              <a:uFillTx/>
              <a:latin typeface="Yu Gothic UI"/>
              <a:ea typeface="+mn-ea"/>
              <a:cs typeface="Yu Gothic UI"/>
            </a:endParaRPr>
          </a:p>
        </p:txBody>
      </p:sp>
      <p:pic>
        <p:nvPicPr>
          <p:cNvPr id="4" name="object 4"/>
          <p:cNvPicPr/>
          <p:nvPr/>
        </p:nvPicPr>
        <p:blipFill>
          <a:blip r:embed="rId2" cstate="print"/>
          <a:stretch>
            <a:fillRect/>
          </a:stretch>
        </p:blipFill>
        <p:spPr>
          <a:xfrm>
            <a:off x="1609345" y="3257575"/>
            <a:ext cx="5925311" cy="2217394"/>
          </a:xfrm>
          <a:prstGeom prst="rect">
            <a:avLst/>
          </a:prstGeom>
        </p:spPr>
      </p:pic>
      <p:sp>
        <p:nvSpPr>
          <p:cNvPr id="6" name="Title 1">
            <a:extLst>
              <a:ext uri="{FF2B5EF4-FFF2-40B4-BE49-F238E27FC236}">
                <a16:creationId xmlns:a16="http://schemas.microsoft.com/office/drawing/2014/main" id="{D1239FDA-1FAF-15EE-71E7-C03D344A1AEC}"/>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C5ED3CE5-E147-9A90-E393-BBA5DE76324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1327" y="908254"/>
            <a:ext cx="4329430"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130" normalizeH="0" baseline="0" noProof="0" dirty="0">
                <a:ln>
                  <a:noFill/>
                </a:ln>
                <a:solidFill>
                  <a:srgbClr val="FF5621"/>
                </a:solidFill>
                <a:effectLst/>
                <a:uLnTx/>
                <a:uFillTx/>
                <a:latin typeface="Verdana"/>
                <a:ea typeface="+mn-ea"/>
                <a:cs typeface="Verdana"/>
              </a:rPr>
              <a:t>Long</a:t>
            </a:r>
            <a:r>
              <a:rPr kumimoji="0" sz="2400" b="0" i="0" u="none" strike="noStrike" kern="1200" cap="none" spc="-145" normalizeH="0" baseline="0" noProof="0" dirty="0">
                <a:ln>
                  <a:noFill/>
                </a:ln>
                <a:solidFill>
                  <a:srgbClr val="FF5621"/>
                </a:solidFill>
                <a:effectLst/>
                <a:uLnTx/>
                <a:uFillTx/>
                <a:latin typeface="Verdana"/>
                <a:ea typeface="+mn-ea"/>
                <a:cs typeface="Verdana"/>
              </a:rPr>
              <a:t> </a:t>
            </a:r>
            <a:r>
              <a:rPr kumimoji="0" sz="2400" b="0" i="0" u="none" strike="noStrike" kern="1200" cap="none" spc="114" normalizeH="0" baseline="0" noProof="0" dirty="0">
                <a:ln>
                  <a:noFill/>
                </a:ln>
                <a:solidFill>
                  <a:srgbClr val="FF5621"/>
                </a:solidFill>
                <a:effectLst/>
                <a:uLnTx/>
                <a:uFillTx/>
                <a:latin typeface="Verdana"/>
                <a:ea typeface="+mn-ea"/>
                <a:cs typeface="Verdana"/>
              </a:rPr>
              <a:t>Short-Term</a:t>
            </a:r>
            <a:r>
              <a:rPr kumimoji="0" sz="2400" b="0" i="0" u="none" strike="noStrike" kern="1200" cap="none" spc="-135" normalizeH="0" baseline="0" noProof="0" dirty="0">
                <a:ln>
                  <a:noFill/>
                </a:ln>
                <a:solidFill>
                  <a:srgbClr val="FF5621"/>
                </a:solidFill>
                <a:effectLst/>
                <a:uLnTx/>
                <a:uFillTx/>
                <a:latin typeface="Verdana"/>
                <a:ea typeface="+mn-ea"/>
                <a:cs typeface="Verdana"/>
              </a:rPr>
              <a:t> </a:t>
            </a:r>
            <a:r>
              <a:rPr kumimoji="0" sz="2400" b="0" i="0" u="none" strike="noStrike" kern="1200" cap="none" spc="210" normalizeH="0" baseline="0" noProof="0" dirty="0">
                <a:ln>
                  <a:noFill/>
                </a:ln>
                <a:solidFill>
                  <a:srgbClr val="FF5621"/>
                </a:solidFill>
                <a:effectLst/>
                <a:uLnTx/>
                <a:uFillTx/>
                <a:latin typeface="Verdana"/>
                <a:ea typeface="+mn-ea"/>
                <a:cs typeface="Verdana"/>
              </a:rPr>
              <a:t>Memory</a:t>
            </a:r>
            <a:endParaRPr kumimoji="0" sz="2400" b="0" i="0" u="none" strike="noStrike" kern="1200" cap="none" spc="0" normalizeH="0" baseline="0" noProof="0">
              <a:ln>
                <a:noFill/>
              </a:ln>
              <a:solidFill>
                <a:prstClr val="black"/>
              </a:solidFill>
              <a:effectLst/>
              <a:uLnTx/>
              <a:uFillTx/>
              <a:latin typeface="Verdana"/>
              <a:ea typeface="+mn-ea"/>
              <a:cs typeface="Verdana"/>
            </a:endParaRPr>
          </a:p>
        </p:txBody>
      </p:sp>
      <p:sp>
        <p:nvSpPr>
          <p:cNvPr id="3" name="object 3"/>
          <p:cNvSpPr txBox="1"/>
          <p:nvPr/>
        </p:nvSpPr>
        <p:spPr>
          <a:xfrm>
            <a:off x="205232" y="1568449"/>
            <a:ext cx="8729345" cy="756920"/>
          </a:xfrm>
          <a:prstGeom prst="rect">
            <a:avLst/>
          </a:prstGeom>
        </p:spPr>
        <p:txBody>
          <a:bodyPr vert="horz" wrap="square" lIns="0" tIns="12065" rIns="0" bIns="0" rtlCol="0">
            <a:spAutoFit/>
          </a:bodyPr>
          <a:lstStyle/>
          <a:p>
            <a:pPr marL="342900" marR="5080" lvl="0" indent="-330835"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Symbol"/>
                <a:ea typeface="+mn-ea"/>
                <a:cs typeface="Segoe UI Symbol"/>
              </a:rPr>
              <a:t>❏</a:t>
            </a:r>
            <a:r>
              <a:rPr kumimoji="0" sz="1600" b="0" i="0" u="none" strike="noStrike" kern="1200" cap="none" spc="0" normalizeH="0" baseline="0" noProof="0" dirty="0">
                <a:ln>
                  <a:noFill/>
                </a:ln>
                <a:solidFill>
                  <a:prstClr val="black"/>
                </a:solidFill>
                <a:effectLst/>
                <a:uLnTx/>
                <a:uFillTx/>
                <a:latin typeface="Segoe UI Symbol"/>
                <a:ea typeface="+mn-ea"/>
                <a:cs typeface="Segoe UI Symbol"/>
              </a:rPr>
              <a:t>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LSTMs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also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have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this </a:t>
            </a:r>
            <a:r>
              <a:rPr kumimoji="0" sz="1600" b="0" i="0" u="none" strike="noStrike" kern="1200" cap="none" spc="0" normalizeH="0" baseline="0" noProof="0" dirty="0">
                <a:ln>
                  <a:noFill/>
                </a:ln>
                <a:solidFill>
                  <a:prstClr val="black"/>
                </a:solidFill>
                <a:effectLst/>
                <a:uLnTx/>
                <a:uFillTx/>
                <a:latin typeface="Yu Gothic UI"/>
                <a:ea typeface="+mn-ea"/>
                <a:cs typeface="Yu Gothic UI"/>
              </a:rPr>
              <a:t>chain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like </a:t>
            </a:r>
            <a:r>
              <a:rPr kumimoji="0" sz="1600" b="0" i="0" u="none" strike="noStrike" kern="1200" cap="none" spc="-5" normalizeH="0" baseline="0" noProof="0" dirty="0">
                <a:ln>
                  <a:noFill/>
                </a:ln>
                <a:solidFill>
                  <a:prstClr val="black"/>
                </a:solidFill>
                <a:effectLst/>
                <a:uLnTx/>
                <a:uFillTx/>
                <a:latin typeface="Yu Gothic UI"/>
                <a:ea typeface="+mn-ea"/>
                <a:cs typeface="Yu Gothic UI"/>
              </a:rPr>
              <a:t>structure, </a:t>
            </a:r>
            <a:r>
              <a:rPr kumimoji="0" sz="1600" b="0" i="0" u="none" strike="noStrike" kern="1200" cap="none" spc="-45" normalizeH="0" baseline="0" noProof="0" dirty="0">
                <a:ln>
                  <a:noFill/>
                </a:ln>
                <a:solidFill>
                  <a:prstClr val="black"/>
                </a:solidFill>
                <a:effectLst/>
                <a:uLnTx/>
                <a:uFillTx/>
                <a:latin typeface="Yu Gothic UI"/>
                <a:ea typeface="+mn-ea"/>
                <a:cs typeface="Yu Gothic UI"/>
              </a:rPr>
              <a:t>but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the </a:t>
            </a:r>
            <a:r>
              <a:rPr kumimoji="0" sz="1600" b="0" i="0" u="none" strike="noStrike" kern="1200" cap="none" spc="-5" normalizeH="0" baseline="0" noProof="0" dirty="0">
                <a:ln>
                  <a:noFill/>
                </a:ln>
                <a:solidFill>
                  <a:prstClr val="black"/>
                </a:solidFill>
                <a:effectLst/>
                <a:uLnTx/>
                <a:uFillTx/>
                <a:latin typeface="Yu Gothic UI"/>
                <a:ea typeface="+mn-ea"/>
                <a:cs typeface="Yu Gothic UI"/>
              </a:rPr>
              <a:t>repeating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module </a:t>
            </a:r>
            <a:r>
              <a:rPr kumimoji="0" sz="1600" b="0" i="0" u="none" strike="noStrike" kern="1200" cap="none" spc="20" normalizeH="0" baseline="0" noProof="0" dirty="0">
                <a:ln>
                  <a:noFill/>
                </a:ln>
                <a:solidFill>
                  <a:prstClr val="black"/>
                </a:solidFill>
                <a:effectLst/>
                <a:uLnTx/>
                <a:uFillTx/>
                <a:latin typeface="Yu Gothic UI"/>
                <a:ea typeface="+mn-ea"/>
                <a:cs typeface="Yu Gothic UI"/>
              </a:rPr>
              <a:t>has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a </a:t>
            </a:r>
            <a:r>
              <a:rPr kumimoji="0" sz="1600" b="0" i="0" u="none" strike="noStrike" kern="1200" cap="none" spc="-20" normalizeH="0" baseline="0" noProof="0" dirty="0">
                <a:ln>
                  <a:noFill/>
                </a:ln>
                <a:solidFill>
                  <a:prstClr val="black"/>
                </a:solidFill>
                <a:effectLst/>
                <a:uLnTx/>
                <a:uFillTx/>
                <a:latin typeface="Yu Gothic UI"/>
                <a:ea typeface="+mn-ea"/>
                <a:cs typeface="Yu Gothic UI"/>
              </a:rPr>
              <a:t>different </a:t>
            </a:r>
            <a:r>
              <a:rPr kumimoji="0" sz="1600" b="0" i="0" u="none" strike="noStrike" kern="1200" cap="none" spc="-5" normalizeH="0" baseline="0" noProof="0" dirty="0">
                <a:ln>
                  <a:noFill/>
                </a:ln>
                <a:solidFill>
                  <a:prstClr val="black"/>
                </a:solidFill>
                <a:effectLst/>
                <a:uLnTx/>
                <a:uFillTx/>
                <a:latin typeface="Yu Gothic UI"/>
                <a:ea typeface="+mn-ea"/>
                <a:cs typeface="Yu Gothic UI"/>
              </a:rPr>
              <a:t>structure. </a:t>
            </a:r>
            <a:r>
              <a:rPr kumimoji="0" sz="1600" b="0" i="0" u="none" strike="noStrike" kern="1200" cap="none" spc="0" normalizeH="0" baseline="0" noProof="0" dirty="0">
                <a:ln>
                  <a:noFill/>
                </a:ln>
                <a:solidFill>
                  <a:prstClr val="black"/>
                </a:solidFill>
                <a:effectLst/>
                <a:uLnTx/>
                <a:uFillTx/>
                <a:latin typeface="Yu Gothic UI"/>
                <a:ea typeface="+mn-ea"/>
                <a:cs typeface="Yu Gothic UI"/>
              </a:rPr>
              <a:t> </a:t>
            </a:r>
            <a:r>
              <a:rPr kumimoji="0" sz="1600" b="0" i="0" u="none" strike="noStrike" kern="1200" cap="none" spc="-5" normalizeH="0" baseline="0" noProof="0" dirty="0">
                <a:ln>
                  <a:noFill/>
                </a:ln>
                <a:solidFill>
                  <a:prstClr val="black"/>
                </a:solidFill>
                <a:effectLst/>
                <a:uLnTx/>
                <a:uFillTx/>
                <a:latin typeface="Yu Gothic UI"/>
                <a:ea typeface="+mn-ea"/>
                <a:cs typeface="Yu Gothic UI"/>
              </a:rPr>
              <a:t>Instead </a:t>
            </a:r>
            <a:r>
              <a:rPr kumimoji="0" sz="1600" b="0" i="0" u="none" strike="noStrike" kern="1200" cap="none" spc="-40" normalizeH="0" baseline="0" noProof="0" dirty="0">
                <a:ln>
                  <a:noFill/>
                </a:ln>
                <a:solidFill>
                  <a:prstClr val="black"/>
                </a:solidFill>
                <a:effectLst/>
                <a:uLnTx/>
                <a:uFillTx/>
                <a:latin typeface="Yu Gothic UI"/>
                <a:ea typeface="+mn-ea"/>
                <a:cs typeface="Yu Gothic UI"/>
              </a:rPr>
              <a:t>of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having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a </a:t>
            </a:r>
            <a:r>
              <a:rPr kumimoji="0" sz="1600" b="0" i="0" u="none" strike="noStrike" kern="1200" cap="none" spc="0" normalizeH="0" baseline="0" noProof="0" dirty="0">
                <a:ln>
                  <a:noFill/>
                </a:ln>
                <a:solidFill>
                  <a:prstClr val="black"/>
                </a:solidFill>
                <a:effectLst/>
                <a:uLnTx/>
                <a:uFillTx/>
                <a:latin typeface="Yu Gothic UI"/>
                <a:ea typeface="+mn-ea"/>
                <a:cs typeface="Yu Gothic UI"/>
              </a:rPr>
              <a:t>single </a:t>
            </a:r>
            <a:r>
              <a:rPr kumimoji="0" sz="1600" b="0" i="0" u="none" strike="noStrike" kern="1200" cap="none" spc="-5" normalizeH="0" baseline="0" noProof="0" dirty="0">
                <a:ln>
                  <a:noFill/>
                </a:ln>
                <a:solidFill>
                  <a:prstClr val="black"/>
                </a:solidFill>
                <a:effectLst/>
                <a:uLnTx/>
                <a:uFillTx/>
                <a:latin typeface="Yu Gothic UI"/>
                <a:ea typeface="+mn-ea"/>
                <a:cs typeface="Yu Gothic UI"/>
              </a:rPr>
              <a:t>neural </a:t>
            </a:r>
            <a:r>
              <a:rPr kumimoji="0" sz="1600" b="0" i="0" u="none" strike="noStrike" kern="1200" cap="none" spc="-10" normalizeH="0" baseline="0" noProof="0" dirty="0">
                <a:ln>
                  <a:noFill/>
                </a:ln>
                <a:solidFill>
                  <a:prstClr val="black"/>
                </a:solidFill>
                <a:effectLst/>
                <a:uLnTx/>
                <a:uFillTx/>
                <a:latin typeface="Yu Gothic UI"/>
                <a:ea typeface="+mn-ea"/>
                <a:cs typeface="Yu Gothic UI"/>
              </a:rPr>
              <a:t>network </a:t>
            </a:r>
            <a:r>
              <a:rPr kumimoji="0" sz="1600" b="0" i="0" u="none" strike="noStrike" kern="1200" cap="none" spc="5" normalizeH="0" baseline="0" noProof="0" dirty="0">
                <a:ln>
                  <a:noFill/>
                </a:ln>
                <a:solidFill>
                  <a:prstClr val="black"/>
                </a:solidFill>
                <a:effectLst/>
                <a:uLnTx/>
                <a:uFillTx/>
                <a:latin typeface="Yu Gothic UI"/>
                <a:ea typeface="+mn-ea"/>
                <a:cs typeface="Yu Gothic UI"/>
              </a:rPr>
              <a:t>layer, </a:t>
            </a:r>
            <a:r>
              <a:rPr kumimoji="0" sz="1600" b="0" i="0" u="none" strike="noStrike" kern="1200" cap="none" spc="-5" normalizeH="0" baseline="0" noProof="0" dirty="0">
                <a:ln>
                  <a:noFill/>
                </a:ln>
                <a:solidFill>
                  <a:prstClr val="black"/>
                </a:solidFill>
                <a:effectLst/>
                <a:uLnTx/>
                <a:uFillTx/>
                <a:latin typeface="Yu Gothic UI"/>
                <a:ea typeface="+mn-ea"/>
                <a:cs typeface="Yu Gothic UI"/>
              </a:rPr>
              <a:t>there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are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four,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interacting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in </a:t>
            </a:r>
            <a:r>
              <a:rPr kumimoji="0" sz="1600" b="0" i="0" u="none" strike="noStrike" kern="1200" cap="none" spc="25" normalizeH="0" baseline="0" noProof="0" dirty="0">
                <a:ln>
                  <a:noFill/>
                </a:ln>
                <a:solidFill>
                  <a:prstClr val="black"/>
                </a:solidFill>
                <a:effectLst/>
                <a:uLnTx/>
                <a:uFillTx/>
                <a:latin typeface="Yu Gothic UI"/>
                <a:ea typeface="+mn-ea"/>
                <a:cs typeface="Yu Gothic UI"/>
              </a:rPr>
              <a:t>a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very special </a:t>
            </a:r>
            <a:r>
              <a:rPr kumimoji="0" sz="1600" b="0" i="0" u="none" strike="noStrike" kern="1200" cap="none" spc="20" normalizeH="0" baseline="0" noProof="0" dirty="0">
                <a:ln>
                  <a:noFill/>
                </a:ln>
                <a:solidFill>
                  <a:prstClr val="black"/>
                </a:solidFill>
                <a:effectLst/>
                <a:uLnTx/>
                <a:uFillTx/>
                <a:latin typeface="Yu Gothic UI"/>
                <a:ea typeface="+mn-ea"/>
                <a:cs typeface="Yu Gothic UI"/>
              </a:rPr>
              <a:t> </a:t>
            </a:r>
            <a:r>
              <a:rPr kumimoji="0" sz="1600" b="0" i="0" u="none" strike="noStrike" kern="1200" cap="none" spc="15" normalizeH="0" baseline="0" noProof="0" dirty="0">
                <a:ln>
                  <a:noFill/>
                </a:ln>
                <a:solidFill>
                  <a:prstClr val="black"/>
                </a:solidFill>
                <a:effectLst/>
                <a:uLnTx/>
                <a:uFillTx/>
                <a:latin typeface="Yu Gothic UI"/>
                <a:ea typeface="+mn-ea"/>
                <a:cs typeface="Yu Gothic UI"/>
              </a:rPr>
              <a:t>way.</a:t>
            </a:r>
            <a:endParaRPr kumimoji="0" sz="1600" b="0" i="0" u="none" strike="noStrike" kern="1200" cap="none" spc="0" normalizeH="0" baseline="0" noProof="0">
              <a:ln>
                <a:noFill/>
              </a:ln>
              <a:solidFill>
                <a:prstClr val="black"/>
              </a:solidFill>
              <a:effectLst/>
              <a:uLnTx/>
              <a:uFillTx/>
              <a:latin typeface="Yu Gothic UI"/>
              <a:ea typeface="+mn-ea"/>
              <a:cs typeface="Yu Gothic UI"/>
            </a:endParaRPr>
          </a:p>
        </p:txBody>
      </p:sp>
      <p:pic>
        <p:nvPicPr>
          <p:cNvPr id="5" name="object 5"/>
          <p:cNvPicPr/>
          <p:nvPr/>
        </p:nvPicPr>
        <p:blipFill>
          <a:blip r:embed="rId2" cstate="print"/>
          <a:stretch>
            <a:fillRect/>
          </a:stretch>
        </p:blipFill>
        <p:spPr>
          <a:xfrm>
            <a:off x="842773" y="2361489"/>
            <a:ext cx="7299959" cy="2741625"/>
          </a:xfrm>
          <a:prstGeom prst="rect">
            <a:avLst/>
          </a:prstGeom>
        </p:spPr>
      </p:pic>
      <p:sp>
        <p:nvSpPr>
          <p:cNvPr id="6" name="Title 1">
            <a:extLst>
              <a:ext uri="{FF2B5EF4-FFF2-40B4-BE49-F238E27FC236}">
                <a16:creationId xmlns:a16="http://schemas.microsoft.com/office/drawing/2014/main" id="{C7F8E7A8-FC56-0086-DA51-12FC353764DD}"/>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B2FD2F56-CDCE-8C59-E606-6711BB299366}"/>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623050" y="5022850"/>
            <a:ext cx="1328420" cy="698500"/>
            <a:chOff x="6623050" y="5022850"/>
            <a:chExt cx="1328420" cy="698500"/>
          </a:xfrm>
        </p:grpSpPr>
        <p:sp>
          <p:nvSpPr>
            <p:cNvPr id="3" name="object 3"/>
            <p:cNvSpPr/>
            <p:nvPr/>
          </p:nvSpPr>
          <p:spPr>
            <a:xfrm>
              <a:off x="6629400" y="5029200"/>
              <a:ext cx="1315720" cy="685800"/>
            </a:xfrm>
            <a:custGeom>
              <a:avLst/>
              <a:gdLst/>
              <a:ahLst/>
              <a:cxnLst/>
              <a:rect l="l" t="t" r="r" b="b"/>
              <a:pathLst>
                <a:path w="1315720" h="685800">
                  <a:moveTo>
                    <a:pt x="1200911" y="0"/>
                  </a:moveTo>
                  <a:lnTo>
                    <a:pt x="114300" y="0"/>
                  </a:lnTo>
                  <a:lnTo>
                    <a:pt x="69812" y="8983"/>
                  </a:lnTo>
                  <a:lnTo>
                    <a:pt x="33480" y="33480"/>
                  </a:lnTo>
                  <a:lnTo>
                    <a:pt x="8983" y="69812"/>
                  </a:lnTo>
                  <a:lnTo>
                    <a:pt x="0" y="114300"/>
                  </a:lnTo>
                  <a:lnTo>
                    <a:pt x="0" y="571500"/>
                  </a:lnTo>
                  <a:lnTo>
                    <a:pt x="8983" y="615987"/>
                  </a:lnTo>
                  <a:lnTo>
                    <a:pt x="33480" y="652319"/>
                  </a:lnTo>
                  <a:lnTo>
                    <a:pt x="69812" y="676816"/>
                  </a:lnTo>
                  <a:lnTo>
                    <a:pt x="114300" y="685800"/>
                  </a:lnTo>
                  <a:lnTo>
                    <a:pt x="1200911" y="685800"/>
                  </a:lnTo>
                  <a:lnTo>
                    <a:pt x="1245399" y="676816"/>
                  </a:lnTo>
                  <a:lnTo>
                    <a:pt x="1281731" y="652319"/>
                  </a:lnTo>
                  <a:lnTo>
                    <a:pt x="1306228" y="615987"/>
                  </a:lnTo>
                  <a:lnTo>
                    <a:pt x="1315211" y="571500"/>
                  </a:lnTo>
                  <a:lnTo>
                    <a:pt x="1315211" y="114300"/>
                  </a:lnTo>
                  <a:lnTo>
                    <a:pt x="1306228" y="69812"/>
                  </a:lnTo>
                  <a:lnTo>
                    <a:pt x="1281731" y="33480"/>
                  </a:lnTo>
                  <a:lnTo>
                    <a:pt x="1245399" y="8983"/>
                  </a:lnTo>
                  <a:lnTo>
                    <a:pt x="1200911" y="0"/>
                  </a:lnTo>
                  <a:close/>
                </a:path>
              </a:pathLst>
            </a:custGeom>
            <a:solidFill>
              <a:srgbClr val="DAE2F3"/>
            </a:solidFill>
          </p:spPr>
          <p:txBody>
            <a:bodyPr wrap="square" lIns="0" tIns="0" rIns="0" bIns="0" rtlCol="0"/>
            <a:lstStyle/>
            <a:p>
              <a:endParaRPr/>
            </a:p>
          </p:txBody>
        </p:sp>
        <p:sp>
          <p:nvSpPr>
            <p:cNvPr id="4" name="object 4"/>
            <p:cNvSpPr/>
            <p:nvPr/>
          </p:nvSpPr>
          <p:spPr>
            <a:xfrm>
              <a:off x="6629400" y="5029200"/>
              <a:ext cx="1315720" cy="685800"/>
            </a:xfrm>
            <a:custGeom>
              <a:avLst/>
              <a:gdLst/>
              <a:ahLst/>
              <a:cxnLst/>
              <a:rect l="l" t="t" r="r" b="b"/>
              <a:pathLst>
                <a:path w="1315720" h="685800">
                  <a:moveTo>
                    <a:pt x="0" y="114300"/>
                  </a:moveTo>
                  <a:lnTo>
                    <a:pt x="8983" y="69812"/>
                  </a:lnTo>
                  <a:lnTo>
                    <a:pt x="33480" y="33480"/>
                  </a:lnTo>
                  <a:lnTo>
                    <a:pt x="69812" y="8983"/>
                  </a:lnTo>
                  <a:lnTo>
                    <a:pt x="114300" y="0"/>
                  </a:lnTo>
                  <a:lnTo>
                    <a:pt x="1200911" y="0"/>
                  </a:lnTo>
                  <a:lnTo>
                    <a:pt x="1245399" y="8983"/>
                  </a:lnTo>
                  <a:lnTo>
                    <a:pt x="1281731" y="33480"/>
                  </a:lnTo>
                  <a:lnTo>
                    <a:pt x="1306228" y="69812"/>
                  </a:lnTo>
                  <a:lnTo>
                    <a:pt x="1315211" y="114300"/>
                  </a:lnTo>
                  <a:lnTo>
                    <a:pt x="1315211" y="571500"/>
                  </a:lnTo>
                  <a:lnTo>
                    <a:pt x="1306228" y="615987"/>
                  </a:lnTo>
                  <a:lnTo>
                    <a:pt x="1281731" y="652319"/>
                  </a:lnTo>
                  <a:lnTo>
                    <a:pt x="1245399" y="676816"/>
                  </a:lnTo>
                  <a:lnTo>
                    <a:pt x="1200911" y="685800"/>
                  </a:lnTo>
                  <a:lnTo>
                    <a:pt x="114300" y="685800"/>
                  </a:lnTo>
                  <a:lnTo>
                    <a:pt x="69812" y="676816"/>
                  </a:lnTo>
                  <a:lnTo>
                    <a:pt x="33480" y="652319"/>
                  </a:lnTo>
                  <a:lnTo>
                    <a:pt x="8983" y="615987"/>
                  </a:lnTo>
                  <a:lnTo>
                    <a:pt x="0" y="571500"/>
                  </a:lnTo>
                  <a:lnTo>
                    <a:pt x="0" y="114300"/>
                  </a:lnTo>
                  <a:close/>
                </a:path>
              </a:pathLst>
            </a:custGeom>
            <a:ln w="12700">
              <a:solidFill>
                <a:srgbClr val="2E528F"/>
              </a:solidFill>
            </a:ln>
          </p:spPr>
          <p:txBody>
            <a:bodyPr wrap="square" lIns="0" tIns="0" rIns="0" bIns="0" rtlCol="0"/>
            <a:lstStyle/>
            <a:p>
              <a:endParaRPr/>
            </a:p>
          </p:txBody>
        </p:sp>
      </p:grpSp>
      <p:sp>
        <p:nvSpPr>
          <p:cNvPr id="5" name="object 5"/>
          <p:cNvSpPr txBox="1"/>
          <p:nvPr/>
        </p:nvSpPr>
        <p:spPr>
          <a:xfrm>
            <a:off x="6802628" y="5207965"/>
            <a:ext cx="970915"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Prediction</a:t>
            </a:r>
            <a:endParaRPr sz="1800">
              <a:latin typeface="Calibri"/>
              <a:cs typeface="Calibri"/>
            </a:endParaRPr>
          </a:p>
        </p:txBody>
      </p:sp>
      <p:sp>
        <p:nvSpPr>
          <p:cNvPr id="6" name="object 6"/>
          <p:cNvSpPr txBox="1">
            <a:spLocks noGrp="1"/>
          </p:cNvSpPr>
          <p:nvPr>
            <p:ph type="title"/>
          </p:nvPr>
        </p:nvSpPr>
        <p:spPr>
          <a:xfrm>
            <a:off x="1564894" y="894968"/>
            <a:ext cx="79565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Times New Roman"/>
                <a:cs typeface="Times New Roman"/>
              </a:rPr>
              <a:t>Ste</a:t>
            </a:r>
            <a:r>
              <a:rPr sz="2800" dirty="0">
                <a:latin typeface="Times New Roman"/>
                <a:cs typeface="Times New Roman"/>
              </a:rPr>
              <a:t>p</a:t>
            </a:r>
            <a:r>
              <a:rPr sz="2800" spc="-5" dirty="0">
                <a:latin typeface="Times New Roman"/>
                <a:cs typeface="Times New Roman"/>
              </a:rPr>
              <a:t>s</a:t>
            </a:r>
            <a:endParaRPr sz="2800">
              <a:latin typeface="Times New Roman"/>
              <a:cs typeface="Times New Roman"/>
            </a:endParaRPr>
          </a:p>
        </p:txBody>
      </p:sp>
      <p:grpSp>
        <p:nvGrpSpPr>
          <p:cNvPr id="7" name="object 7"/>
          <p:cNvGrpSpPr/>
          <p:nvPr/>
        </p:nvGrpSpPr>
        <p:grpSpPr>
          <a:xfrm>
            <a:off x="5080761" y="1593850"/>
            <a:ext cx="1212215" cy="642620"/>
            <a:chOff x="5080761" y="1593850"/>
            <a:chExt cx="1212215" cy="642620"/>
          </a:xfrm>
        </p:grpSpPr>
        <p:sp>
          <p:nvSpPr>
            <p:cNvPr id="8" name="object 8"/>
            <p:cNvSpPr/>
            <p:nvPr/>
          </p:nvSpPr>
          <p:spPr>
            <a:xfrm>
              <a:off x="5087111" y="1600200"/>
              <a:ext cx="1199515" cy="629920"/>
            </a:xfrm>
            <a:custGeom>
              <a:avLst/>
              <a:gdLst/>
              <a:ahLst/>
              <a:cxnLst/>
              <a:rect l="l" t="t" r="r" b="b"/>
              <a:pathLst>
                <a:path w="1199514" h="629919">
                  <a:moveTo>
                    <a:pt x="1094486" y="0"/>
                  </a:moveTo>
                  <a:lnTo>
                    <a:pt x="104901" y="0"/>
                  </a:lnTo>
                  <a:lnTo>
                    <a:pt x="64079" y="8247"/>
                  </a:lnTo>
                  <a:lnTo>
                    <a:pt x="30734" y="30733"/>
                  </a:lnTo>
                  <a:lnTo>
                    <a:pt x="8247" y="64079"/>
                  </a:lnTo>
                  <a:lnTo>
                    <a:pt x="0" y="104901"/>
                  </a:lnTo>
                  <a:lnTo>
                    <a:pt x="0" y="524510"/>
                  </a:lnTo>
                  <a:lnTo>
                    <a:pt x="8247" y="565332"/>
                  </a:lnTo>
                  <a:lnTo>
                    <a:pt x="30733" y="598677"/>
                  </a:lnTo>
                  <a:lnTo>
                    <a:pt x="64079" y="621164"/>
                  </a:lnTo>
                  <a:lnTo>
                    <a:pt x="104901" y="629412"/>
                  </a:lnTo>
                  <a:lnTo>
                    <a:pt x="1094486" y="629412"/>
                  </a:lnTo>
                  <a:lnTo>
                    <a:pt x="1135308" y="621164"/>
                  </a:lnTo>
                  <a:lnTo>
                    <a:pt x="1168653" y="598678"/>
                  </a:lnTo>
                  <a:lnTo>
                    <a:pt x="1191140" y="565332"/>
                  </a:lnTo>
                  <a:lnTo>
                    <a:pt x="1199388" y="524510"/>
                  </a:lnTo>
                  <a:lnTo>
                    <a:pt x="1199388" y="104901"/>
                  </a:lnTo>
                  <a:lnTo>
                    <a:pt x="1191140" y="64079"/>
                  </a:lnTo>
                  <a:lnTo>
                    <a:pt x="1168654" y="30734"/>
                  </a:lnTo>
                  <a:lnTo>
                    <a:pt x="1135308" y="8247"/>
                  </a:lnTo>
                  <a:lnTo>
                    <a:pt x="1094486" y="0"/>
                  </a:lnTo>
                  <a:close/>
                </a:path>
              </a:pathLst>
            </a:custGeom>
            <a:solidFill>
              <a:srgbClr val="DAE2F3"/>
            </a:solidFill>
          </p:spPr>
          <p:txBody>
            <a:bodyPr wrap="square" lIns="0" tIns="0" rIns="0" bIns="0" rtlCol="0"/>
            <a:lstStyle/>
            <a:p>
              <a:endParaRPr/>
            </a:p>
          </p:txBody>
        </p:sp>
        <p:sp>
          <p:nvSpPr>
            <p:cNvPr id="9" name="object 9"/>
            <p:cNvSpPr/>
            <p:nvPr/>
          </p:nvSpPr>
          <p:spPr>
            <a:xfrm>
              <a:off x="5087111" y="1600200"/>
              <a:ext cx="1199515" cy="629920"/>
            </a:xfrm>
            <a:custGeom>
              <a:avLst/>
              <a:gdLst/>
              <a:ahLst/>
              <a:cxnLst/>
              <a:rect l="l" t="t" r="r" b="b"/>
              <a:pathLst>
                <a:path w="1199514" h="629919">
                  <a:moveTo>
                    <a:pt x="0" y="104901"/>
                  </a:moveTo>
                  <a:lnTo>
                    <a:pt x="8247" y="64079"/>
                  </a:lnTo>
                  <a:lnTo>
                    <a:pt x="30734" y="30733"/>
                  </a:lnTo>
                  <a:lnTo>
                    <a:pt x="64079" y="8247"/>
                  </a:lnTo>
                  <a:lnTo>
                    <a:pt x="104901" y="0"/>
                  </a:lnTo>
                  <a:lnTo>
                    <a:pt x="1094486" y="0"/>
                  </a:lnTo>
                  <a:lnTo>
                    <a:pt x="1135308" y="8247"/>
                  </a:lnTo>
                  <a:lnTo>
                    <a:pt x="1168654" y="30734"/>
                  </a:lnTo>
                  <a:lnTo>
                    <a:pt x="1191140" y="64079"/>
                  </a:lnTo>
                  <a:lnTo>
                    <a:pt x="1199388" y="104901"/>
                  </a:lnTo>
                  <a:lnTo>
                    <a:pt x="1199388" y="524510"/>
                  </a:lnTo>
                  <a:lnTo>
                    <a:pt x="1191140" y="565332"/>
                  </a:lnTo>
                  <a:lnTo>
                    <a:pt x="1168653" y="598678"/>
                  </a:lnTo>
                  <a:lnTo>
                    <a:pt x="1135308" y="621164"/>
                  </a:lnTo>
                  <a:lnTo>
                    <a:pt x="1094486" y="629412"/>
                  </a:lnTo>
                  <a:lnTo>
                    <a:pt x="104901" y="629412"/>
                  </a:lnTo>
                  <a:lnTo>
                    <a:pt x="64079" y="621164"/>
                  </a:lnTo>
                  <a:lnTo>
                    <a:pt x="30733" y="598677"/>
                  </a:lnTo>
                  <a:lnTo>
                    <a:pt x="8247" y="565332"/>
                  </a:lnTo>
                  <a:lnTo>
                    <a:pt x="0" y="524510"/>
                  </a:lnTo>
                  <a:lnTo>
                    <a:pt x="0" y="104901"/>
                  </a:lnTo>
                  <a:close/>
                </a:path>
              </a:pathLst>
            </a:custGeom>
            <a:ln w="12699">
              <a:solidFill>
                <a:srgbClr val="2E528F"/>
              </a:solidFill>
            </a:ln>
          </p:spPr>
          <p:txBody>
            <a:bodyPr wrap="square" lIns="0" tIns="0" rIns="0" bIns="0" rtlCol="0"/>
            <a:lstStyle/>
            <a:p>
              <a:endParaRPr/>
            </a:p>
          </p:txBody>
        </p:sp>
      </p:grpSp>
      <p:sp>
        <p:nvSpPr>
          <p:cNvPr id="10" name="object 10"/>
          <p:cNvSpPr txBox="1"/>
          <p:nvPr/>
        </p:nvSpPr>
        <p:spPr>
          <a:xfrm>
            <a:off x="5306314" y="1612772"/>
            <a:ext cx="759460" cy="574040"/>
          </a:xfrm>
          <a:prstGeom prst="rect">
            <a:avLst/>
          </a:prstGeom>
        </p:spPr>
        <p:txBody>
          <a:bodyPr vert="horz" wrap="square" lIns="0" tIns="12700" rIns="0" bIns="0" rtlCol="0">
            <a:spAutoFit/>
          </a:bodyPr>
          <a:lstStyle/>
          <a:p>
            <a:pPr marL="88900" marR="5080" indent="-76200">
              <a:lnSpc>
                <a:spcPct val="100000"/>
              </a:lnSpc>
              <a:spcBef>
                <a:spcPts val="100"/>
              </a:spcBef>
            </a:pPr>
            <a:r>
              <a:rPr sz="1800" spc="-110" dirty="0">
                <a:latin typeface="Calibri"/>
                <a:cs typeface="Calibri"/>
              </a:rPr>
              <a:t>T</a:t>
            </a:r>
            <a:r>
              <a:rPr sz="1800" spc="-40" dirty="0">
                <a:latin typeface="Calibri"/>
                <a:cs typeface="Calibri"/>
              </a:rPr>
              <a:t>r</a:t>
            </a:r>
            <a:r>
              <a:rPr sz="1800" dirty="0">
                <a:latin typeface="Calibri"/>
                <a:cs typeface="Calibri"/>
              </a:rPr>
              <a:t>ain</a:t>
            </a:r>
            <a:r>
              <a:rPr sz="1800" spc="-10" dirty="0">
                <a:latin typeface="Calibri"/>
                <a:cs typeface="Calibri"/>
              </a:rPr>
              <a:t>i</a:t>
            </a:r>
            <a:r>
              <a:rPr sz="1800" spc="-5" dirty="0">
                <a:latin typeface="Calibri"/>
                <a:cs typeface="Calibri"/>
              </a:rPr>
              <a:t>ng  Labels</a:t>
            </a:r>
            <a:endParaRPr sz="1800">
              <a:latin typeface="Calibri"/>
              <a:cs typeface="Calibri"/>
            </a:endParaRPr>
          </a:p>
        </p:txBody>
      </p:sp>
      <p:sp>
        <p:nvSpPr>
          <p:cNvPr id="11" name="object 11"/>
          <p:cNvSpPr/>
          <p:nvPr/>
        </p:nvSpPr>
        <p:spPr>
          <a:xfrm>
            <a:off x="1200911" y="2060448"/>
            <a:ext cx="1828800" cy="2283460"/>
          </a:xfrm>
          <a:custGeom>
            <a:avLst/>
            <a:gdLst/>
            <a:ahLst/>
            <a:cxnLst/>
            <a:rect l="l" t="t" r="r" b="b"/>
            <a:pathLst>
              <a:path w="1828800" h="228346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1524000" y="0"/>
                </a:lnTo>
                <a:lnTo>
                  <a:pt x="1573425" y="3990"/>
                </a:lnTo>
                <a:lnTo>
                  <a:pt x="1620316" y="15544"/>
                </a:lnTo>
                <a:lnTo>
                  <a:pt x="1664046" y="34032"/>
                </a:lnTo>
                <a:lnTo>
                  <a:pt x="1703984" y="58826"/>
                </a:lnTo>
                <a:lnTo>
                  <a:pt x="1739503" y="89296"/>
                </a:lnTo>
                <a:lnTo>
                  <a:pt x="1769973" y="124815"/>
                </a:lnTo>
                <a:lnTo>
                  <a:pt x="1794767" y="164753"/>
                </a:lnTo>
                <a:lnTo>
                  <a:pt x="1813255" y="208483"/>
                </a:lnTo>
                <a:lnTo>
                  <a:pt x="1824809" y="255374"/>
                </a:lnTo>
                <a:lnTo>
                  <a:pt x="1828800" y="304800"/>
                </a:lnTo>
                <a:lnTo>
                  <a:pt x="1828800" y="1978152"/>
                </a:lnTo>
                <a:lnTo>
                  <a:pt x="1824809" y="2027577"/>
                </a:lnTo>
                <a:lnTo>
                  <a:pt x="1813255" y="2074468"/>
                </a:lnTo>
                <a:lnTo>
                  <a:pt x="1794767" y="2118198"/>
                </a:lnTo>
                <a:lnTo>
                  <a:pt x="1769973" y="2158136"/>
                </a:lnTo>
                <a:lnTo>
                  <a:pt x="1739503" y="2193655"/>
                </a:lnTo>
                <a:lnTo>
                  <a:pt x="1703984" y="2224125"/>
                </a:lnTo>
                <a:lnTo>
                  <a:pt x="1664046" y="2248919"/>
                </a:lnTo>
                <a:lnTo>
                  <a:pt x="1620316" y="2267407"/>
                </a:lnTo>
                <a:lnTo>
                  <a:pt x="1573425" y="2278961"/>
                </a:lnTo>
                <a:lnTo>
                  <a:pt x="1524000" y="2282952"/>
                </a:lnTo>
                <a:lnTo>
                  <a:pt x="304800" y="2282952"/>
                </a:lnTo>
                <a:lnTo>
                  <a:pt x="255374" y="2278961"/>
                </a:lnTo>
                <a:lnTo>
                  <a:pt x="208483" y="2267407"/>
                </a:lnTo>
                <a:lnTo>
                  <a:pt x="164753" y="2248919"/>
                </a:lnTo>
                <a:lnTo>
                  <a:pt x="124815" y="2224125"/>
                </a:lnTo>
                <a:lnTo>
                  <a:pt x="89296" y="2193655"/>
                </a:lnTo>
                <a:lnTo>
                  <a:pt x="58826" y="2158136"/>
                </a:lnTo>
                <a:lnTo>
                  <a:pt x="34032" y="2118198"/>
                </a:lnTo>
                <a:lnTo>
                  <a:pt x="15544" y="2074468"/>
                </a:lnTo>
                <a:lnTo>
                  <a:pt x="3990" y="2027577"/>
                </a:lnTo>
                <a:lnTo>
                  <a:pt x="0" y="1978152"/>
                </a:lnTo>
                <a:lnTo>
                  <a:pt x="0" y="304800"/>
                </a:lnTo>
                <a:close/>
              </a:path>
            </a:pathLst>
          </a:custGeom>
          <a:ln w="12700">
            <a:solidFill>
              <a:srgbClr val="2E528F"/>
            </a:solidFill>
          </a:ln>
        </p:spPr>
        <p:txBody>
          <a:bodyPr wrap="square" lIns="0" tIns="0" rIns="0" bIns="0" rtlCol="0"/>
          <a:lstStyle/>
          <a:p>
            <a:endParaRPr/>
          </a:p>
        </p:txBody>
      </p:sp>
      <p:sp>
        <p:nvSpPr>
          <p:cNvPr id="12" name="object 12"/>
          <p:cNvSpPr txBox="1"/>
          <p:nvPr/>
        </p:nvSpPr>
        <p:spPr>
          <a:xfrm>
            <a:off x="1636267" y="1511249"/>
            <a:ext cx="1063625" cy="1125220"/>
          </a:xfrm>
          <a:prstGeom prst="rect">
            <a:avLst/>
          </a:prstGeom>
        </p:spPr>
        <p:txBody>
          <a:bodyPr vert="horz" wrap="square" lIns="0" tIns="12700" rIns="0" bIns="0" rtlCol="0">
            <a:spAutoFit/>
          </a:bodyPr>
          <a:lstStyle/>
          <a:p>
            <a:pPr marL="12700">
              <a:lnSpc>
                <a:spcPct val="100000"/>
              </a:lnSpc>
              <a:spcBef>
                <a:spcPts val="100"/>
              </a:spcBef>
            </a:pPr>
            <a:r>
              <a:rPr sz="2100" b="1" spc="-120" dirty="0">
                <a:latin typeface="Arial"/>
                <a:cs typeface="Arial"/>
              </a:rPr>
              <a:t>T</a:t>
            </a:r>
            <a:r>
              <a:rPr sz="2100" b="1" dirty="0">
                <a:latin typeface="Arial"/>
                <a:cs typeface="Arial"/>
              </a:rPr>
              <a:t>r</a:t>
            </a:r>
            <a:r>
              <a:rPr sz="2100" b="1" spc="-10" dirty="0">
                <a:latin typeface="Arial"/>
                <a:cs typeface="Arial"/>
              </a:rPr>
              <a:t>a</a:t>
            </a:r>
            <a:r>
              <a:rPr sz="2100" b="1" dirty="0">
                <a:latin typeface="Arial"/>
                <a:cs typeface="Arial"/>
              </a:rPr>
              <a:t>ining</a:t>
            </a:r>
            <a:endParaRPr sz="2100">
              <a:latin typeface="Arial"/>
              <a:cs typeface="Arial"/>
            </a:endParaRPr>
          </a:p>
          <a:p>
            <a:pPr marL="104139" marR="167005" indent="-34290">
              <a:lnSpc>
                <a:spcPct val="100000"/>
              </a:lnSpc>
              <a:spcBef>
                <a:spcPts val="1820"/>
              </a:spcBef>
            </a:pPr>
            <a:r>
              <a:rPr sz="1800" spc="-55" dirty="0">
                <a:latin typeface="Arial MT"/>
                <a:cs typeface="Arial MT"/>
              </a:rPr>
              <a:t>T</a:t>
            </a:r>
            <a:r>
              <a:rPr sz="1800" spc="-5" dirty="0">
                <a:latin typeface="Arial MT"/>
                <a:cs typeface="Arial MT"/>
              </a:rPr>
              <a:t>rai</a:t>
            </a:r>
            <a:r>
              <a:rPr sz="1800" spc="-15" dirty="0">
                <a:latin typeface="Arial MT"/>
                <a:cs typeface="Arial MT"/>
              </a:rPr>
              <a:t>n</a:t>
            </a:r>
            <a:r>
              <a:rPr sz="1800" spc="-5" dirty="0">
                <a:latin typeface="Arial MT"/>
                <a:cs typeface="Arial MT"/>
              </a:rPr>
              <a:t>i</a:t>
            </a:r>
            <a:r>
              <a:rPr sz="1800" spc="-15" dirty="0">
                <a:latin typeface="Arial MT"/>
                <a:cs typeface="Arial MT"/>
              </a:rPr>
              <a:t>n</a:t>
            </a:r>
            <a:r>
              <a:rPr sz="1800" spc="-5" dirty="0">
                <a:latin typeface="Arial MT"/>
                <a:cs typeface="Arial MT"/>
              </a:rPr>
              <a:t>g  Images</a:t>
            </a:r>
            <a:endParaRPr sz="1800">
              <a:latin typeface="Arial MT"/>
              <a:cs typeface="Arial MT"/>
            </a:endParaRPr>
          </a:p>
        </p:txBody>
      </p:sp>
      <p:grpSp>
        <p:nvGrpSpPr>
          <p:cNvPr id="13" name="object 13"/>
          <p:cNvGrpSpPr/>
          <p:nvPr/>
        </p:nvGrpSpPr>
        <p:grpSpPr>
          <a:xfrm>
            <a:off x="5195061" y="2680461"/>
            <a:ext cx="1041400" cy="698500"/>
            <a:chOff x="5195061" y="2680461"/>
            <a:chExt cx="1041400" cy="698500"/>
          </a:xfrm>
        </p:grpSpPr>
        <p:sp>
          <p:nvSpPr>
            <p:cNvPr id="14" name="object 14"/>
            <p:cNvSpPr/>
            <p:nvPr/>
          </p:nvSpPr>
          <p:spPr>
            <a:xfrm>
              <a:off x="5201411" y="2686811"/>
              <a:ext cx="1028700" cy="685800"/>
            </a:xfrm>
            <a:custGeom>
              <a:avLst/>
              <a:gdLst/>
              <a:ahLst/>
              <a:cxnLst/>
              <a:rect l="l" t="t" r="r" b="b"/>
              <a:pathLst>
                <a:path w="1028700" h="685800">
                  <a:moveTo>
                    <a:pt x="914400" y="0"/>
                  </a:moveTo>
                  <a:lnTo>
                    <a:pt x="114300" y="0"/>
                  </a:lnTo>
                  <a:lnTo>
                    <a:pt x="69812" y="8983"/>
                  </a:lnTo>
                  <a:lnTo>
                    <a:pt x="33480" y="33480"/>
                  </a:lnTo>
                  <a:lnTo>
                    <a:pt x="8983" y="69812"/>
                  </a:lnTo>
                  <a:lnTo>
                    <a:pt x="0" y="114300"/>
                  </a:lnTo>
                  <a:lnTo>
                    <a:pt x="0" y="571500"/>
                  </a:lnTo>
                  <a:lnTo>
                    <a:pt x="8983" y="615987"/>
                  </a:lnTo>
                  <a:lnTo>
                    <a:pt x="33480" y="652319"/>
                  </a:lnTo>
                  <a:lnTo>
                    <a:pt x="69812" y="676816"/>
                  </a:lnTo>
                  <a:lnTo>
                    <a:pt x="114300" y="685800"/>
                  </a:lnTo>
                  <a:lnTo>
                    <a:pt x="914400" y="685800"/>
                  </a:lnTo>
                  <a:lnTo>
                    <a:pt x="958887" y="676816"/>
                  </a:lnTo>
                  <a:lnTo>
                    <a:pt x="995219" y="652319"/>
                  </a:lnTo>
                  <a:lnTo>
                    <a:pt x="1019716" y="615987"/>
                  </a:lnTo>
                  <a:lnTo>
                    <a:pt x="1028700" y="571500"/>
                  </a:lnTo>
                  <a:lnTo>
                    <a:pt x="1028700" y="114300"/>
                  </a:lnTo>
                  <a:lnTo>
                    <a:pt x="1019716" y="69812"/>
                  </a:lnTo>
                  <a:lnTo>
                    <a:pt x="995219" y="33480"/>
                  </a:lnTo>
                  <a:lnTo>
                    <a:pt x="958887" y="8983"/>
                  </a:lnTo>
                  <a:lnTo>
                    <a:pt x="914400" y="0"/>
                  </a:lnTo>
                  <a:close/>
                </a:path>
              </a:pathLst>
            </a:custGeom>
            <a:solidFill>
              <a:srgbClr val="DAE2F3"/>
            </a:solidFill>
          </p:spPr>
          <p:txBody>
            <a:bodyPr wrap="square" lIns="0" tIns="0" rIns="0" bIns="0" rtlCol="0"/>
            <a:lstStyle/>
            <a:p>
              <a:endParaRPr/>
            </a:p>
          </p:txBody>
        </p:sp>
        <p:sp>
          <p:nvSpPr>
            <p:cNvPr id="15" name="object 15"/>
            <p:cNvSpPr/>
            <p:nvPr/>
          </p:nvSpPr>
          <p:spPr>
            <a:xfrm>
              <a:off x="5201411" y="2686811"/>
              <a:ext cx="1028700" cy="685800"/>
            </a:xfrm>
            <a:custGeom>
              <a:avLst/>
              <a:gdLst/>
              <a:ahLst/>
              <a:cxnLst/>
              <a:rect l="l" t="t" r="r" b="b"/>
              <a:pathLst>
                <a:path w="1028700" h="685800">
                  <a:moveTo>
                    <a:pt x="0" y="114300"/>
                  </a:moveTo>
                  <a:lnTo>
                    <a:pt x="8983" y="69812"/>
                  </a:lnTo>
                  <a:lnTo>
                    <a:pt x="33480" y="33480"/>
                  </a:lnTo>
                  <a:lnTo>
                    <a:pt x="69812" y="8983"/>
                  </a:lnTo>
                  <a:lnTo>
                    <a:pt x="114300" y="0"/>
                  </a:lnTo>
                  <a:lnTo>
                    <a:pt x="914400" y="0"/>
                  </a:lnTo>
                  <a:lnTo>
                    <a:pt x="958887" y="8983"/>
                  </a:lnTo>
                  <a:lnTo>
                    <a:pt x="995219" y="33480"/>
                  </a:lnTo>
                  <a:lnTo>
                    <a:pt x="1019716" y="69812"/>
                  </a:lnTo>
                  <a:lnTo>
                    <a:pt x="1028700" y="114300"/>
                  </a:lnTo>
                  <a:lnTo>
                    <a:pt x="1028700" y="571500"/>
                  </a:lnTo>
                  <a:lnTo>
                    <a:pt x="1019716" y="615987"/>
                  </a:lnTo>
                  <a:lnTo>
                    <a:pt x="995219" y="652319"/>
                  </a:lnTo>
                  <a:lnTo>
                    <a:pt x="958887" y="676816"/>
                  </a:lnTo>
                  <a:lnTo>
                    <a:pt x="914400" y="685800"/>
                  </a:lnTo>
                  <a:lnTo>
                    <a:pt x="114300" y="685800"/>
                  </a:lnTo>
                  <a:lnTo>
                    <a:pt x="69812" y="676816"/>
                  </a:lnTo>
                  <a:lnTo>
                    <a:pt x="33480" y="652319"/>
                  </a:lnTo>
                  <a:lnTo>
                    <a:pt x="8983" y="615987"/>
                  </a:lnTo>
                  <a:lnTo>
                    <a:pt x="0" y="571500"/>
                  </a:lnTo>
                  <a:lnTo>
                    <a:pt x="0" y="114300"/>
                  </a:lnTo>
                  <a:close/>
                </a:path>
              </a:pathLst>
            </a:custGeom>
            <a:ln w="12700">
              <a:solidFill>
                <a:srgbClr val="2E528F"/>
              </a:solidFill>
            </a:ln>
          </p:spPr>
          <p:txBody>
            <a:bodyPr wrap="square" lIns="0" tIns="0" rIns="0" bIns="0" rtlCol="0"/>
            <a:lstStyle/>
            <a:p>
              <a:endParaRPr/>
            </a:p>
          </p:txBody>
        </p:sp>
      </p:grpSp>
      <p:sp>
        <p:nvSpPr>
          <p:cNvPr id="16" name="object 16"/>
          <p:cNvSpPr txBox="1"/>
          <p:nvPr/>
        </p:nvSpPr>
        <p:spPr>
          <a:xfrm>
            <a:off x="5335651" y="2864611"/>
            <a:ext cx="75946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Calibri"/>
                <a:cs typeface="Calibri"/>
              </a:rPr>
              <a:t>Training</a:t>
            </a:r>
            <a:endParaRPr sz="1800">
              <a:latin typeface="Calibri"/>
              <a:cs typeface="Calibri"/>
            </a:endParaRPr>
          </a:p>
        </p:txBody>
      </p:sp>
      <p:grpSp>
        <p:nvGrpSpPr>
          <p:cNvPr id="17" name="object 17"/>
          <p:cNvGrpSpPr/>
          <p:nvPr/>
        </p:nvGrpSpPr>
        <p:grpSpPr>
          <a:xfrm>
            <a:off x="3536950" y="2680461"/>
            <a:ext cx="1155700" cy="698500"/>
            <a:chOff x="3536950" y="2680461"/>
            <a:chExt cx="1155700" cy="698500"/>
          </a:xfrm>
        </p:grpSpPr>
        <p:sp>
          <p:nvSpPr>
            <p:cNvPr id="18" name="object 18"/>
            <p:cNvSpPr/>
            <p:nvPr/>
          </p:nvSpPr>
          <p:spPr>
            <a:xfrm>
              <a:off x="3543300" y="2686811"/>
              <a:ext cx="1143000" cy="685800"/>
            </a:xfrm>
            <a:custGeom>
              <a:avLst/>
              <a:gdLst/>
              <a:ahLst/>
              <a:cxnLst/>
              <a:rect l="l" t="t" r="r" b="b"/>
              <a:pathLst>
                <a:path w="1143000" h="685800">
                  <a:moveTo>
                    <a:pt x="1028700" y="0"/>
                  </a:moveTo>
                  <a:lnTo>
                    <a:pt x="114300" y="0"/>
                  </a:lnTo>
                  <a:lnTo>
                    <a:pt x="69812" y="8983"/>
                  </a:lnTo>
                  <a:lnTo>
                    <a:pt x="33480" y="33480"/>
                  </a:lnTo>
                  <a:lnTo>
                    <a:pt x="8983" y="69812"/>
                  </a:lnTo>
                  <a:lnTo>
                    <a:pt x="0" y="114300"/>
                  </a:lnTo>
                  <a:lnTo>
                    <a:pt x="0" y="571500"/>
                  </a:lnTo>
                  <a:lnTo>
                    <a:pt x="8983" y="615987"/>
                  </a:lnTo>
                  <a:lnTo>
                    <a:pt x="33480" y="652319"/>
                  </a:lnTo>
                  <a:lnTo>
                    <a:pt x="69812" y="676816"/>
                  </a:lnTo>
                  <a:lnTo>
                    <a:pt x="114300" y="685800"/>
                  </a:lnTo>
                  <a:lnTo>
                    <a:pt x="1028700" y="685800"/>
                  </a:lnTo>
                  <a:lnTo>
                    <a:pt x="1073187" y="676816"/>
                  </a:lnTo>
                  <a:lnTo>
                    <a:pt x="1109519" y="652319"/>
                  </a:lnTo>
                  <a:lnTo>
                    <a:pt x="1134016" y="615987"/>
                  </a:lnTo>
                  <a:lnTo>
                    <a:pt x="1143000" y="571500"/>
                  </a:lnTo>
                  <a:lnTo>
                    <a:pt x="1143000" y="114300"/>
                  </a:lnTo>
                  <a:lnTo>
                    <a:pt x="1134016" y="69812"/>
                  </a:lnTo>
                  <a:lnTo>
                    <a:pt x="1109519" y="33480"/>
                  </a:lnTo>
                  <a:lnTo>
                    <a:pt x="1073187" y="8983"/>
                  </a:lnTo>
                  <a:lnTo>
                    <a:pt x="1028700" y="0"/>
                  </a:lnTo>
                  <a:close/>
                </a:path>
              </a:pathLst>
            </a:custGeom>
            <a:solidFill>
              <a:srgbClr val="DAE2F3"/>
            </a:solidFill>
          </p:spPr>
          <p:txBody>
            <a:bodyPr wrap="square" lIns="0" tIns="0" rIns="0" bIns="0" rtlCol="0"/>
            <a:lstStyle/>
            <a:p>
              <a:endParaRPr/>
            </a:p>
          </p:txBody>
        </p:sp>
        <p:sp>
          <p:nvSpPr>
            <p:cNvPr id="19" name="object 19"/>
            <p:cNvSpPr/>
            <p:nvPr/>
          </p:nvSpPr>
          <p:spPr>
            <a:xfrm>
              <a:off x="3543300" y="2686811"/>
              <a:ext cx="1143000" cy="685800"/>
            </a:xfrm>
            <a:custGeom>
              <a:avLst/>
              <a:gdLst/>
              <a:ahLst/>
              <a:cxnLst/>
              <a:rect l="l" t="t" r="r" b="b"/>
              <a:pathLst>
                <a:path w="1143000" h="685800">
                  <a:moveTo>
                    <a:pt x="0" y="114300"/>
                  </a:moveTo>
                  <a:lnTo>
                    <a:pt x="8983" y="69812"/>
                  </a:lnTo>
                  <a:lnTo>
                    <a:pt x="33480" y="33480"/>
                  </a:lnTo>
                  <a:lnTo>
                    <a:pt x="69812" y="8983"/>
                  </a:lnTo>
                  <a:lnTo>
                    <a:pt x="114300" y="0"/>
                  </a:lnTo>
                  <a:lnTo>
                    <a:pt x="1028700" y="0"/>
                  </a:lnTo>
                  <a:lnTo>
                    <a:pt x="1073187" y="8983"/>
                  </a:lnTo>
                  <a:lnTo>
                    <a:pt x="1109519" y="33480"/>
                  </a:lnTo>
                  <a:lnTo>
                    <a:pt x="1134016" y="69812"/>
                  </a:lnTo>
                  <a:lnTo>
                    <a:pt x="1143000" y="114300"/>
                  </a:lnTo>
                  <a:lnTo>
                    <a:pt x="1143000" y="571500"/>
                  </a:lnTo>
                  <a:lnTo>
                    <a:pt x="1134016" y="615987"/>
                  </a:lnTo>
                  <a:lnTo>
                    <a:pt x="1109519" y="652319"/>
                  </a:lnTo>
                  <a:lnTo>
                    <a:pt x="1073187" y="676816"/>
                  </a:lnTo>
                  <a:lnTo>
                    <a:pt x="1028700" y="685800"/>
                  </a:lnTo>
                  <a:lnTo>
                    <a:pt x="114300" y="685800"/>
                  </a:lnTo>
                  <a:lnTo>
                    <a:pt x="69812" y="676816"/>
                  </a:lnTo>
                  <a:lnTo>
                    <a:pt x="33480" y="652319"/>
                  </a:lnTo>
                  <a:lnTo>
                    <a:pt x="8983" y="615987"/>
                  </a:lnTo>
                  <a:lnTo>
                    <a:pt x="0" y="571500"/>
                  </a:lnTo>
                  <a:lnTo>
                    <a:pt x="0" y="114300"/>
                  </a:lnTo>
                  <a:close/>
                </a:path>
              </a:pathLst>
            </a:custGeom>
            <a:ln w="12700">
              <a:solidFill>
                <a:srgbClr val="2E528F"/>
              </a:solidFill>
            </a:ln>
          </p:spPr>
          <p:txBody>
            <a:bodyPr wrap="square" lIns="0" tIns="0" rIns="0" bIns="0" rtlCol="0"/>
            <a:lstStyle/>
            <a:p>
              <a:endParaRPr/>
            </a:p>
          </p:txBody>
        </p:sp>
      </p:grpSp>
      <p:sp>
        <p:nvSpPr>
          <p:cNvPr id="20" name="object 20"/>
          <p:cNvSpPr txBox="1"/>
          <p:nvPr/>
        </p:nvSpPr>
        <p:spPr>
          <a:xfrm>
            <a:off x="3700653" y="2727452"/>
            <a:ext cx="826769" cy="574040"/>
          </a:xfrm>
          <a:prstGeom prst="rect">
            <a:avLst/>
          </a:prstGeom>
        </p:spPr>
        <p:txBody>
          <a:bodyPr vert="horz" wrap="square" lIns="0" tIns="12700" rIns="0" bIns="0" rtlCol="0">
            <a:spAutoFit/>
          </a:bodyPr>
          <a:lstStyle/>
          <a:p>
            <a:pPr marL="12700" marR="5080" indent="115570">
              <a:lnSpc>
                <a:spcPct val="100000"/>
              </a:lnSpc>
              <a:spcBef>
                <a:spcPts val="100"/>
              </a:spcBef>
            </a:pPr>
            <a:r>
              <a:rPr sz="1800" dirty="0">
                <a:latin typeface="Calibri"/>
                <a:cs typeface="Calibri"/>
              </a:rPr>
              <a:t>Image </a:t>
            </a:r>
            <a:r>
              <a:rPr sz="1800" spc="5" dirty="0">
                <a:latin typeface="Calibri"/>
                <a:cs typeface="Calibri"/>
              </a:rPr>
              <a:t> </a:t>
            </a:r>
            <a:r>
              <a:rPr sz="1800" spc="-25" dirty="0">
                <a:latin typeface="Calibri"/>
                <a:cs typeface="Calibri"/>
              </a:rPr>
              <a:t>F</a:t>
            </a:r>
            <a:r>
              <a:rPr sz="1800" dirty="0">
                <a:latin typeface="Calibri"/>
                <a:cs typeface="Calibri"/>
              </a:rPr>
              <a:t>e</a:t>
            </a:r>
            <a:r>
              <a:rPr sz="1800" spc="-10" dirty="0">
                <a:latin typeface="Calibri"/>
                <a:cs typeface="Calibri"/>
              </a:rPr>
              <a:t>a</a:t>
            </a:r>
            <a:r>
              <a:rPr sz="1800" dirty="0">
                <a:latin typeface="Calibri"/>
                <a:cs typeface="Calibri"/>
              </a:rPr>
              <a:t>tu</a:t>
            </a:r>
            <a:r>
              <a:rPr sz="1800" spc="-30" dirty="0">
                <a:latin typeface="Calibri"/>
                <a:cs typeface="Calibri"/>
              </a:rPr>
              <a:t>r</a:t>
            </a:r>
            <a:r>
              <a:rPr sz="1800" dirty="0">
                <a:latin typeface="Calibri"/>
                <a:cs typeface="Calibri"/>
              </a:rPr>
              <a:t>es</a:t>
            </a:r>
            <a:endParaRPr sz="1800">
              <a:latin typeface="Calibri"/>
              <a:cs typeface="Calibri"/>
            </a:endParaRPr>
          </a:p>
        </p:txBody>
      </p:sp>
      <p:grpSp>
        <p:nvGrpSpPr>
          <p:cNvPr id="21" name="object 21"/>
          <p:cNvGrpSpPr/>
          <p:nvPr/>
        </p:nvGrpSpPr>
        <p:grpSpPr>
          <a:xfrm>
            <a:off x="1257300" y="2686811"/>
            <a:ext cx="2236470" cy="1428115"/>
            <a:chOff x="1257300" y="2686811"/>
            <a:chExt cx="2236470" cy="1428115"/>
          </a:xfrm>
        </p:grpSpPr>
        <p:sp>
          <p:nvSpPr>
            <p:cNvPr id="22" name="object 22"/>
            <p:cNvSpPr/>
            <p:nvPr/>
          </p:nvSpPr>
          <p:spPr>
            <a:xfrm>
              <a:off x="3086100" y="2915411"/>
              <a:ext cx="401320" cy="228600"/>
            </a:xfrm>
            <a:custGeom>
              <a:avLst/>
              <a:gdLst/>
              <a:ahLst/>
              <a:cxnLst/>
              <a:rect l="l" t="t" r="r" b="b"/>
              <a:pathLst>
                <a:path w="401320" h="228600">
                  <a:moveTo>
                    <a:pt x="286512" y="0"/>
                  </a:moveTo>
                  <a:lnTo>
                    <a:pt x="286512" y="57150"/>
                  </a:lnTo>
                  <a:lnTo>
                    <a:pt x="0" y="57150"/>
                  </a:lnTo>
                  <a:lnTo>
                    <a:pt x="0" y="171450"/>
                  </a:lnTo>
                  <a:lnTo>
                    <a:pt x="286512" y="171450"/>
                  </a:lnTo>
                  <a:lnTo>
                    <a:pt x="286512" y="228600"/>
                  </a:lnTo>
                  <a:lnTo>
                    <a:pt x="400812" y="114300"/>
                  </a:lnTo>
                  <a:lnTo>
                    <a:pt x="286512" y="0"/>
                  </a:lnTo>
                  <a:close/>
                </a:path>
              </a:pathLst>
            </a:custGeom>
            <a:solidFill>
              <a:srgbClr val="4471C4"/>
            </a:solidFill>
          </p:spPr>
          <p:txBody>
            <a:bodyPr wrap="square" lIns="0" tIns="0" rIns="0" bIns="0" rtlCol="0"/>
            <a:lstStyle/>
            <a:p>
              <a:endParaRPr/>
            </a:p>
          </p:txBody>
        </p:sp>
        <p:sp>
          <p:nvSpPr>
            <p:cNvPr id="23" name="object 23"/>
            <p:cNvSpPr/>
            <p:nvPr/>
          </p:nvSpPr>
          <p:spPr>
            <a:xfrm>
              <a:off x="3086100" y="2915411"/>
              <a:ext cx="401320" cy="228600"/>
            </a:xfrm>
            <a:custGeom>
              <a:avLst/>
              <a:gdLst/>
              <a:ahLst/>
              <a:cxnLst/>
              <a:rect l="l" t="t" r="r" b="b"/>
              <a:pathLst>
                <a:path w="401320" h="228600">
                  <a:moveTo>
                    <a:pt x="0" y="57150"/>
                  </a:moveTo>
                  <a:lnTo>
                    <a:pt x="286512" y="57150"/>
                  </a:lnTo>
                  <a:lnTo>
                    <a:pt x="286512" y="0"/>
                  </a:lnTo>
                  <a:lnTo>
                    <a:pt x="400812" y="114300"/>
                  </a:lnTo>
                  <a:lnTo>
                    <a:pt x="286512" y="228600"/>
                  </a:lnTo>
                  <a:lnTo>
                    <a:pt x="286512" y="171450"/>
                  </a:lnTo>
                  <a:lnTo>
                    <a:pt x="0" y="171450"/>
                  </a:lnTo>
                  <a:lnTo>
                    <a:pt x="0" y="57150"/>
                  </a:lnTo>
                  <a:close/>
                </a:path>
              </a:pathLst>
            </a:custGeom>
            <a:ln w="12700">
              <a:solidFill>
                <a:srgbClr val="2E528F"/>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1257300" y="2686811"/>
              <a:ext cx="1679448" cy="1427988"/>
            </a:xfrm>
            <a:prstGeom prst="rect">
              <a:avLst/>
            </a:prstGeom>
          </p:spPr>
        </p:pic>
      </p:grpSp>
      <p:grpSp>
        <p:nvGrpSpPr>
          <p:cNvPr id="25" name="object 25"/>
          <p:cNvGrpSpPr/>
          <p:nvPr/>
        </p:nvGrpSpPr>
        <p:grpSpPr>
          <a:xfrm>
            <a:off x="4737861" y="2909061"/>
            <a:ext cx="412115" cy="241300"/>
            <a:chOff x="4737861" y="2909061"/>
            <a:chExt cx="412115" cy="241300"/>
          </a:xfrm>
        </p:grpSpPr>
        <p:sp>
          <p:nvSpPr>
            <p:cNvPr id="26" name="object 26"/>
            <p:cNvSpPr/>
            <p:nvPr/>
          </p:nvSpPr>
          <p:spPr>
            <a:xfrm>
              <a:off x="4744211" y="2915411"/>
              <a:ext cx="399415" cy="228600"/>
            </a:xfrm>
            <a:custGeom>
              <a:avLst/>
              <a:gdLst/>
              <a:ahLst/>
              <a:cxnLst/>
              <a:rect l="l" t="t" r="r" b="b"/>
              <a:pathLst>
                <a:path w="399414" h="228600">
                  <a:moveTo>
                    <a:pt x="284988" y="0"/>
                  </a:moveTo>
                  <a:lnTo>
                    <a:pt x="284988" y="57150"/>
                  </a:lnTo>
                  <a:lnTo>
                    <a:pt x="0" y="57150"/>
                  </a:lnTo>
                  <a:lnTo>
                    <a:pt x="0" y="171450"/>
                  </a:lnTo>
                  <a:lnTo>
                    <a:pt x="284988" y="171450"/>
                  </a:lnTo>
                  <a:lnTo>
                    <a:pt x="284988" y="228600"/>
                  </a:lnTo>
                  <a:lnTo>
                    <a:pt x="399288" y="114300"/>
                  </a:lnTo>
                  <a:lnTo>
                    <a:pt x="284988" y="0"/>
                  </a:lnTo>
                  <a:close/>
                </a:path>
              </a:pathLst>
            </a:custGeom>
            <a:solidFill>
              <a:srgbClr val="4471C4"/>
            </a:solidFill>
          </p:spPr>
          <p:txBody>
            <a:bodyPr wrap="square" lIns="0" tIns="0" rIns="0" bIns="0" rtlCol="0"/>
            <a:lstStyle/>
            <a:p>
              <a:endParaRPr/>
            </a:p>
          </p:txBody>
        </p:sp>
        <p:sp>
          <p:nvSpPr>
            <p:cNvPr id="27" name="object 27"/>
            <p:cNvSpPr/>
            <p:nvPr/>
          </p:nvSpPr>
          <p:spPr>
            <a:xfrm>
              <a:off x="4744211" y="2915411"/>
              <a:ext cx="399415" cy="228600"/>
            </a:xfrm>
            <a:custGeom>
              <a:avLst/>
              <a:gdLst/>
              <a:ahLst/>
              <a:cxnLst/>
              <a:rect l="l" t="t" r="r" b="b"/>
              <a:pathLst>
                <a:path w="399414" h="228600">
                  <a:moveTo>
                    <a:pt x="0" y="57150"/>
                  </a:moveTo>
                  <a:lnTo>
                    <a:pt x="284988" y="57150"/>
                  </a:lnTo>
                  <a:lnTo>
                    <a:pt x="284988" y="0"/>
                  </a:lnTo>
                  <a:lnTo>
                    <a:pt x="399288" y="114300"/>
                  </a:lnTo>
                  <a:lnTo>
                    <a:pt x="284988" y="228600"/>
                  </a:lnTo>
                  <a:lnTo>
                    <a:pt x="284988" y="171450"/>
                  </a:lnTo>
                  <a:lnTo>
                    <a:pt x="0" y="171450"/>
                  </a:lnTo>
                  <a:lnTo>
                    <a:pt x="0" y="57150"/>
                  </a:lnTo>
                  <a:close/>
                </a:path>
              </a:pathLst>
            </a:custGeom>
            <a:ln w="12700">
              <a:solidFill>
                <a:srgbClr val="2E528F"/>
              </a:solidFill>
            </a:ln>
          </p:spPr>
          <p:txBody>
            <a:bodyPr wrap="square" lIns="0" tIns="0" rIns="0" bIns="0" rtlCol="0"/>
            <a:lstStyle/>
            <a:p>
              <a:endParaRPr/>
            </a:p>
          </p:txBody>
        </p:sp>
      </p:grpSp>
      <p:grpSp>
        <p:nvGrpSpPr>
          <p:cNvPr id="28" name="object 28"/>
          <p:cNvGrpSpPr/>
          <p:nvPr/>
        </p:nvGrpSpPr>
        <p:grpSpPr>
          <a:xfrm>
            <a:off x="5559297" y="2279650"/>
            <a:ext cx="241300" cy="355600"/>
            <a:chOff x="5559297" y="2279650"/>
            <a:chExt cx="241300" cy="355600"/>
          </a:xfrm>
        </p:grpSpPr>
        <p:sp>
          <p:nvSpPr>
            <p:cNvPr id="29" name="object 29"/>
            <p:cNvSpPr/>
            <p:nvPr/>
          </p:nvSpPr>
          <p:spPr>
            <a:xfrm>
              <a:off x="5565647" y="2286000"/>
              <a:ext cx="228600" cy="342900"/>
            </a:xfrm>
            <a:custGeom>
              <a:avLst/>
              <a:gdLst/>
              <a:ahLst/>
              <a:cxnLst/>
              <a:rect l="l" t="t" r="r" b="b"/>
              <a:pathLst>
                <a:path w="228600" h="342900">
                  <a:moveTo>
                    <a:pt x="171450" y="0"/>
                  </a:moveTo>
                  <a:lnTo>
                    <a:pt x="57150" y="0"/>
                  </a:lnTo>
                  <a:lnTo>
                    <a:pt x="57150" y="228600"/>
                  </a:lnTo>
                  <a:lnTo>
                    <a:pt x="0" y="228600"/>
                  </a:lnTo>
                  <a:lnTo>
                    <a:pt x="114300" y="342900"/>
                  </a:lnTo>
                  <a:lnTo>
                    <a:pt x="228600" y="228600"/>
                  </a:lnTo>
                  <a:lnTo>
                    <a:pt x="171450" y="228600"/>
                  </a:lnTo>
                  <a:lnTo>
                    <a:pt x="171450" y="0"/>
                  </a:lnTo>
                  <a:close/>
                </a:path>
              </a:pathLst>
            </a:custGeom>
            <a:solidFill>
              <a:srgbClr val="4471C4"/>
            </a:solidFill>
          </p:spPr>
          <p:txBody>
            <a:bodyPr wrap="square" lIns="0" tIns="0" rIns="0" bIns="0" rtlCol="0"/>
            <a:lstStyle/>
            <a:p>
              <a:endParaRPr/>
            </a:p>
          </p:txBody>
        </p:sp>
        <p:sp>
          <p:nvSpPr>
            <p:cNvPr id="30" name="object 30"/>
            <p:cNvSpPr/>
            <p:nvPr/>
          </p:nvSpPr>
          <p:spPr>
            <a:xfrm>
              <a:off x="5565647" y="2286000"/>
              <a:ext cx="228600" cy="342900"/>
            </a:xfrm>
            <a:custGeom>
              <a:avLst/>
              <a:gdLst/>
              <a:ahLst/>
              <a:cxnLst/>
              <a:rect l="l" t="t" r="r" b="b"/>
              <a:pathLst>
                <a:path w="228600" h="342900">
                  <a:moveTo>
                    <a:pt x="171450" y="0"/>
                  </a:moveTo>
                  <a:lnTo>
                    <a:pt x="171450" y="228600"/>
                  </a:lnTo>
                  <a:lnTo>
                    <a:pt x="228600" y="228600"/>
                  </a:lnTo>
                  <a:lnTo>
                    <a:pt x="114300" y="342900"/>
                  </a:lnTo>
                  <a:lnTo>
                    <a:pt x="0" y="228600"/>
                  </a:lnTo>
                  <a:lnTo>
                    <a:pt x="57150" y="228600"/>
                  </a:lnTo>
                  <a:lnTo>
                    <a:pt x="57150" y="0"/>
                  </a:lnTo>
                  <a:lnTo>
                    <a:pt x="171450" y="0"/>
                  </a:lnTo>
                  <a:close/>
                </a:path>
              </a:pathLst>
            </a:custGeom>
            <a:ln w="12700">
              <a:solidFill>
                <a:srgbClr val="2E528F"/>
              </a:solidFill>
            </a:ln>
          </p:spPr>
          <p:txBody>
            <a:bodyPr wrap="square" lIns="0" tIns="0" rIns="0" bIns="0" rtlCol="0"/>
            <a:lstStyle/>
            <a:p>
              <a:endParaRPr/>
            </a:p>
          </p:txBody>
        </p:sp>
      </p:grpSp>
      <p:grpSp>
        <p:nvGrpSpPr>
          <p:cNvPr id="31" name="object 31"/>
          <p:cNvGrpSpPr/>
          <p:nvPr/>
        </p:nvGrpSpPr>
        <p:grpSpPr>
          <a:xfrm>
            <a:off x="3194050" y="5022850"/>
            <a:ext cx="1328420" cy="698500"/>
            <a:chOff x="3194050" y="5022850"/>
            <a:chExt cx="1328420" cy="698500"/>
          </a:xfrm>
        </p:grpSpPr>
        <p:sp>
          <p:nvSpPr>
            <p:cNvPr id="32" name="object 32"/>
            <p:cNvSpPr/>
            <p:nvPr/>
          </p:nvSpPr>
          <p:spPr>
            <a:xfrm>
              <a:off x="3200400" y="5029200"/>
              <a:ext cx="1315720" cy="685800"/>
            </a:xfrm>
            <a:custGeom>
              <a:avLst/>
              <a:gdLst/>
              <a:ahLst/>
              <a:cxnLst/>
              <a:rect l="l" t="t" r="r" b="b"/>
              <a:pathLst>
                <a:path w="1315720" h="685800">
                  <a:moveTo>
                    <a:pt x="1200912" y="0"/>
                  </a:moveTo>
                  <a:lnTo>
                    <a:pt x="114300" y="0"/>
                  </a:lnTo>
                  <a:lnTo>
                    <a:pt x="69812" y="8983"/>
                  </a:lnTo>
                  <a:lnTo>
                    <a:pt x="33480" y="33480"/>
                  </a:lnTo>
                  <a:lnTo>
                    <a:pt x="8983" y="69812"/>
                  </a:lnTo>
                  <a:lnTo>
                    <a:pt x="0" y="114300"/>
                  </a:lnTo>
                  <a:lnTo>
                    <a:pt x="0" y="571500"/>
                  </a:lnTo>
                  <a:lnTo>
                    <a:pt x="8983" y="615987"/>
                  </a:lnTo>
                  <a:lnTo>
                    <a:pt x="33480" y="652319"/>
                  </a:lnTo>
                  <a:lnTo>
                    <a:pt x="69812" y="676816"/>
                  </a:lnTo>
                  <a:lnTo>
                    <a:pt x="114300" y="685800"/>
                  </a:lnTo>
                  <a:lnTo>
                    <a:pt x="1200912" y="685800"/>
                  </a:lnTo>
                  <a:lnTo>
                    <a:pt x="1245399" y="676816"/>
                  </a:lnTo>
                  <a:lnTo>
                    <a:pt x="1281731" y="652319"/>
                  </a:lnTo>
                  <a:lnTo>
                    <a:pt x="1306228" y="615987"/>
                  </a:lnTo>
                  <a:lnTo>
                    <a:pt x="1315212" y="571500"/>
                  </a:lnTo>
                  <a:lnTo>
                    <a:pt x="1315212" y="114300"/>
                  </a:lnTo>
                  <a:lnTo>
                    <a:pt x="1306228" y="69812"/>
                  </a:lnTo>
                  <a:lnTo>
                    <a:pt x="1281731" y="33480"/>
                  </a:lnTo>
                  <a:lnTo>
                    <a:pt x="1245399" y="8983"/>
                  </a:lnTo>
                  <a:lnTo>
                    <a:pt x="1200912" y="0"/>
                  </a:lnTo>
                  <a:close/>
                </a:path>
              </a:pathLst>
            </a:custGeom>
            <a:solidFill>
              <a:srgbClr val="DAE2F3"/>
            </a:solidFill>
          </p:spPr>
          <p:txBody>
            <a:bodyPr wrap="square" lIns="0" tIns="0" rIns="0" bIns="0" rtlCol="0"/>
            <a:lstStyle/>
            <a:p>
              <a:endParaRPr/>
            </a:p>
          </p:txBody>
        </p:sp>
        <p:sp>
          <p:nvSpPr>
            <p:cNvPr id="33" name="object 33"/>
            <p:cNvSpPr/>
            <p:nvPr/>
          </p:nvSpPr>
          <p:spPr>
            <a:xfrm>
              <a:off x="3200400" y="5029200"/>
              <a:ext cx="1315720" cy="685800"/>
            </a:xfrm>
            <a:custGeom>
              <a:avLst/>
              <a:gdLst/>
              <a:ahLst/>
              <a:cxnLst/>
              <a:rect l="l" t="t" r="r" b="b"/>
              <a:pathLst>
                <a:path w="1315720" h="685800">
                  <a:moveTo>
                    <a:pt x="0" y="114300"/>
                  </a:moveTo>
                  <a:lnTo>
                    <a:pt x="8983" y="69812"/>
                  </a:lnTo>
                  <a:lnTo>
                    <a:pt x="33480" y="33480"/>
                  </a:lnTo>
                  <a:lnTo>
                    <a:pt x="69812" y="8983"/>
                  </a:lnTo>
                  <a:lnTo>
                    <a:pt x="114300" y="0"/>
                  </a:lnTo>
                  <a:lnTo>
                    <a:pt x="1200912" y="0"/>
                  </a:lnTo>
                  <a:lnTo>
                    <a:pt x="1245399" y="8983"/>
                  </a:lnTo>
                  <a:lnTo>
                    <a:pt x="1281731" y="33480"/>
                  </a:lnTo>
                  <a:lnTo>
                    <a:pt x="1306228" y="69812"/>
                  </a:lnTo>
                  <a:lnTo>
                    <a:pt x="1315212" y="114300"/>
                  </a:lnTo>
                  <a:lnTo>
                    <a:pt x="1315212" y="571500"/>
                  </a:lnTo>
                  <a:lnTo>
                    <a:pt x="1306228" y="615987"/>
                  </a:lnTo>
                  <a:lnTo>
                    <a:pt x="1281731" y="652319"/>
                  </a:lnTo>
                  <a:lnTo>
                    <a:pt x="1245399" y="676816"/>
                  </a:lnTo>
                  <a:lnTo>
                    <a:pt x="1200912" y="685800"/>
                  </a:lnTo>
                  <a:lnTo>
                    <a:pt x="114300" y="685800"/>
                  </a:lnTo>
                  <a:lnTo>
                    <a:pt x="69812" y="676816"/>
                  </a:lnTo>
                  <a:lnTo>
                    <a:pt x="33480" y="652319"/>
                  </a:lnTo>
                  <a:lnTo>
                    <a:pt x="8983" y="615987"/>
                  </a:lnTo>
                  <a:lnTo>
                    <a:pt x="0" y="571500"/>
                  </a:lnTo>
                  <a:lnTo>
                    <a:pt x="0" y="114300"/>
                  </a:lnTo>
                  <a:close/>
                </a:path>
              </a:pathLst>
            </a:custGeom>
            <a:ln w="12700">
              <a:solidFill>
                <a:srgbClr val="2E528F"/>
              </a:solidFill>
            </a:ln>
          </p:spPr>
          <p:txBody>
            <a:bodyPr wrap="square" lIns="0" tIns="0" rIns="0" bIns="0" rtlCol="0"/>
            <a:lstStyle/>
            <a:p>
              <a:endParaRPr/>
            </a:p>
          </p:txBody>
        </p:sp>
      </p:grpSp>
      <p:sp>
        <p:nvSpPr>
          <p:cNvPr id="34" name="object 34"/>
          <p:cNvSpPr txBox="1"/>
          <p:nvPr/>
        </p:nvSpPr>
        <p:spPr>
          <a:xfrm>
            <a:off x="3444621" y="5070805"/>
            <a:ext cx="826769" cy="574675"/>
          </a:xfrm>
          <a:prstGeom prst="rect">
            <a:avLst/>
          </a:prstGeom>
        </p:spPr>
        <p:txBody>
          <a:bodyPr vert="horz" wrap="square" lIns="0" tIns="12700" rIns="0" bIns="0" rtlCol="0">
            <a:spAutoFit/>
          </a:bodyPr>
          <a:lstStyle/>
          <a:p>
            <a:pPr algn="ctr">
              <a:lnSpc>
                <a:spcPct val="100000"/>
              </a:lnSpc>
              <a:spcBef>
                <a:spcPts val="100"/>
              </a:spcBef>
            </a:pPr>
            <a:r>
              <a:rPr sz="1800" spc="-5" dirty="0">
                <a:latin typeface="Calibri"/>
                <a:cs typeface="Calibri"/>
              </a:rPr>
              <a:t>Image</a:t>
            </a:r>
            <a:endParaRPr sz="1800">
              <a:latin typeface="Calibri"/>
              <a:cs typeface="Calibri"/>
            </a:endParaRPr>
          </a:p>
          <a:p>
            <a:pPr algn="ctr">
              <a:lnSpc>
                <a:spcPct val="100000"/>
              </a:lnSpc>
              <a:spcBef>
                <a:spcPts val="5"/>
              </a:spcBef>
            </a:pPr>
            <a:r>
              <a:rPr sz="1800" spc="-10" dirty="0">
                <a:latin typeface="Calibri"/>
                <a:cs typeface="Calibri"/>
              </a:rPr>
              <a:t>Features</a:t>
            </a:r>
            <a:endParaRPr sz="1800">
              <a:latin typeface="Calibri"/>
              <a:cs typeface="Calibri"/>
            </a:endParaRPr>
          </a:p>
        </p:txBody>
      </p:sp>
      <p:grpSp>
        <p:nvGrpSpPr>
          <p:cNvPr id="35" name="object 35"/>
          <p:cNvGrpSpPr/>
          <p:nvPr/>
        </p:nvGrpSpPr>
        <p:grpSpPr>
          <a:xfrm>
            <a:off x="2736850" y="5022850"/>
            <a:ext cx="3614420" cy="698500"/>
            <a:chOff x="2736850" y="5022850"/>
            <a:chExt cx="3614420" cy="698500"/>
          </a:xfrm>
        </p:grpSpPr>
        <p:sp>
          <p:nvSpPr>
            <p:cNvPr id="36" name="object 36"/>
            <p:cNvSpPr/>
            <p:nvPr/>
          </p:nvSpPr>
          <p:spPr>
            <a:xfrm>
              <a:off x="2743200" y="5257800"/>
              <a:ext cx="401320" cy="228600"/>
            </a:xfrm>
            <a:custGeom>
              <a:avLst/>
              <a:gdLst/>
              <a:ahLst/>
              <a:cxnLst/>
              <a:rect l="l" t="t" r="r" b="b"/>
              <a:pathLst>
                <a:path w="401319" h="228600">
                  <a:moveTo>
                    <a:pt x="286512" y="0"/>
                  </a:moveTo>
                  <a:lnTo>
                    <a:pt x="286512" y="57150"/>
                  </a:lnTo>
                  <a:lnTo>
                    <a:pt x="0" y="57150"/>
                  </a:lnTo>
                  <a:lnTo>
                    <a:pt x="0" y="171450"/>
                  </a:lnTo>
                  <a:lnTo>
                    <a:pt x="286512" y="171450"/>
                  </a:lnTo>
                  <a:lnTo>
                    <a:pt x="286512" y="228600"/>
                  </a:lnTo>
                  <a:lnTo>
                    <a:pt x="400812" y="114300"/>
                  </a:lnTo>
                  <a:lnTo>
                    <a:pt x="286512" y="0"/>
                  </a:lnTo>
                  <a:close/>
                </a:path>
              </a:pathLst>
            </a:custGeom>
            <a:solidFill>
              <a:srgbClr val="4471C4"/>
            </a:solidFill>
          </p:spPr>
          <p:txBody>
            <a:bodyPr wrap="square" lIns="0" tIns="0" rIns="0" bIns="0" rtlCol="0"/>
            <a:lstStyle/>
            <a:p>
              <a:endParaRPr/>
            </a:p>
          </p:txBody>
        </p:sp>
        <p:sp>
          <p:nvSpPr>
            <p:cNvPr id="37" name="object 37"/>
            <p:cNvSpPr/>
            <p:nvPr/>
          </p:nvSpPr>
          <p:spPr>
            <a:xfrm>
              <a:off x="2743200" y="5257800"/>
              <a:ext cx="401320" cy="228600"/>
            </a:xfrm>
            <a:custGeom>
              <a:avLst/>
              <a:gdLst/>
              <a:ahLst/>
              <a:cxnLst/>
              <a:rect l="l" t="t" r="r" b="b"/>
              <a:pathLst>
                <a:path w="401319" h="228600">
                  <a:moveTo>
                    <a:pt x="0" y="57150"/>
                  </a:moveTo>
                  <a:lnTo>
                    <a:pt x="286512" y="57150"/>
                  </a:lnTo>
                  <a:lnTo>
                    <a:pt x="286512" y="0"/>
                  </a:lnTo>
                  <a:lnTo>
                    <a:pt x="400812" y="114300"/>
                  </a:lnTo>
                  <a:lnTo>
                    <a:pt x="286512" y="228600"/>
                  </a:lnTo>
                  <a:lnTo>
                    <a:pt x="286512" y="171450"/>
                  </a:lnTo>
                  <a:lnTo>
                    <a:pt x="0" y="171450"/>
                  </a:lnTo>
                  <a:lnTo>
                    <a:pt x="0" y="57150"/>
                  </a:lnTo>
                  <a:close/>
                </a:path>
              </a:pathLst>
            </a:custGeom>
            <a:ln w="12700">
              <a:solidFill>
                <a:srgbClr val="2E528F"/>
              </a:solidFill>
            </a:ln>
          </p:spPr>
          <p:txBody>
            <a:bodyPr wrap="square" lIns="0" tIns="0" rIns="0" bIns="0" rtlCol="0"/>
            <a:lstStyle/>
            <a:p>
              <a:endParaRPr/>
            </a:p>
          </p:txBody>
        </p:sp>
        <p:sp>
          <p:nvSpPr>
            <p:cNvPr id="38" name="object 38"/>
            <p:cNvSpPr/>
            <p:nvPr/>
          </p:nvSpPr>
          <p:spPr>
            <a:xfrm>
              <a:off x="5029200" y="5029200"/>
              <a:ext cx="1315720" cy="685800"/>
            </a:xfrm>
            <a:custGeom>
              <a:avLst/>
              <a:gdLst/>
              <a:ahLst/>
              <a:cxnLst/>
              <a:rect l="l" t="t" r="r" b="b"/>
              <a:pathLst>
                <a:path w="1315720" h="685800">
                  <a:moveTo>
                    <a:pt x="1200912" y="0"/>
                  </a:moveTo>
                  <a:lnTo>
                    <a:pt x="114300" y="0"/>
                  </a:lnTo>
                  <a:lnTo>
                    <a:pt x="69812" y="8983"/>
                  </a:lnTo>
                  <a:lnTo>
                    <a:pt x="33480" y="33480"/>
                  </a:lnTo>
                  <a:lnTo>
                    <a:pt x="8983" y="69812"/>
                  </a:lnTo>
                  <a:lnTo>
                    <a:pt x="0" y="114300"/>
                  </a:lnTo>
                  <a:lnTo>
                    <a:pt x="0" y="571500"/>
                  </a:lnTo>
                  <a:lnTo>
                    <a:pt x="8983" y="615987"/>
                  </a:lnTo>
                  <a:lnTo>
                    <a:pt x="33480" y="652319"/>
                  </a:lnTo>
                  <a:lnTo>
                    <a:pt x="69812" y="676816"/>
                  </a:lnTo>
                  <a:lnTo>
                    <a:pt x="114300" y="685800"/>
                  </a:lnTo>
                  <a:lnTo>
                    <a:pt x="1200912" y="685800"/>
                  </a:lnTo>
                  <a:lnTo>
                    <a:pt x="1245399" y="676816"/>
                  </a:lnTo>
                  <a:lnTo>
                    <a:pt x="1281731" y="652319"/>
                  </a:lnTo>
                  <a:lnTo>
                    <a:pt x="1306228" y="615987"/>
                  </a:lnTo>
                  <a:lnTo>
                    <a:pt x="1315212" y="571500"/>
                  </a:lnTo>
                  <a:lnTo>
                    <a:pt x="1315212" y="114300"/>
                  </a:lnTo>
                  <a:lnTo>
                    <a:pt x="1306228" y="69812"/>
                  </a:lnTo>
                  <a:lnTo>
                    <a:pt x="1281731" y="33480"/>
                  </a:lnTo>
                  <a:lnTo>
                    <a:pt x="1245399" y="8983"/>
                  </a:lnTo>
                  <a:lnTo>
                    <a:pt x="1200912" y="0"/>
                  </a:lnTo>
                  <a:close/>
                </a:path>
              </a:pathLst>
            </a:custGeom>
            <a:solidFill>
              <a:srgbClr val="DAE2F3"/>
            </a:solidFill>
          </p:spPr>
          <p:txBody>
            <a:bodyPr wrap="square" lIns="0" tIns="0" rIns="0" bIns="0" rtlCol="0"/>
            <a:lstStyle/>
            <a:p>
              <a:endParaRPr/>
            </a:p>
          </p:txBody>
        </p:sp>
        <p:sp>
          <p:nvSpPr>
            <p:cNvPr id="39" name="object 39"/>
            <p:cNvSpPr/>
            <p:nvPr/>
          </p:nvSpPr>
          <p:spPr>
            <a:xfrm>
              <a:off x="5029200" y="5029200"/>
              <a:ext cx="1315720" cy="685800"/>
            </a:xfrm>
            <a:custGeom>
              <a:avLst/>
              <a:gdLst/>
              <a:ahLst/>
              <a:cxnLst/>
              <a:rect l="l" t="t" r="r" b="b"/>
              <a:pathLst>
                <a:path w="1315720" h="685800">
                  <a:moveTo>
                    <a:pt x="0" y="114300"/>
                  </a:moveTo>
                  <a:lnTo>
                    <a:pt x="8983" y="69812"/>
                  </a:lnTo>
                  <a:lnTo>
                    <a:pt x="33480" y="33480"/>
                  </a:lnTo>
                  <a:lnTo>
                    <a:pt x="69812" y="8983"/>
                  </a:lnTo>
                  <a:lnTo>
                    <a:pt x="114300" y="0"/>
                  </a:lnTo>
                  <a:lnTo>
                    <a:pt x="1200912" y="0"/>
                  </a:lnTo>
                  <a:lnTo>
                    <a:pt x="1245399" y="8983"/>
                  </a:lnTo>
                  <a:lnTo>
                    <a:pt x="1281731" y="33480"/>
                  </a:lnTo>
                  <a:lnTo>
                    <a:pt x="1306228" y="69812"/>
                  </a:lnTo>
                  <a:lnTo>
                    <a:pt x="1315212" y="114300"/>
                  </a:lnTo>
                  <a:lnTo>
                    <a:pt x="1315212" y="571500"/>
                  </a:lnTo>
                  <a:lnTo>
                    <a:pt x="1306228" y="615987"/>
                  </a:lnTo>
                  <a:lnTo>
                    <a:pt x="1281731" y="652319"/>
                  </a:lnTo>
                  <a:lnTo>
                    <a:pt x="1245399" y="676816"/>
                  </a:lnTo>
                  <a:lnTo>
                    <a:pt x="1200912" y="685800"/>
                  </a:lnTo>
                  <a:lnTo>
                    <a:pt x="114300" y="685800"/>
                  </a:lnTo>
                  <a:lnTo>
                    <a:pt x="69812" y="676816"/>
                  </a:lnTo>
                  <a:lnTo>
                    <a:pt x="33480" y="652319"/>
                  </a:lnTo>
                  <a:lnTo>
                    <a:pt x="8983" y="615987"/>
                  </a:lnTo>
                  <a:lnTo>
                    <a:pt x="0" y="571500"/>
                  </a:lnTo>
                  <a:lnTo>
                    <a:pt x="0" y="114300"/>
                  </a:lnTo>
                  <a:close/>
                </a:path>
              </a:pathLst>
            </a:custGeom>
            <a:ln w="12700">
              <a:solidFill>
                <a:srgbClr val="2E528F"/>
              </a:solidFill>
            </a:ln>
          </p:spPr>
          <p:txBody>
            <a:bodyPr wrap="square" lIns="0" tIns="0" rIns="0" bIns="0" rtlCol="0"/>
            <a:lstStyle/>
            <a:p>
              <a:endParaRPr/>
            </a:p>
          </p:txBody>
        </p:sp>
      </p:grpSp>
      <p:sp>
        <p:nvSpPr>
          <p:cNvPr id="40" name="object 40"/>
          <p:cNvSpPr txBox="1"/>
          <p:nvPr/>
        </p:nvSpPr>
        <p:spPr>
          <a:xfrm>
            <a:off x="1687448" y="4484370"/>
            <a:ext cx="953769" cy="345440"/>
          </a:xfrm>
          <a:prstGeom prst="rect">
            <a:avLst/>
          </a:prstGeom>
        </p:spPr>
        <p:txBody>
          <a:bodyPr vert="horz" wrap="square" lIns="0" tIns="12700" rIns="0" bIns="0" rtlCol="0">
            <a:spAutoFit/>
          </a:bodyPr>
          <a:lstStyle/>
          <a:p>
            <a:pPr marL="12700">
              <a:lnSpc>
                <a:spcPct val="100000"/>
              </a:lnSpc>
              <a:spcBef>
                <a:spcPts val="100"/>
              </a:spcBef>
            </a:pPr>
            <a:r>
              <a:rPr sz="2100" b="1" spc="-160" dirty="0">
                <a:latin typeface="Arial"/>
                <a:cs typeface="Arial"/>
              </a:rPr>
              <a:t>T</a:t>
            </a:r>
            <a:r>
              <a:rPr sz="2100" b="1" spc="-5" dirty="0">
                <a:latin typeface="Arial"/>
                <a:cs typeface="Arial"/>
              </a:rPr>
              <a:t>e</a:t>
            </a:r>
            <a:r>
              <a:rPr sz="2100" b="1" spc="-15" dirty="0">
                <a:latin typeface="Arial"/>
                <a:cs typeface="Arial"/>
              </a:rPr>
              <a:t>s</a:t>
            </a:r>
            <a:r>
              <a:rPr sz="2100" b="1" dirty="0">
                <a:latin typeface="Arial"/>
                <a:cs typeface="Arial"/>
              </a:rPr>
              <a:t>ting</a:t>
            </a:r>
            <a:endParaRPr sz="2100">
              <a:latin typeface="Arial"/>
              <a:cs typeface="Arial"/>
            </a:endParaRPr>
          </a:p>
        </p:txBody>
      </p:sp>
      <p:sp>
        <p:nvSpPr>
          <p:cNvPr id="41" name="object 41"/>
          <p:cNvSpPr txBox="1"/>
          <p:nvPr/>
        </p:nvSpPr>
        <p:spPr>
          <a:xfrm>
            <a:off x="1564894" y="5682792"/>
            <a:ext cx="1143635"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Arial MT"/>
                <a:cs typeface="Arial MT"/>
              </a:rPr>
              <a:t>Test</a:t>
            </a:r>
            <a:r>
              <a:rPr sz="1800" spc="-75" dirty="0">
                <a:latin typeface="Arial MT"/>
                <a:cs typeface="Arial MT"/>
              </a:rPr>
              <a:t> </a:t>
            </a:r>
            <a:r>
              <a:rPr sz="1800" spc="-5" dirty="0">
                <a:latin typeface="Arial MT"/>
                <a:cs typeface="Arial MT"/>
              </a:rPr>
              <a:t>Image</a:t>
            </a:r>
            <a:endParaRPr sz="1800">
              <a:latin typeface="Arial MT"/>
              <a:cs typeface="Arial MT"/>
            </a:endParaRPr>
          </a:p>
        </p:txBody>
      </p:sp>
      <p:grpSp>
        <p:nvGrpSpPr>
          <p:cNvPr id="42" name="object 42"/>
          <p:cNvGrpSpPr/>
          <p:nvPr/>
        </p:nvGrpSpPr>
        <p:grpSpPr>
          <a:xfrm>
            <a:off x="6280150" y="2909061"/>
            <a:ext cx="414020" cy="241300"/>
            <a:chOff x="6280150" y="2909061"/>
            <a:chExt cx="414020" cy="241300"/>
          </a:xfrm>
        </p:grpSpPr>
        <p:sp>
          <p:nvSpPr>
            <p:cNvPr id="43" name="object 43"/>
            <p:cNvSpPr/>
            <p:nvPr/>
          </p:nvSpPr>
          <p:spPr>
            <a:xfrm>
              <a:off x="6286500" y="2915411"/>
              <a:ext cx="401320" cy="228600"/>
            </a:xfrm>
            <a:custGeom>
              <a:avLst/>
              <a:gdLst/>
              <a:ahLst/>
              <a:cxnLst/>
              <a:rect l="l" t="t" r="r" b="b"/>
              <a:pathLst>
                <a:path w="401320" h="228600">
                  <a:moveTo>
                    <a:pt x="286511" y="0"/>
                  </a:moveTo>
                  <a:lnTo>
                    <a:pt x="286511" y="57150"/>
                  </a:lnTo>
                  <a:lnTo>
                    <a:pt x="0" y="57150"/>
                  </a:lnTo>
                  <a:lnTo>
                    <a:pt x="0" y="171450"/>
                  </a:lnTo>
                  <a:lnTo>
                    <a:pt x="286511" y="171450"/>
                  </a:lnTo>
                  <a:lnTo>
                    <a:pt x="286511" y="228600"/>
                  </a:lnTo>
                  <a:lnTo>
                    <a:pt x="400811" y="114300"/>
                  </a:lnTo>
                  <a:lnTo>
                    <a:pt x="286511" y="0"/>
                  </a:lnTo>
                  <a:close/>
                </a:path>
              </a:pathLst>
            </a:custGeom>
            <a:solidFill>
              <a:srgbClr val="4471C4"/>
            </a:solidFill>
          </p:spPr>
          <p:txBody>
            <a:bodyPr wrap="square" lIns="0" tIns="0" rIns="0" bIns="0" rtlCol="0"/>
            <a:lstStyle/>
            <a:p>
              <a:endParaRPr/>
            </a:p>
          </p:txBody>
        </p:sp>
        <p:sp>
          <p:nvSpPr>
            <p:cNvPr id="44" name="object 44"/>
            <p:cNvSpPr/>
            <p:nvPr/>
          </p:nvSpPr>
          <p:spPr>
            <a:xfrm>
              <a:off x="6286500" y="2915411"/>
              <a:ext cx="401320" cy="228600"/>
            </a:xfrm>
            <a:custGeom>
              <a:avLst/>
              <a:gdLst/>
              <a:ahLst/>
              <a:cxnLst/>
              <a:rect l="l" t="t" r="r" b="b"/>
              <a:pathLst>
                <a:path w="401320" h="228600">
                  <a:moveTo>
                    <a:pt x="0" y="57150"/>
                  </a:moveTo>
                  <a:lnTo>
                    <a:pt x="286511" y="57150"/>
                  </a:lnTo>
                  <a:lnTo>
                    <a:pt x="286511" y="0"/>
                  </a:lnTo>
                  <a:lnTo>
                    <a:pt x="400811" y="114300"/>
                  </a:lnTo>
                  <a:lnTo>
                    <a:pt x="286511" y="228600"/>
                  </a:lnTo>
                  <a:lnTo>
                    <a:pt x="286511" y="171450"/>
                  </a:lnTo>
                  <a:lnTo>
                    <a:pt x="0" y="171450"/>
                  </a:lnTo>
                  <a:lnTo>
                    <a:pt x="0" y="57150"/>
                  </a:lnTo>
                  <a:close/>
                </a:path>
              </a:pathLst>
            </a:custGeom>
            <a:ln w="12700">
              <a:solidFill>
                <a:srgbClr val="2E528F"/>
              </a:solidFill>
            </a:ln>
          </p:spPr>
          <p:txBody>
            <a:bodyPr wrap="square" lIns="0" tIns="0" rIns="0" bIns="0" rtlCol="0"/>
            <a:lstStyle/>
            <a:p>
              <a:endParaRPr/>
            </a:p>
          </p:txBody>
        </p:sp>
      </p:grpSp>
      <p:grpSp>
        <p:nvGrpSpPr>
          <p:cNvPr id="45" name="object 45"/>
          <p:cNvGrpSpPr/>
          <p:nvPr/>
        </p:nvGrpSpPr>
        <p:grpSpPr>
          <a:xfrm>
            <a:off x="6795261" y="2680461"/>
            <a:ext cx="1155700" cy="698500"/>
            <a:chOff x="6795261" y="2680461"/>
            <a:chExt cx="1155700" cy="698500"/>
          </a:xfrm>
        </p:grpSpPr>
        <p:sp>
          <p:nvSpPr>
            <p:cNvPr id="46" name="object 46"/>
            <p:cNvSpPr/>
            <p:nvPr/>
          </p:nvSpPr>
          <p:spPr>
            <a:xfrm>
              <a:off x="6801611" y="2686811"/>
              <a:ext cx="1143000" cy="685800"/>
            </a:xfrm>
            <a:custGeom>
              <a:avLst/>
              <a:gdLst/>
              <a:ahLst/>
              <a:cxnLst/>
              <a:rect l="l" t="t" r="r" b="b"/>
              <a:pathLst>
                <a:path w="1143000" h="685800">
                  <a:moveTo>
                    <a:pt x="1028700" y="0"/>
                  </a:moveTo>
                  <a:lnTo>
                    <a:pt x="114300" y="0"/>
                  </a:lnTo>
                  <a:lnTo>
                    <a:pt x="69812" y="8983"/>
                  </a:lnTo>
                  <a:lnTo>
                    <a:pt x="33480" y="33480"/>
                  </a:lnTo>
                  <a:lnTo>
                    <a:pt x="8983" y="69812"/>
                  </a:lnTo>
                  <a:lnTo>
                    <a:pt x="0" y="114300"/>
                  </a:lnTo>
                  <a:lnTo>
                    <a:pt x="0" y="571500"/>
                  </a:lnTo>
                  <a:lnTo>
                    <a:pt x="8983" y="615987"/>
                  </a:lnTo>
                  <a:lnTo>
                    <a:pt x="33480" y="652319"/>
                  </a:lnTo>
                  <a:lnTo>
                    <a:pt x="69812" y="676816"/>
                  </a:lnTo>
                  <a:lnTo>
                    <a:pt x="114300" y="685800"/>
                  </a:lnTo>
                  <a:lnTo>
                    <a:pt x="1028700" y="685800"/>
                  </a:lnTo>
                  <a:lnTo>
                    <a:pt x="1073187" y="676816"/>
                  </a:lnTo>
                  <a:lnTo>
                    <a:pt x="1109519" y="652319"/>
                  </a:lnTo>
                  <a:lnTo>
                    <a:pt x="1134016" y="615987"/>
                  </a:lnTo>
                  <a:lnTo>
                    <a:pt x="1143000" y="571500"/>
                  </a:lnTo>
                  <a:lnTo>
                    <a:pt x="1143000" y="114300"/>
                  </a:lnTo>
                  <a:lnTo>
                    <a:pt x="1134016" y="69812"/>
                  </a:lnTo>
                  <a:lnTo>
                    <a:pt x="1109519" y="33480"/>
                  </a:lnTo>
                  <a:lnTo>
                    <a:pt x="1073187" y="8983"/>
                  </a:lnTo>
                  <a:lnTo>
                    <a:pt x="1028700" y="0"/>
                  </a:lnTo>
                  <a:close/>
                </a:path>
              </a:pathLst>
            </a:custGeom>
            <a:solidFill>
              <a:srgbClr val="DAE2F3"/>
            </a:solidFill>
          </p:spPr>
          <p:txBody>
            <a:bodyPr wrap="square" lIns="0" tIns="0" rIns="0" bIns="0" rtlCol="0"/>
            <a:lstStyle/>
            <a:p>
              <a:endParaRPr/>
            </a:p>
          </p:txBody>
        </p:sp>
        <p:sp>
          <p:nvSpPr>
            <p:cNvPr id="47" name="object 47"/>
            <p:cNvSpPr/>
            <p:nvPr/>
          </p:nvSpPr>
          <p:spPr>
            <a:xfrm>
              <a:off x="6801611" y="2686811"/>
              <a:ext cx="1143000" cy="685800"/>
            </a:xfrm>
            <a:custGeom>
              <a:avLst/>
              <a:gdLst/>
              <a:ahLst/>
              <a:cxnLst/>
              <a:rect l="l" t="t" r="r" b="b"/>
              <a:pathLst>
                <a:path w="1143000" h="685800">
                  <a:moveTo>
                    <a:pt x="0" y="114300"/>
                  </a:moveTo>
                  <a:lnTo>
                    <a:pt x="8983" y="69812"/>
                  </a:lnTo>
                  <a:lnTo>
                    <a:pt x="33480" y="33480"/>
                  </a:lnTo>
                  <a:lnTo>
                    <a:pt x="69812" y="8983"/>
                  </a:lnTo>
                  <a:lnTo>
                    <a:pt x="114300" y="0"/>
                  </a:lnTo>
                  <a:lnTo>
                    <a:pt x="1028700" y="0"/>
                  </a:lnTo>
                  <a:lnTo>
                    <a:pt x="1073187" y="8983"/>
                  </a:lnTo>
                  <a:lnTo>
                    <a:pt x="1109519" y="33480"/>
                  </a:lnTo>
                  <a:lnTo>
                    <a:pt x="1134016" y="69812"/>
                  </a:lnTo>
                  <a:lnTo>
                    <a:pt x="1143000" y="114300"/>
                  </a:lnTo>
                  <a:lnTo>
                    <a:pt x="1143000" y="571500"/>
                  </a:lnTo>
                  <a:lnTo>
                    <a:pt x="1134016" y="615987"/>
                  </a:lnTo>
                  <a:lnTo>
                    <a:pt x="1109519" y="652319"/>
                  </a:lnTo>
                  <a:lnTo>
                    <a:pt x="1073187" y="676816"/>
                  </a:lnTo>
                  <a:lnTo>
                    <a:pt x="1028700" y="685800"/>
                  </a:lnTo>
                  <a:lnTo>
                    <a:pt x="114300" y="685800"/>
                  </a:lnTo>
                  <a:lnTo>
                    <a:pt x="69812" y="676816"/>
                  </a:lnTo>
                  <a:lnTo>
                    <a:pt x="33480" y="652319"/>
                  </a:lnTo>
                  <a:lnTo>
                    <a:pt x="8983" y="615987"/>
                  </a:lnTo>
                  <a:lnTo>
                    <a:pt x="0" y="571500"/>
                  </a:lnTo>
                  <a:lnTo>
                    <a:pt x="0" y="114300"/>
                  </a:lnTo>
                  <a:close/>
                </a:path>
              </a:pathLst>
            </a:custGeom>
            <a:ln w="12700">
              <a:solidFill>
                <a:srgbClr val="2E528F"/>
              </a:solidFill>
            </a:ln>
          </p:spPr>
          <p:txBody>
            <a:bodyPr wrap="square" lIns="0" tIns="0" rIns="0" bIns="0" rtlCol="0"/>
            <a:lstStyle/>
            <a:p>
              <a:endParaRPr/>
            </a:p>
          </p:txBody>
        </p:sp>
      </p:grpSp>
      <p:sp>
        <p:nvSpPr>
          <p:cNvPr id="48" name="object 48"/>
          <p:cNvSpPr txBox="1"/>
          <p:nvPr/>
        </p:nvSpPr>
        <p:spPr>
          <a:xfrm>
            <a:off x="6983348" y="2727452"/>
            <a:ext cx="779145" cy="574040"/>
          </a:xfrm>
          <a:prstGeom prst="rect">
            <a:avLst/>
          </a:prstGeom>
        </p:spPr>
        <p:txBody>
          <a:bodyPr vert="horz" wrap="square" lIns="0" tIns="12700" rIns="0" bIns="0" rtlCol="0">
            <a:spAutoFit/>
          </a:bodyPr>
          <a:lstStyle/>
          <a:p>
            <a:pPr marL="94615" marR="5080" indent="-82550">
              <a:lnSpc>
                <a:spcPct val="100000"/>
              </a:lnSpc>
              <a:spcBef>
                <a:spcPts val="100"/>
              </a:spcBef>
            </a:pPr>
            <a:r>
              <a:rPr sz="1800" spc="-5" dirty="0">
                <a:latin typeface="Calibri"/>
                <a:cs typeface="Calibri"/>
              </a:rPr>
              <a:t>Learn</a:t>
            </a:r>
            <a:r>
              <a:rPr sz="1800" dirty="0">
                <a:latin typeface="Calibri"/>
                <a:cs typeface="Calibri"/>
              </a:rPr>
              <a:t>ed  model</a:t>
            </a:r>
            <a:endParaRPr sz="1800">
              <a:latin typeface="Calibri"/>
              <a:cs typeface="Calibri"/>
            </a:endParaRPr>
          </a:p>
        </p:txBody>
      </p:sp>
      <p:sp>
        <p:nvSpPr>
          <p:cNvPr id="49" name="object 49"/>
          <p:cNvSpPr txBox="1"/>
          <p:nvPr/>
        </p:nvSpPr>
        <p:spPr>
          <a:xfrm>
            <a:off x="5296661" y="5070805"/>
            <a:ext cx="778510" cy="57467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Learned</a:t>
            </a:r>
            <a:endParaRPr sz="1800">
              <a:latin typeface="Calibri"/>
              <a:cs typeface="Calibri"/>
            </a:endParaRPr>
          </a:p>
          <a:p>
            <a:pPr marL="94615">
              <a:lnSpc>
                <a:spcPct val="100000"/>
              </a:lnSpc>
              <a:spcBef>
                <a:spcPts val="5"/>
              </a:spcBef>
            </a:pPr>
            <a:r>
              <a:rPr sz="1800" dirty="0">
                <a:latin typeface="Calibri"/>
                <a:cs typeface="Calibri"/>
              </a:rPr>
              <a:t>model</a:t>
            </a:r>
            <a:endParaRPr sz="1800">
              <a:latin typeface="Calibri"/>
              <a:cs typeface="Calibri"/>
            </a:endParaRPr>
          </a:p>
        </p:txBody>
      </p:sp>
      <p:grpSp>
        <p:nvGrpSpPr>
          <p:cNvPr id="50" name="object 50"/>
          <p:cNvGrpSpPr/>
          <p:nvPr/>
        </p:nvGrpSpPr>
        <p:grpSpPr>
          <a:xfrm>
            <a:off x="4565650" y="5251450"/>
            <a:ext cx="2128520" cy="241300"/>
            <a:chOff x="4565650" y="5251450"/>
            <a:chExt cx="2128520" cy="241300"/>
          </a:xfrm>
        </p:grpSpPr>
        <p:sp>
          <p:nvSpPr>
            <p:cNvPr id="51" name="object 51"/>
            <p:cNvSpPr/>
            <p:nvPr/>
          </p:nvSpPr>
          <p:spPr>
            <a:xfrm>
              <a:off x="4572000" y="5257800"/>
              <a:ext cx="401320" cy="228600"/>
            </a:xfrm>
            <a:custGeom>
              <a:avLst/>
              <a:gdLst/>
              <a:ahLst/>
              <a:cxnLst/>
              <a:rect l="l" t="t" r="r" b="b"/>
              <a:pathLst>
                <a:path w="401320" h="228600">
                  <a:moveTo>
                    <a:pt x="286512" y="0"/>
                  </a:moveTo>
                  <a:lnTo>
                    <a:pt x="286512" y="57150"/>
                  </a:lnTo>
                  <a:lnTo>
                    <a:pt x="0" y="57150"/>
                  </a:lnTo>
                  <a:lnTo>
                    <a:pt x="0" y="171450"/>
                  </a:lnTo>
                  <a:lnTo>
                    <a:pt x="286512" y="171450"/>
                  </a:lnTo>
                  <a:lnTo>
                    <a:pt x="286512" y="228600"/>
                  </a:lnTo>
                  <a:lnTo>
                    <a:pt x="400812" y="114300"/>
                  </a:lnTo>
                  <a:lnTo>
                    <a:pt x="286512" y="0"/>
                  </a:lnTo>
                  <a:close/>
                </a:path>
              </a:pathLst>
            </a:custGeom>
            <a:solidFill>
              <a:srgbClr val="4471C4"/>
            </a:solidFill>
          </p:spPr>
          <p:txBody>
            <a:bodyPr wrap="square" lIns="0" tIns="0" rIns="0" bIns="0" rtlCol="0"/>
            <a:lstStyle/>
            <a:p>
              <a:endParaRPr/>
            </a:p>
          </p:txBody>
        </p:sp>
        <p:sp>
          <p:nvSpPr>
            <p:cNvPr id="52" name="object 52"/>
            <p:cNvSpPr/>
            <p:nvPr/>
          </p:nvSpPr>
          <p:spPr>
            <a:xfrm>
              <a:off x="4572000" y="5257800"/>
              <a:ext cx="401320" cy="228600"/>
            </a:xfrm>
            <a:custGeom>
              <a:avLst/>
              <a:gdLst/>
              <a:ahLst/>
              <a:cxnLst/>
              <a:rect l="l" t="t" r="r" b="b"/>
              <a:pathLst>
                <a:path w="401320" h="228600">
                  <a:moveTo>
                    <a:pt x="0" y="57150"/>
                  </a:moveTo>
                  <a:lnTo>
                    <a:pt x="286512" y="57150"/>
                  </a:lnTo>
                  <a:lnTo>
                    <a:pt x="286512" y="0"/>
                  </a:lnTo>
                  <a:lnTo>
                    <a:pt x="400812" y="114300"/>
                  </a:lnTo>
                  <a:lnTo>
                    <a:pt x="286512" y="228600"/>
                  </a:lnTo>
                  <a:lnTo>
                    <a:pt x="286512" y="171450"/>
                  </a:lnTo>
                  <a:lnTo>
                    <a:pt x="0" y="171450"/>
                  </a:lnTo>
                  <a:lnTo>
                    <a:pt x="0" y="57150"/>
                  </a:lnTo>
                  <a:close/>
                </a:path>
              </a:pathLst>
            </a:custGeom>
            <a:ln w="12700">
              <a:solidFill>
                <a:srgbClr val="2E528F"/>
              </a:solidFill>
            </a:ln>
          </p:spPr>
          <p:txBody>
            <a:bodyPr wrap="square" lIns="0" tIns="0" rIns="0" bIns="0" rtlCol="0"/>
            <a:lstStyle/>
            <a:p>
              <a:endParaRPr/>
            </a:p>
          </p:txBody>
        </p:sp>
        <p:sp>
          <p:nvSpPr>
            <p:cNvPr id="53" name="object 53"/>
            <p:cNvSpPr/>
            <p:nvPr/>
          </p:nvSpPr>
          <p:spPr>
            <a:xfrm>
              <a:off x="6344411" y="5257800"/>
              <a:ext cx="342900" cy="228600"/>
            </a:xfrm>
            <a:custGeom>
              <a:avLst/>
              <a:gdLst/>
              <a:ahLst/>
              <a:cxnLst/>
              <a:rect l="l" t="t" r="r" b="b"/>
              <a:pathLst>
                <a:path w="342900" h="228600">
                  <a:moveTo>
                    <a:pt x="228599" y="0"/>
                  </a:moveTo>
                  <a:lnTo>
                    <a:pt x="228599" y="57150"/>
                  </a:lnTo>
                  <a:lnTo>
                    <a:pt x="0" y="57150"/>
                  </a:lnTo>
                  <a:lnTo>
                    <a:pt x="0" y="171450"/>
                  </a:lnTo>
                  <a:lnTo>
                    <a:pt x="228599" y="171450"/>
                  </a:lnTo>
                  <a:lnTo>
                    <a:pt x="228599" y="228600"/>
                  </a:lnTo>
                  <a:lnTo>
                    <a:pt x="342899" y="114300"/>
                  </a:lnTo>
                  <a:lnTo>
                    <a:pt x="228599" y="0"/>
                  </a:lnTo>
                  <a:close/>
                </a:path>
              </a:pathLst>
            </a:custGeom>
            <a:solidFill>
              <a:srgbClr val="4471C4"/>
            </a:solidFill>
          </p:spPr>
          <p:txBody>
            <a:bodyPr wrap="square" lIns="0" tIns="0" rIns="0" bIns="0" rtlCol="0"/>
            <a:lstStyle/>
            <a:p>
              <a:endParaRPr/>
            </a:p>
          </p:txBody>
        </p:sp>
        <p:sp>
          <p:nvSpPr>
            <p:cNvPr id="54" name="object 54"/>
            <p:cNvSpPr/>
            <p:nvPr/>
          </p:nvSpPr>
          <p:spPr>
            <a:xfrm>
              <a:off x="6344411" y="5257800"/>
              <a:ext cx="342900" cy="228600"/>
            </a:xfrm>
            <a:custGeom>
              <a:avLst/>
              <a:gdLst/>
              <a:ahLst/>
              <a:cxnLst/>
              <a:rect l="l" t="t" r="r" b="b"/>
              <a:pathLst>
                <a:path w="342900" h="228600">
                  <a:moveTo>
                    <a:pt x="0" y="57150"/>
                  </a:moveTo>
                  <a:lnTo>
                    <a:pt x="228599" y="57150"/>
                  </a:lnTo>
                  <a:lnTo>
                    <a:pt x="228599" y="0"/>
                  </a:lnTo>
                  <a:lnTo>
                    <a:pt x="342899" y="114300"/>
                  </a:lnTo>
                  <a:lnTo>
                    <a:pt x="228599" y="228600"/>
                  </a:lnTo>
                  <a:lnTo>
                    <a:pt x="228599" y="171450"/>
                  </a:lnTo>
                  <a:lnTo>
                    <a:pt x="0" y="171450"/>
                  </a:lnTo>
                  <a:lnTo>
                    <a:pt x="0" y="57150"/>
                  </a:lnTo>
                  <a:close/>
                </a:path>
              </a:pathLst>
            </a:custGeom>
            <a:ln w="12700">
              <a:solidFill>
                <a:srgbClr val="2E528F"/>
              </a:solidFill>
            </a:ln>
          </p:spPr>
          <p:txBody>
            <a:bodyPr wrap="square" lIns="0" tIns="0" rIns="0" bIns="0" rtlCol="0"/>
            <a:lstStyle/>
            <a:p>
              <a:endParaRPr/>
            </a:p>
          </p:txBody>
        </p:sp>
      </p:grpSp>
      <p:pic>
        <p:nvPicPr>
          <p:cNvPr id="56" name="object 56"/>
          <p:cNvPicPr/>
          <p:nvPr/>
        </p:nvPicPr>
        <p:blipFill>
          <a:blip r:embed="rId3" cstate="print"/>
          <a:stretch>
            <a:fillRect/>
          </a:stretch>
        </p:blipFill>
        <p:spPr>
          <a:xfrm>
            <a:off x="1828800" y="5087111"/>
            <a:ext cx="600456" cy="598932"/>
          </a:xfrm>
          <a:prstGeom prst="rect">
            <a:avLst/>
          </a:prstGeom>
        </p:spPr>
      </p:pic>
      <p:sp>
        <p:nvSpPr>
          <p:cNvPr id="57" name="Date Placeholder 56"/>
          <p:cNvSpPr>
            <a:spLocks noGrp="1"/>
          </p:cNvSpPr>
          <p:nvPr>
            <p:ph type="dt" sz="half" idx="6"/>
          </p:nvPr>
        </p:nvSpPr>
        <p:spPr/>
        <p:txBody>
          <a:bodyPr/>
          <a:lstStyle/>
          <a:p>
            <a:fld id="{E46E2D68-9800-4EE6-B294-039B305BB6EE}" type="datetime1">
              <a:rPr lang="en-US" smtClean="0"/>
              <a:t>6/26/2024</a:t>
            </a:fld>
            <a:endParaRPr lang="en-US"/>
          </a:p>
        </p:txBody>
      </p:sp>
      <p:sp>
        <p:nvSpPr>
          <p:cNvPr id="5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59" name="Picture 58">
            <a:extLst>
              <a:ext uri="{FF2B5EF4-FFF2-40B4-BE49-F238E27FC236}">
                <a16:creationId xmlns:a16="http://schemas.microsoft.com/office/drawing/2014/main" id="{65AAD7E0-B9A5-561E-E699-6EFC94B35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3" y="0"/>
            <a:ext cx="1219200" cy="76118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1327" y="908254"/>
            <a:ext cx="3296920"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330" normalizeH="0" baseline="0" noProof="0" dirty="0">
                <a:ln>
                  <a:noFill/>
                </a:ln>
                <a:solidFill>
                  <a:srgbClr val="FF5621"/>
                </a:solidFill>
                <a:effectLst/>
                <a:uLnTx/>
                <a:uFillTx/>
                <a:latin typeface="Verdana"/>
                <a:ea typeface="+mn-ea"/>
                <a:cs typeface="Verdana"/>
              </a:rPr>
              <a:t>LSTM</a:t>
            </a:r>
            <a:r>
              <a:rPr kumimoji="0" sz="2400" b="0" i="0" u="none" strike="noStrike" kern="1200" cap="none" spc="-145" normalizeH="0" baseline="0" noProof="0" dirty="0">
                <a:ln>
                  <a:noFill/>
                </a:ln>
                <a:solidFill>
                  <a:srgbClr val="FF5621"/>
                </a:solidFill>
                <a:effectLst/>
                <a:uLnTx/>
                <a:uFillTx/>
                <a:latin typeface="Verdana"/>
                <a:ea typeface="+mn-ea"/>
                <a:cs typeface="Verdana"/>
              </a:rPr>
              <a:t> </a:t>
            </a:r>
            <a:r>
              <a:rPr kumimoji="0" sz="2400" b="0" i="0" u="none" strike="noStrike" kern="1200" cap="none" spc="515" normalizeH="0" baseline="0" noProof="0" dirty="0">
                <a:ln>
                  <a:noFill/>
                </a:ln>
                <a:solidFill>
                  <a:srgbClr val="FF5621"/>
                </a:solidFill>
                <a:effectLst/>
                <a:uLnTx/>
                <a:uFillTx/>
                <a:latin typeface="Verdana"/>
                <a:ea typeface="+mn-ea"/>
                <a:cs typeface="Verdana"/>
              </a:rPr>
              <a:t>W</a:t>
            </a:r>
            <a:r>
              <a:rPr kumimoji="0" sz="2400" b="0" i="0" u="none" strike="noStrike" kern="1200" cap="none" spc="160" normalizeH="0" baseline="0" noProof="0" dirty="0">
                <a:ln>
                  <a:noFill/>
                </a:ln>
                <a:solidFill>
                  <a:srgbClr val="FF5621"/>
                </a:solidFill>
                <a:effectLst/>
                <a:uLnTx/>
                <a:uFillTx/>
                <a:latin typeface="Verdana"/>
                <a:ea typeface="+mn-ea"/>
                <a:cs typeface="Verdana"/>
              </a:rPr>
              <a:t>alkth</a:t>
            </a:r>
            <a:r>
              <a:rPr kumimoji="0" sz="2400" b="0" i="0" u="none" strike="noStrike" kern="1200" cap="none" spc="125" normalizeH="0" baseline="0" noProof="0" dirty="0">
                <a:ln>
                  <a:noFill/>
                </a:ln>
                <a:solidFill>
                  <a:srgbClr val="FF5621"/>
                </a:solidFill>
                <a:effectLst/>
                <a:uLnTx/>
                <a:uFillTx/>
                <a:latin typeface="Verdana"/>
                <a:ea typeface="+mn-ea"/>
                <a:cs typeface="Verdana"/>
              </a:rPr>
              <a:t>r</a:t>
            </a:r>
            <a:r>
              <a:rPr kumimoji="0" sz="2400" b="0" i="0" u="none" strike="noStrike" kern="1200" cap="none" spc="90" normalizeH="0" baseline="0" noProof="0" dirty="0">
                <a:ln>
                  <a:noFill/>
                </a:ln>
                <a:solidFill>
                  <a:srgbClr val="FF5621"/>
                </a:solidFill>
                <a:effectLst/>
                <a:uLnTx/>
                <a:uFillTx/>
                <a:latin typeface="Verdana"/>
                <a:ea typeface="+mn-ea"/>
                <a:cs typeface="Verdana"/>
              </a:rPr>
              <a:t>o</a:t>
            </a:r>
            <a:r>
              <a:rPr kumimoji="0" sz="2400" b="0" i="0" u="none" strike="noStrike" kern="1200" cap="none" spc="85" normalizeH="0" baseline="0" noProof="0" dirty="0">
                <a:ln>
                  <a:noFill/>
                </a:ln>
                <a:solidFill>
                  <a:srgbClr val="FF5621"/>
                </a:solidFill>
                <a:effectLst/>
                <a:uLnTx/>
                <a:uFillTx/>
                <a:latin typeface="Verdana"/>
                <a:ea typeface="+mn-ea"/>
                <a:cs typeface="Verdana"/>
              </a:rPr>
              <a:t>u</a:t>
            </a:r>
            <a:r>
              <a:rPr kumimoji="0" sz="2400" b="0" i="0" u="none" strike="noStrike" kern="1200" cap="none" spc="110" normalizeH="0" baseline="0" noProof="0" dirty="0">
                <a:ln>
                  <a:noFill/>
                </a:ln>
                <a:solidFill>
                  <a:srgbClr val="FF5621"/>
                </a:solidFill>
                <a:effectLst/>
                <a:uLnTx/>
                <a:uFillTx/>
                <a:latin typeface="Verdana"/>
                <a:ea typeface="+mn-ea"/>
                <a:cs typeface="Verdana"/>
              </a:rPr>
              <a:t>gh</a:t>
            </a:r>
            <a:endParaRPr kumimoji="0" sz="2400" b="0" i="0" u="none" strike="noStrike" kern="1200" cap="none" spc="0" normalizeH="0" baseline="0" noProof="0">
              <a:ln>
                <a:noFill/>
              </a:ln>
              <a:solidFill>
                <a:prstClr val="black"/>
              </a:solidFill>
              <a:effectLst/>
              <a:uLnTx/>
              <a:uFillTx/>
              <a:latin typeface="Verdana"/>
              <a:ea typeface="+mn-ea"/>
              <a:cs typeface="Verdana"/>
            </a:endParaRPr>
          </a:p>
        </p:txBody>
      </p:sp>
      <p:sp>
        <p:nvSpPr>
          <p:cNvPr id="3" name="object 3"/>
          <p:cNvSpPr txBox="1"/>
          <p:nvPr/>
        </p:nvSpPr>
        <p:spPr>
          <a:xfrm>
            <a:off x="331725" y="1574545"/>
            <a:ext cx="8601075" cy="535940"/>
          </a:xfrm>
          <a:prstGeom prst="rect">
            <a:avLst/>
          </a:prstGeom>
        </p:spPr>
        <p:txBody>
          <a:bodyPr vert="horz" wrap="square" lIns="0" tIns="13335" rIns="0" bIns="0" rtlCol="0">
            <a:spAutoFit/>
          </a:bodyPr>
          <a:lstStyle/>
          <a:p>
            <a:pPr marL="349250" marR="5080" lvl="0" indent="-337185" algn="l" defTabSz="914400" rtl="0" eaLnBrk="1" fontAlgn="auto" latinLnBrk="0" hangingPunct="1">
              <a:lnSpc>
                <a:spcPct val="100000"/>
              </a:lnSpc>
              <a:spcBef>
                <a:spcPts val="105"/>
              </a:spcBef>
              <a:spcAft>
                <a:spcPts val="0"/>
              </a:spcAft>
              <a:buClrTx/>
              <a:buSzTx/>
              <a:buFontTx/>
              <a:buNone/>
              <a:tabLst>
                <a:tab pos="349250" algn="l"/>
              </a:tabLst>
              <a:defRPr/>
            </a:pPr>
            <a:r>
              <a:rPr kumimoji="0" sz="1700" b="0" i="0" u="none" strike="noStrike" kern="1200" cap="none" spc="0" normalizeH="0" baseline="0" noProof="0" dirty="0">
                <a:ln>
                  <a:noFill/>
                </a:ln>
                <a:solidFill>
                  <a:prstClr val="black"/>
                </a:solidFill>
                <a:effectLst/>
                <a:uLnTx/>
                <a:uFillTx/>
                <a:latin typeface="Segoe UI Symbol"/>
                <a:ea typeface="+mn-ea"/>
                <a:cs typeface="Segoe UI Symbol"/>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The</a:t>
            </a:r>
            <a:r>
              <a:rPr kumimoji="0" sz="1650" b="0" i="0" u="none" strike="noStrike" kern="1200" cap="none" spc="8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first</a:t>
            </a:r>
            <a:r>
              <a:rPr kumimoji="0" sz="1650" b="0" i="0" u="none" strike="noStrike" kern="1200" cap="none" spc="8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step</a:t>
            </a:r>
            <a:r>
              <a:rPr kumimoji="0" sz="1650" b="0" i="0" u="none" strike="noStrike" kern="1200" cap="none" spc="9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in</a:t>
            </a:r>
            <a:r>
              <a:rPr kumimoji="0" sz="1650" b="0" i="0" u="none" strike="noStrike" kern="1200" cap="none" spc="75"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our</a:t>
            </a:r>
            <a:r>
              <a:rPr kumimoji="0" sz="1650" b="0" i="0" u="none" strike="noStrike" kern="1200" cap="none" spc="80"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LSTM</a:t>
            </a:r>
            <a:r>
              <a:rPr kumimoji="0" sz="1650" b="0" i="0" u="none" strike="noStrike" kern="1200" cap="none" spc="85"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is</a:t>
            </a:r>
            <a:r>
              <a:rPr kumimoji="0" sz="1650" b="0" i="0" u="none" strike="noStrike" kern="1200" cap="none" spc="80"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to</a:t>
            </a:r>
            <a:r>
              <a:rPr kumimoji="0" sz="1650" b="0" i="0" u="none" strike="noStrike" kern="1200" cap="none" spc="85"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decide</a:t>
            </a:r>
            <a:r>
              <a:rPr kumimoji="0" sz="1650" b="0" i="0" u="none" strike="noStrike" kern="1200" cap="none" spc="9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what</a:t>
            </a:r>
            <a:r>
              <a:rPr kumimoji="0" sz="1650" b="0" i="0" u="none" strike="noStrike" kern="1200" cap="none" spc="8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information</a:t>
            </a:r>
            <a:r>
              <a:rPr kumimoji="0" sz="1650" b="0" i="0" u="none" strike="noStrike" kern="1200" cap="none" spc="9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we’re</a:t>
            </a:r>
            <a:r>
              <a:rPr kumimoji="0" sz="1650" b="0" i="0" u="none" strike="noStrike" kern="1200" cap="none" spc="75" normalizeH="0" baseline="0" noProof="0" dirty="0">
                <a:ln>
                  <a:noFill/>
                </a:ln>
                <a:solidFill>
                  <a:srgbClr val="333333"/>
                </a:solidFill>
                <a:effectLst/>
                <a:uLnTx/>
                <a:uFillTx/>
                <a:latin typeface="Arial MT"/>
                <a:ea typeface="+mn-ea"/>
                <a:cs typeface="Arial MT"/>
              </a:rPr>
              <a:t> </a:t>
            </a:r>
            <a:r>
              <a:rPr kumimoji="0" sz="1650" b="0" i="0" u="none" strike="noStrike" kern="1200" cap="none" spc="-10" normalizeH="0" baseline="0" noProof="0" dirty="0">
                <a:ln>
                  <a:noFill/>
                </a:ln>
                <a:solidFill>
                  <a:srgbClr val="333333"/>
                </a:solidFill>
                <a:effectLst/>
                <a:uLnTx/>
                <a:uFillTx/>
                <a:latin typeface="Arial MT"/>
                <a:ea typeface="+mn-ea"/>
                <a:cs typeface="Arial MT"/>
              </a:rPr>
              <a:t>going</a:t>
            </a:r>
            <a:r>
              <a:rPr kumimoji="0" sz="1650" b="0" i="0" u="none" strike="noStrike" kern="1200" cap="none" spc="80"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to</a:t>
            </a:r>
            <a:r>
              <a:rPr kumimoji="0" sz="1650" b="0" i="0" u="none" strike="noStrike" kern="1200" cap="none" spc="8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throw</a:t>
            </a:r>
            <a:r>
              <a:rPr kumimoji="0" sz="1650" b="0" i="0" u="none" strike="noStrike" kern="1200" cap="none" spc="6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away</a:t>
            </a:r>
            <a:r>
              <a:rPr kumimoji="0" sz="1650" b="0" i="0" u="none" strike="noStrike" kern="1200" cap="none" spc="7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from </a:t>
            </a:r>
            <a:r>
              <a:rPr kumimoji="0" sz="1650" b="0" i="0" u="none" strike="noStrike" kern="1200" cap="none" spc="-44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the</a:t>
            </a:r>
            <a:r>
              <a:rPr kumimoji="0" sz="1650" b="0" i="0" u="none" strike="noStrike" kern="1200" cap="none" spc="-10"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cell</a:t>
            </a:r>
            <a:r>
              <a:rPr kumimoji="0" sz="1650" b="0" i="0" u="none" strike="noStrike" kern="1200" cap="none" spc="-20"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state.</a:t>
            </a:r>
            <a:r>
              <a:rPr kumimoji="0" sz="1650" b="0" i="0" u="none" strike="noStrike" kern="1200" cap="none" spc="-5"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This</a:t>
            </a:r>
            <a:r>
              <a:rPr kumimoji="0" sz="1650" b="0" i="0" u="none" strike="noStrike" kern="1200" cap="none" spc="-20"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decision</a:t>
            </a:r>
            <a:r>
              <a:rPr kumimoji="0" sz="1650" b="0" i="0" u="none" strike="noStrike" kern="1200" cap="none" spc="-4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is</a:t>
            </a:r>
            <a:r>
              <a:rPr kumimoji="0" sz="1650" b="0" i="0" u="none" strike="noStrike" kern="1200" cap="none" spc="-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made</a:t>
            </a:r>
            <a:r>
              <a:rPr kumimoji="0" sz="1650" b="0" i="0" u="none" strike="noStrike" kern="1200" cap="none" spc="-3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by</a:t>
            </a:r>
            <a:r>
              <a:rPr kumimoji="0" sz="1650" b="0" i="0" u="none" strike="noStrike" kern="1200" cap="none" spc="0" normalizeH="0" baseline="0" noProof="0" dirty="0">
                <a:ln>
                  <a:noFill/>
                </a:ln>
                <a:solidFill>
                  <a:srgbClr val="333333"/>
                </a:solidFill>
                <a:effectLst/>
                <a:uLnTx/>
                <a:uFillTx/>
                <a:latin typeface="Arial MT"/>
                <a:ea typeface="+mn-ea"/>
                <a:cs typeface="Arial MT"/>
              </a:rPr>
              <a:t> a</a:t>
            </a:r>
            <a:r>
              <a:rPr kumimoji="0" sz="1650" b="0" i="0" u="none" strike="noStrike" kern="1200" cap="none" spc="-10"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sigmoid</a:t>
            </a:r>
            <a:r>
              <a:rPr kumimoji="0" sz="1650" b="0" i="0" u="none" strike="noStrike" kern="1200" cap="none" spc="-1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layer</a:t>
            </a:r>
            <a:r>
              <a:rPr kumimoji="0" sz="1650" b="0" i="0" u="none" strike="noStrike" kern="1200" cap="none" spc="-1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called</a:t>
            </a:r>
            <a:r>
              <a:rPr kumimoji="0" sz="1650" b="0" i="0" u="none" strike="noStrike" kern="1200" cap="none" spc="-1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the</a:t>
            </a:r>
            <a:r>
              <a:rPr kumimoji="0" sz="1650" b="0" i="0" u="none" strike="noStrike" kern="1200" cap="none" spc="-1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“forget</a:t>
            </a:r>
            <a:r>
              <a:rPr kumimoji="0" sz="1650" b="0" i="0" u="none" strike="noStrike" kern="1200" cap="none" spc="-2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gate</a:t>
            </a:r>
            <a:r>
              <a:rPr kumimoji="0" sz="1650" b="0" i="0" u="none" strike="noStrike" kern="1200" cap="none" spc="-1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layer.</a:t>
            </a:r>
            <a:endParaRPr kumimoji="0" sz="165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742325" y="2368105"/>
            <a:ext cx="7047885" cy="2273555"/>
          </a:xfrm>
          <a:prstGeom prst="rect">
            <a:avLst/>
          </a:prstGeom>
        </p:spPr>
      </p:pic>
      <p:sp>
        <p:nvSpPr>
          <p:cNvPr id="6" name="Title 1">
            <a:extLst>
              <a:ext uri="{FF2B5EF4-FFF2-40B4-BE49-F238E27FC236}">
                <a16:creationId xmlns:a16="http://schemas.microsoft.com/office/drawing/2014/main" id="{4AABCAD7-80F6-2CC7-5DD2-61FA4AD3DB73}"/>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6D735D8C-E48B-F2F7-825E-BA6211D14091}"/>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327" y="908254"/>
            <a:ext cx="3296920" cy="391795"/>
          </a:xfrm>
          <a:prstGeom prst="rect">
            <a:avLst/>
          </a:prstGeom>
        </p:spPr>
        <p:txBody>
          <a:bodyPr vert="horz" wrap="square" lIns="0" tIns="12700" rIns="0" bIns="0" rtlCol="0" anchor="ctr">
            <a:spAutoFit/>
          </a:bodyPr>
          <a:lstStyle/>
          <a:p>
            <a:pPr marL="12700">
              <a:lnSpc>
                <a:spcPct val="100000"/>
              </a:lnSpc>
              <a:spcBef>
                <a:spcPts val="100"/>
              </a:spcBef>
            </a:pPr>
            <a:r>
              <a:rPr sz="2400" spc="330" dirty="0"/>
              <a:t>LSTM</a:t>
            </a:r>
            <a:r>
              <a:rPr sz="2400" spc="-145" dirty="0"/>
              <a:t> </a:t>
            </a:r>
            <a:r>
              <a:rPr sz="2400" spc="515" dirty="0"/>
              <a:t>W</a:t>
            </a:r>
            <a:r>
              <a:rPr sz="2400" spc="160" dirty="0"/>
              <a:t>alkth</a:t>
            </a:r>
            <a:r>
              <a:rPr sz="2400" spc="125" dirty="0"/>
              <a:t>r</a:t>
            </a:r>
            <a:r>
              <a:rPr sz="2400" spc="90" dirty="0"/>
              <a:t>o</a:t>
            </a:r>
            <a:r>
              <a:rPr sz="2400" spc="85" dirty="0"/>
              <a:t>u</a:t>
            </a:r>
            <a:r>
              <a:rPr sz="2400" spc="110" dirty="0"/>
              <a:t>gh</a:t>
            </a:r>
            <a:endParaRPr sz="2400"/>
          </a:p>
        </p:txBody>
      </p:sp>
      <p:sp>
        <p:nvSpPr>
          <p:cNvPr id="3" name="object 3"/>
          <p:cNvSpPr txBox="1"/>
          <p:nvPr/>
        </p:nvSpPr>
        <p:spPr>
          <a:xfrm>
            <a:off x="299721" y="1576069"/>
            <a:ext cx="8684895" cy="1212850"/>
          </a:xfrm>
          <a:prstGeom prst="rect">
            <a:avLst/>
          </a:prstGeom>
        </p:spPr>
        <p:txBody>
          <a:bodyPr vert="horz" wrap="square" lIns="0" tIns="12065" rIns="0" bIns="0" rtlCol="0">
            <a:spAutoFit/>
          </a:bodyPr>
          <a:lstStyle/>
          <a:p>
            <a:pPr marL="381000" marR="55244" lvl="0" indent="-330835" algn="l" defTabSz="914400" rtl="0" eaLnBrk="1" fontAlgn="auto" latinLnBrk="0" hangingPunct="1">
              <a:lnSpc>
                <a:spcPct val="100000"/>
              </a:lnSpc>
              <a:spcBef>
                <a:spcPts val="95"/>
              </a:spcBef>
              <a:spcAft>
                <a:spcPts val="0"/>
              </a:spcAft>
              <a:buClrTx/>
              <a:buSzTx/>
              <a:buFontTx/>
              <a:buNone/>
              <a:tabLst>
                <a:tab pos="381000" algn="l"/>
              </a:tabLst>
              <a:defRPr/>
            </a:pPr>
            <a:r>
              <a:rPr kumimoji="0" sz="1600" b="0" i="0" u="none" strike="noStrike" kern="1200" cap="none" spc="-5" normalizeH="0" baseline="0" noProof="0" dirty="0">
                <a:ln>
                  <a:noFill/>
                </a:ln>
                <a:solidFill>
                  <a:prstClr val="black"/>
                </a:solidFill>
                <a:effectLst/>
                <a:uLnTx/>
                <a:uFillTx/>
                <a:latin typeface="Segoe UI Symbol"/>
                <a:ea typeface="+mn-ea"/>
                <a:cs typeface="Segoe UI Symbol"/>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The</a:t>
            </a:r>
            <a:r>
              <a:rPr kumimoji="0" sz="1550" b="0" i="0" u="none" strike="noStrike" kern="1200" cap="none" spc="5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next</a:t>
            </a:r>
            <a:r>
              <a:rPr kumimoji="0" sz="1550" b="0" i="0" u="none" strike="noStrike" kern="1200" cap="none" spc="4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step</a:t>
            </a:r>
            <a:r>
              <a:rPr kumimoji="0" sz="1550" b="0" i="0" u="none" strike="noStrike" kern="1200" cap="none" spc="4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is</a:t>
            </a:r>
            <a:r>
              <a:rPr kumimoji="0" sz="1550" b="0" i="0" u="none" strike="noStrike" kern="1200" cap="none" spc="3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to</a:t>
            </a:r>
            <a:r>
              <a:rPr kumimoji="0" sz="1550" b="0" i="0" u="none" strike="noStrike" kern="1200" cap="none" spc="45"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decide</a:t>
            </a:r>
            <a:r>
              <a:rPr kumimoji="0" sz="1550" b="0" i="0" u="none" strike="noStrike" kern="1200" cap="none" spc="5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what</a:t>
            </a:r>
            <a:r>
              <a:rPr kumimoji="0" sz="1550" b="0" i="0" u="none" strike="noStrike" kern="1200" cap="none" spc="5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new</a:t>
            </a:r>
            <a:r>
              <a:rPr kumimoji="0" sz="1550" b="0" i="0" u="none" strike="noStrike" kern="1200" cap="none" spc="4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information</a:t>
            </a:r>
            <a:r>
              <a:rPr kumimoji="0" sz="1550" b="0" i="0" u="none" strike="noStrike" kern="1200" cap="none" spc="6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we’re</a:t>
            </a:r>
            <a:r>
              <a:rPr kumimoji="0" sz="1550" b="0" i="0" u="none" strike="noStrike" kern="1200" cap="none" spc="4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going</a:t>
            </a:r>
            <a:r>
              <a:rPr kumimoji="0" sz="1550" b="0" i="0" u="none" strike="noStrike" kern="1200" cap="none" spc="50"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to</a:t>
            </a:r>
            <a:r>
              <a:rPr kumimoji="0" sz="1550" b="0" i="0" u="none" strike="noStrike" kern="1200" cap="none" spc="5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store</a:t>
            </a:r>
            <a:r>
              <a:rPr kumimoji="0" sz="1550" b="0" i="0" u="none" strike="noStrike" kern="1200" cap="none" spc="4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in</a:t>
            </a:r>
            <a:r>
              <a:rPr kumimoji="0" sz="1550" b="0" i="0" u="none" strike="noStrike" kern="1200" cap="none" spc="4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the</a:t>
            </a:r>
            <a:r>
              <a:rPr kumimoji="0" sz="1550" b="0" i="0" u="none" strike="noStrike" kern="1200" cap="none" spc="4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cell</a:t>
            </a:r>
            <a:r>
              <a:rPr kumimoji="0" sz="1550" b="0" i="0" u="none" strike="noStrike" kern="1200" cap="none" spc="5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state.</a:t>
            </a:r>
            <a:r>
              <a:rPr kumimoji="0" sz="1550" b="0" i="0" u="none" strike="noStrike" kern="1200" cap="none" spc="4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This</a:t>
            </a:r>
            <a:r>
              <a:rPr kumimoji="0" sz="1550" b="0" i="0" u="none" strike="noStrike" kern="1200" cap="none" spc="4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has </a:t>
            </a:r>
            <a:r>
              <a:rPr kumimoji="0" sz="1550" b="0" i="0" u="none" strike="noStrike" kern="1200" cap="none" spc="-41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two</a:t>
            </a:r>
            <a:r>
              <a:rPr kumimoji="0" sz="1550" b="0" i="0" u="none" strike="noStrike" kern="1200" cap="none" spc="20"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parts.</a:t>
            </a:r>
            <a:r>
              <a:rPr kumimoji="0" sz="1550" b="0" i="0" u="none" strike="noStrike" kern="1200" cap="none" spc="-1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First,</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a</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sigmoid</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layer</a:t>
            </a:r>
            <a:r>
              <a:rPr kumimoji="0" sz="1550" b="0" i="0" u="none" strike="noStrike" kern="1200" cap="none" spc="25"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called</a:t>
            </a:r>
            <a:r>
              <a:rPr kumimoji="0" sz="1550" b="0" i="0" u="none" strike="noStrike" kern="1200" cap="none" spc="5"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the</a:t>
            </a:r>
            <a:r>
              <a:rPr kumimoji="0" sz="1550" b="0" i="0" u="none" strike="noStrike" kern="1200" cap="none" spc="-1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“input</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gate</a:t>
            </a:r>
            <a:r>
              <a:rPr kumimoji="0" sz="1550" b="0" i="0" u="none" strike="noStrike" kern="1200" cap="none" spc="-10" normalizeH="0" baseline="0" noProof="0" dirty="0">
                <a:ln>
                  <a:noFill/>
                </a:ln>
                <a:solidFill>
                  <a:srgbClr val="333333"/>
                </a:solidFill>
                <a:effectLst/>
                <a:uLnTx/>
                <a:uFillTx/>
                <a:latin typeface="Arial MT"/>
                <a:ea typeface="+mn-ea"/>
                <a:cs typeface="Arial MT"/>
              </a:rPr>
              <a:t> layer”</a:t>
            </a:r>
            <a:r>
              <a:rPr kumimoji="0" sz="1550" b="0" i="0" u="none" strike="noStrike" kern="1200" cap="none" spc="2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decides</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which</a:t>
            </a:r>
            <a:r>
              <a:rPr kumimoji="0" sz="1550" b="0" i="0" u="none" strike="noStrike" kern="1200" cap="none" spc="3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values</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we’ll</a:t>
            </a:r>
            <a:r>
              <a:rPr kumimoji="0" sz="1550" b="0" i="0" u="none" strike="noStrike" kern="1200" cap="none" spc="4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update.</a:t>
            </a:r>
            <a:endParaRPr kumimoji="0" sz="155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550" b="0" i="0" u="none" strike="noStrike" kern="1200" cap="none" spc="0" normalizeH="0" baseline="0" noProof="0">
              <a:ln>
                <a:noFill/>
              </a:ln>
              <a:solidFill>
                <a:prstClr val="black"/>
              </a:solidFill>
              <a:effectLst/>
              <a:uLnTx/>
              <a:uFillTx/>
              <a:latin typeface="Arial MT"/>
              <a:ea typeface="+mn-ea"/>
              <a:cs typeface="Arial MT"/>
            </a:endParaRPr>
          </a:p>
          <a:p>
            <a:pPr marL="381000" marR="55880" lvl="0" indent="-330835" algn="l" defTabSz="914400" rtl="0" eaLnBrk="1" fontAlgn="auto" latinLnBrk="0" hangingPunct="1">
              <a:lnSpc>
                <a:spcPct val="100000"/>
              </a:lnSpc>
              <a:spcBef>
                <a:spcPts val="0"/>
              </a:spcBef>
              <a:spcAft>
                <a:spcPts val="0"/>
              </a:spcAft>
              <a:buClrTx/>
              <a:buSzTx/>
              <a:buFontTx/>
              <a:buNone/>
              <a:tabLst>
                <a:tab pos="381000" algn="l"/>
              </a:tabLst>
              <a:defRPr/>
            </a:pPr>
            <a:r>
              <a:rPr kumimoji="0" sz="1600" b="0" i="0" u="none" strike="noStrike" kern="1200" cap="none" spc="-5" normalizeH="0" baseline="0" noProof="0" dirty="0">
                <a:ln>
                  <a:noFill/>
                </a:ln>
                <a:solidFill>
                  <a:prstClr val="black"/>
                </a:solidFill>
                <a:effectLst/>
                <a:uLnTx/>
                <a:uFillTx/>
                <a:latin typeface="Segoe UI Symbol"/>
                <a:ea typeface="+mn-ea"/>
                <a:cs typeface="Segoe UI Symbol"/>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Next,</a:t>
            </a:r>
            <a:r>
              <a:rPr kumimoji="0" sz="1550" b="0" i="0" u="none" strike="noStrike" kern="1200" cap="none" spc="19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a</a:t>
            </a:r>
            <a:r>
              <a:rPr kumimoji="0" sz="1550" b="0" i="0" u="none" strike="noStrike" kern="1200" cap="none" spc="18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tanh</a:t>
            </a:r>
            <a:r>
              <a:rPr kumimoji="0" sz="1550" b="0" i="0" u="none" strike="noStrike" kern="1200" cap="none" spc="19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layer</a:t>
            </a:r>
            <a:r>
              <a:rPr kumimoji="0" sz="1550" b="0" i="0" u="none" strike="noStrike" kern="1200" cap="none" spc="20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creates</a:t>
            </a:r>
            <a:r>
              <a:rPr kumimoji="0" sz="1550" b="0" i="0" u="none" strike="noStrike" kern="1200" cap="none" spc="18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a</a:t>
            </a:r>
            <a:r>
              <a:rPr kumimoji="0" sz="1550" b="0" i="0" u="none" strike="noStrike" kern="1200" cap="none" spc="18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vector</a:t>
            </a:r>
            <a:r>
              <a:rPr kumimoji="0" sz="1550" b="0" i="0" u="none" strike="noStrike" kern="1200" cap="none" spc="19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of</a:t>
            </a:r>
            <a:r>
              <a:rPr kumimoji="0" sz="1550" b="0" i="0" u="none" strike="noStrike" kern="1200" cap="none" spc="204"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new</a:t>
            </a:r>
            <a:r>
              <a:rPr kumimoji="0" sz="1550" b="0" i="0" u="none" strike="noStrike" kern="1200" cap="none" spc="17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candidate</a:t>
            </a:r>
            <a:r>
              <a:rPr kumimoji="0" sz="1550" b="0" i="0" u="none" strike="noStrike" kern="1200" cap="none" spc="20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values,</a:t>
            </a:r>
            <a:r>
              <a:rPr kumimoji="0" sz="1550" b="0" i="0" u="none" strike="noStrike" kern="1200" cap="none" spc="195"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C</a:t>
            </a:r>
            <a:r>
              <a:rPr kumimoji="0" sz="1500" b="0" i="0" u="none" strike="noStrike" kern="1200" cap="none" spc="0" normalizeH="0" baseline="-19444" noProof="0" dirty="0">
                <a:ln>
                  <a:noFill/>
                </a:ln>
                <a:solidFill>
                  <a:srgbClr val="333333"/>
                </a:solidFill>
                <a:effectLst/>
                <a:uLnTx/>
                <a:uFillTx/>
                <a:latin typeface="Arial MT"/>
                <a:ea typeface="+mn-ea"/>
                <a:cs typeface="Arial MT"/>
              </a:rPr>
              <a:t>t</a:t>
            </a:r>
            <a:r>
              <a:rPr kumimoji="0" sz="1550" b="0" i="0" u="none" strike="noStrike" kern="1200" cap="none" spc="0" normalizeH="0" baseline="0" noProof="0" dirty="0">
                <a:ln>
                  <a:noFill/>
                </a:ln>
                <a:solidFill>
                  <a:srgbClr val="333333"/>
                </a:solidFill>
                <a:effectLst/>
                <a:uLnTx/>
                <a:uFillTx/>
                <a:latin typeface="Arial MT"/>
                <a:ea typeface="+mn-ea"/>
                <a:cs typeface="Arial MT"/>
              </a:rPr>
              <a:t>,</a:t>
            </a:r>
            <a:r>
              <a:rPr kumimoji="0" sz="1550" b="0" i="0" u="none" strike="noStrike" kern="1200" cap="none" spc="18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that</a:t>
            </a:r>
            <a:r>
              <a:rPr kumimoji="0" sz="1550" b="0" i="0" u="none" strike="noStrike" kern="1200" cap="none" spc="19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could</a:t>
            </a:r>
            <a:r>
              <a:rPr kumimoji="0" sz="1550" b="0" i="0" u="none" strike="noStrike" kern="1200" cap="none" spc="19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be</a:t>
            </a:r>
            <a:r>
              <a:rPr kumimoji="0" sz="1550" b="0" i="0" u="none" strike="noStrike" kern="1200" cap="none" spc="204"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added</a:t>
            </a:r>
            <a:r>
              <a:rPr kumimoji="0" sz="1550" b="0" i="0" u="none" strike="noStrike" kern="1200" cap="none" spc="19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to</a:t>
            </a:r>
            <a:r>
              <a:rPr kumimoji="0" sz="1550" b="0" i="0" u="none" strike="noStrike" kern="1200" cap="none" spc="18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the </a:t>
            </a:r>
            <a:r>
              <a:rPr kumimoji="0" sz="1550" b="0" i="0" u="none" strike="noStrike" kern="1200" cap="none" spc="-415"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state.</a:t>
            </a:r>
            <a:r>
              <a:rPr kumimoji="0" sz="1550" b="0" i="0" u="none" strike="noStrike" kern="1200" cap="none" spc="-3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In the</a:t>
            </a:r>
            <a:r>
              <a:rPr kumimoji="0" sz="1550" b="0" i="0" u="none" strike="noStrike" kern="1200" cap="none" spc="-2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next</a:t>
            </a:r>
            <a:r>
              <a:rPr kumimoji="0" sz="1550" b="0" i="0" u="none" strike="noStrike" kern="1200" cap="none" spc="-1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step,</a:t>
            </a:r>
            <a:r>
              <a:rPr kumimoji="0" sz="1550" b="0" i="0" u="none" strike="noStrike" kern="1200" cap="none" spc="-1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we’ll</a:t>
            </a:r>
            <a:r>
              <a:rPr kumimoji="0" sz="1550" b="0" i="0" u="none" strike="noStrike" kern="1200" cap="none" spc="5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combine</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these</a:t>
            </a:r>
            <a:r>
              <a:rPr kumimoji="0" sz="1550" b="0" i="0" u="none" strike="noStrike" kern="1200" cap="none" spc="-1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two</a:t>
            </a:r>
            <a:r>
              <a:rPr kumimoji="0" sz="1550" b="0" i="0" u="none" strike="noStrike" kern="1200" cap="none" spc="2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to</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create</a:t>
            </a:r>
            <a:r>
              <a:rPr kumimoji="0" sz="1550" b="0" i="0" u="none" strike="noStrike" kern="1200" cap="none" spc="-1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an</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update</a:t>
            </a:r>
            <a:r>
              <a:rPr kumimoji="0" sz="1550" b="0" i="0" u="none" strike="noStrike" kern="1200" cap="none" spc="-1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to the</a:t>
            </a:r>
            <a:r>
              <a:rPr kumimoji="0" sz="1550" b="0" i="0" u="none" strike="noStrike" kern="1200" cap="none" spc="-20"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state.</a:t>
            </a:r>
            <a:endParaRPr kumimoji="0" sz="155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42418" y="3161122"/>
            <a:ext cx="8204308" cy="2493738"/>
          </a:xfrm>
          <a:prstGeom prst="rect">
            <a:avLst/>
          </a:prstGeom>
        </p:spPr>
      </p:pic>
      <p:sp>
        <p:nvSpPr>
          <p:cNvPr id="6" name="Title 1">
            <a:extLst>
              <a:ext uri="{FF2B5EF4-FFF2-40B4-BE49-F238E27FC236}">
                <a16:creationId xmlns:a16="http://schemas.microsoft.com/office/drawing/2014/main" id="{7B641648-003B-3E45-BC91-40FF1D5F7C59}"/>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B38EA67E-47D5-807E-0E09-C11420222FE8}"/>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327" y="908254"/>
            <a:ext cx="3296920" cy="391795"/>
          </a:xfrm>
          <a:prstGeom prst="rect">
            <a:avLst/>
          </a:prstGeom>
        </p:spPr>
        <p:txBody>
          <a:bodyPr vert="horz" wrap="square" lIns="0" tIns="12700" rIns="0" bIns="0" rtlCol="0" anchor="ctr">
            <a:spAutoFit/>
          </a:bodyPr>
          <a:lstStyle/>
          <a:p>
            <a:pPr marL="12700">
              <a:lnSpc>
                <a:spcPct val="100000"/>
              </a:lnSpc>
              <a:spcBef>
                <a:spcPts val="100"/>
              </a:spcBef>
            </a:pPr>
            <a:r>
              <a:rPr sz="2400" spc="330" dirty="0"/>
              <a:t>LSTM</a:t>
            </a:r>
            <a:r>
              <a:rPr sz="2400" spc="-145" dirty="0"/>
              <a:t> </a:t>
            </a:r>
            <a:r>
              <a:rPr sz="2400" spc="515" dirty="0"/>
              <a:t>W</a:t>
            </a:r>
            <a:r>
              <a:rPr sz="2400" spc="160" dirty="0"/>
              <a:t>alkth</a:t>
            </a:r>
            <a:r>
              <a:rPr sz="2400" spc="125" dirty="0"/>
              <a:t>r</a:t>
            </a:r>
            <a:r>
              <a:rPr sz="2400" spc="90" dirty="0"/>
              <a:t>o</a:t>
            </a:r>
            <a:r>
              <a:rPr sz="2400" spc="85" dirty="0"/>
              <a:t>u</a:t>
            </a:r>
            <a:r>
              <a:rPr sz="2400" spc="110" dirty="0"/>
              <a:t>gh</a:t>
            </a:r>
            <a:endParaRPr sz="2400"/>
          </a:p>
        </p:txBody>
      </p:sp>
      <p:sp>
        <p:nvSpPr>
          <p:cNvPr id="3" name="object 3"/>
          <p:cNvSpPr txBox="1"/>
          <p:nvPr/>
        </p:nvSpPr>
        <p:spPr>
          <a:xfrm>
            <a:off x="293625" y="1574545"/>
            <a:ext cx="8691245" cy="1541780"/>
          </a:xfrm>
          <a:prstGeom prst="rect">
            <a:avLst/>
          </a:prstGeom>
        </p:spPr>
        <p:txBody>
          <a:bodyPr vert="horz" wrap="square" lIns="0" tIns="13335" rIns="0" bIns="0" rtlCol="0">
            <a:spAutoFit/>
          </a:bodyPr>
          <a:lstStyle/>
          <a:p>
            <a:pPr marL="387350" marR="57150" lvl="0" indent="-337185" algn="just" defTabSz="914400" rtl="0" eaLnBrk="1" fontAlgn="auto" latinLnBrk="0" hangingPunct="1">
              <a:lnSpc>
                <a:spcPct val="100000"/>
              </a:lnSpc>
              <a:spcBef>
                <a:spcPts val="105"/>
              </a:spcBef>
              <a:spcAft>
                <a:spcPts val="0"/>
              </a:spcAft>
              <a:buClrTx/>
              <a:buSzTx/>
              <a:buFontTx/>
              <a:buNone/>
              <a:tabLst/>
              <a:defRPr/>
            </a:pPr>
            <a:r>
              <a:rPr kumimoji="0" sz="1700" b="0" i="0" u="none" strike="noStrike" kern="1200" cap="none" spc="0" normalizeH="0" baseline="0" noProof="0" dirty="0">
                <a:ln>
                  <a:noFill/>
                </a:ln>
                <a:solidFill>
                  <a:prstClr val="black"/>
                </a:solidFill>
                <a:effectLst/>
                <a:uLnTx/>
                <a:uFillTx/>
                <a:latin typeface="Segoe UI Symbol"/>
                <a:ea typeface="+mn-ea"/>
                <a:cs typeface="Segoe UI Symbol"/>
              </a:rPr>
              <a:t>❏</a:t>
            </a:r>
            <a:r>
              <a:rPr kumimoji="0" sz="1700" b="0" i="0" u="none" strike="noStrike" kern="1200" cap="none" spc="465" normalizeH="0" baseline="0" noProof="0" dirty="0">
                <a:ln>
                  <a:noFill/>
                </a:ln>
                <a:solidFill>
                  <a:prstClr val="black"/>
                </a:solidFill>
                <a:effectLst/>
                <a:uLnTx/>
                <a:uFillTx/>
                <a:latin typeface="Segoe UI Symbol"/>
                <a:ea typeface="+mn-ea"/>
                <a:cs typeface="Segoe UI Symbol"/>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It’s </a:t>
            </a:r>
            <a:r>
              <a:rPr kumimoji="0" sz="1650" b="0" i="0" u="none" strike="noStrike" kern="1200" cap="none" spc="0" normalizeH="0" baseline="0" noProof="0" dirty="0">
                <a:ln>
                  <a:noFill/>
                </a:ln>
                <a:solidFill>
                  <a:srgbClr val="333333"/>
                </a:solidFill>
                <a:effectLst/>
                <a:uLnTx/>
                <a:uFillTx/>
                <a:latin typeface="Arial MT"/>
                <a:ea typeface="+mn-ea"/>
                <a:cs typeface="Arial MT"/>
              </a:rPr>
              <a:t>now </a:t>
            </a:r>
            <a:r>
              <a:rPr kumimoji="0" sz="1650" b="0" i="0" u="none" strike="noStrike" kern="1200" cap="none" spc="-5" normalizeH="0" baseline="0" noProof="0" dirty="0">
                <a:ln>
                  <a:noFill/>
                </a:ln>
                <a:solidFill>
                  <a:srgbClr val="333333"/>
                </a:solidFill>
                <a:effectLst/>
                <a:uLnTx/>
                <a:uFillTx/>
                <a:latin typeface="Arial MT"/>
                <a:ea typeface="+mn-ea"/>
                <a:cs typeface="Arial MT"/>
              </a:rPr>
              <a:t>time </a:t>
            </a:r>
            <a:r>
              <a:rPr kumimoji="0" sz="1650" b="0" i="0" u="none" strike="noStrike" kern="1200" cap="none" spc="0" normalizeH="0" baseline="0" noProof="0" dirty="0">
                <a:ln>
                  <a:noFill/>
                </a:ln>
                <a:solidFill>
                  <a:srgbClr val="333333"/>
                </a:solidFill>
                <a:effectLst/>
                <a:uLnTx/>
                <a:uFillTx/>
                <a:latin typeface="Arial MT"/>
                <a:ea typeface="+mn-ea"/>
                <a:cs typeface="Arial MT"/>
              </a:rPr>
              <a:t>to </a:t>
            </a:r>
            <a:r>
              <a:rPr kumimoji="0" sz="1650" b="0" i="0" u="none" strike="noStrike" kern="1200" cap="none" spc="-5" normalizeH="0" baseline="0" noProof="0" dirty="0">
                <a:ln>
                  <a:noFill/>
                </a:ln>
                <a:solidFill>
                  <a:srgbClr val="333333"/>
                </a:solidFill>
                <a:effectLst/>
                <a:uLnTx/>
                <a:uFillTx/>
                <a:latin typeface="Arial MT"/>
                <a:ea typeface="+mn-ea"/>
                <a:cs typeface="Arial MT"/>
              </a:rPr>
              <a:t>update the old </a:t>
            </a:r>
            <a:r>
              <a:rPr kumimoji="0" sz="1650" b="0" i="0" u="none" strike="noStrike" kern="1200" cap="none" spc="-10" normalizeH="0" baseline="0" noProof="0" dirty="0">
                <a:ln>
                  <a:noFill/>
                </a:ln>
                <a:solidFill>
                  <a:srgbClr val="333333"/>
                </a:solidFill>
                <a:effectLst/>
                <a:uLnTx/>
                <a:uFillTx/>
                <a:latin typeface="Arial MT"/>
                <a:ea typeface="+mn-ea"/>
                <a:cs typeface="Arial MT"/>
              </a:rPr>
              <a:t>cell </a:t>
            </a:r>
            <a:r>
              <a:rPr kumimoji="0" sz="1650" b="0" i="0" u="none" strike="noStrike" kern="1200" cap="none" spc="0" normalizeH="0" baseline="0" noProof="0" dirty="0">
                <a:ln>
                  <a:noFill/>
                </a:ln>
                <a:solidFill>
                  <a:srgbClr val="333333"/>
                </a:solidFill>
                <a:effectLst/>
                <a:uLnTx/>
                <a:uFillTx/>
                <a:latin typeface="Arial MT"/>
                <a:ea typeface="+mn-ea"/>
                <a:cs typeface="Arial MT"/>
              </a:rPr>
              <a:t>state, </a:t>
            </a:r>
            <a:r>
              <a:rPr kumimoji="0" sz="1650" b="0" i="0" u="none" strike="noStrike" kern="1200" cap="none" spc="-95" normalizeH="0" baseline="0" noProof="0" dirty="0">
                <a:ln>
                  <a:noFill/>
                </a:ln>
                <a:solidFill>
                  <a:srgbClr val="333333"/>
                </a:solidFill>
                <a:effectLst/>
                <a:uLnTx/>
                <a:uFillTx/>
                <a:latin typeface="Arial MT"/>
                <a:ea typeface="+mn-ea"/>
                <a:cs typeface="Arial MT"/>
              </a:rPr>
              <a:t>C</a:t>
            </a:r>
            <a:r>
              <a:rPr kumimoji="0" sz="1650" b="0" i="0" u="none" strike="noStrike" kern="1200" cap="none" spc="-142" normalizeH="0" baseline="-20202" noProof="0" dirty="0">
                <a:ln>
                  <a:noFill/>
                </a:ln>
                <a:solidFill>
                  <a:srgbClr val="333333"/>
                </a:solidFill>
                <a:effectLst/>
                <a:uLnTx/>
                <a:uFillTx/>
                <a:latin typeface="Arial MT"/>
                <a:ea typeface="+mn-ea"/>
                <a:cs typeface="Arial MT"/>
              </a:rPr>
              <a:t>t−1</a:t>
            </a:r>
            <a:r>
              <a:rPr kumimoji="0" sz="1650" b="0" i="0" u="none" strike="noStrike" kern="1200" cap="none" spc="-95"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into the </a:t>
            </a:r>
            <a:r>
              <a:rPr kumimoji="0" sz="1650" b="0" i="0" u="none" strike="noStrike" kern="1200" cap="none" spc="0" normalizeH="0" baseline="0" noProof="0" dirty="0">
                <a:ln>
                  <a:noFill/>
                </a:ln>
                <a:solidFill>
                  <a:srgbClr val="333333"/>
                </a:solidFill>
                <a:effectLst/>
                <a:uLnTx/>
                <a:uFillTx/>
                <a:latin typeface="Arial MT"/>
                <a:ea typeface="+mn-ea"/>
                <a:cs typeface="Arial MT"/>
              </a:rPr>
              <a:t>new </a:t>
            </a:r>
            <a:r>
              <a:rPr kumimoji="0" sz="1650" b="0" i="0" u="none" strike="noStrike" kern="1200" cap="none" spc="-10" normalizeH="0" baseline="0" noProof="0" dirty="0">
                <a:ln>
                  <a:noFill/>
                </a:ln>
                <a:solidFill>
                  <a:srgbClr val="333333"/>
                </a:solidFill>
                <a:effectLst/>
                <a:uLnTx/>
                <a:uFillTx/>
                <a:latin typeface="Arial MT"/>
                <a:ea typeface="+mn-ea"/>
                <a:cs typeface="Arial MT"/>
              </a:rPr>
              <a:t>cell </a:t>
            </a:r>
            <a:r>
              <a:rPr kumimoji="0" sz="1650" b="0" i="0" u="none" strike="noStrike" kern="1200" cap="none" spc="0" normalizeH="0" baseline="0" noProof="0" dirty="0">
                <a:ln>
                  <a:noFill/>
                </a:ln>
                <a:solidFill>
                  <a:srgbClr val="333333"/>
                </a:solidFill>
                <a:effectLst/>
                <a:uLnTx/>
                <a:uFillTx/>
                <a:latin typeface="Arial MT"/>
                <a:ea typeface="+mn-ea"/>
                <a:cs typeface="Arial MT"/>
              </a:rPr>
              <a:t>state C</a:t>
            </a:r>
            <a:r>
              <a:rPr kumimoji="0" sz="1650" b="0" i="0" u="none" strike="noStrike" kern="1200" cap="none" spc="0" normalizeH="0" baseline="-20202" noProof="0" dirty="0">
                <a:ln>
                  <a:noFill/>
                </a:ln>
                <a:solidFill>
                  <a:srgbClr val="333333"/>
                </a:solidFill>
                <a:effectLst/>
                <a:uLnTx/>
                <a:uFillTx/>
                <a:latin typeface="Arial MT"/>
                <a:ea typeface="+mn-ea"/>
                <a:cs typeface="Arial MT"/>
              </a:rPr>
              <a:t>t</a:t>
            </a:r>
            <a:r>
              <a:rPr kumimoji="0" sz="1650" b="0" i="0" u="none" strike="noStrike" kern="1200" cap="none" spc="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The previous </a:t>
            </a:r>
            <a:r>
              <a:rPr kumimoji="0" sz="1650" b="0" i="0" u="none" strike="noStrike" kern="1200" cap="none" spc="0" normalizeH="0" baseline="0" noProof="0" dirty="0">
                <a:ln>
                  <a:noFill/>
                </a:ln>
                <a:solidFill>
                  <a:srgbClr val="333333"/>
                </a:solidFill>
                <a:effectLst/>
                <a:uLnTx/>
                <a:uFillTx/>
                <a:latin typeface="Arial MT"/>
                <a:ea typeface="+mn-ea"/>
                <a:cs typeface="Arial MT"/>
              </a:rPr>
              <a:t> steps</a:t>
            </a:r>
            <a:r>
              <a:rPr kumimoji="0" sz="1650" b="0" i="0" u="none" strike="noStrike" kern="1200" cap="none" spc="-10"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already</a:t>
            </a:r>
            <a:r>
              <a:rPr kumimoji="0" sz="1650" b="0" i="0" u="none" strike="noStrike" kern="1200" cap="none" spc="-40"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decided</a:t>
            </a:r>
            <a:r>
              <a:rPr kumimoji="0" sz="1650" b="0" i="0" u="none" strike="noStrike" kern="1200" cap="none" spc="-1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what</a:t>
            </a:r>
            <a:r>
              <a:rPr kumimoji="0" sz="1650" b="0" i="0" u="none" strike="noStrike" kern="1200" cap="none" spc="-3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to do,</a:t>
            </a:r>
            <a:r>
              <a:rPr kumimoji="0" sz="1650" b="0" i="0" u="none" strike="noStrike" kern="1200" cap="none" spc="-2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we</a:t>
            </a:r>
            <a:r>
              <a:rPr kumimoji="0" sz="1650" b="0" i="0" u="none" strike="noStrike" kern="1200" cap="none" spc="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just </a:t>
            </a:r>
            <a:r>
              <a:rPr kumimoji="0" sz="1650" b="0" i="0" u="none" strike="noStrike" kern="1200" cap="none" spc="0" normalizeH="0" baseline="0" noProof="0" dirty="0">
                <a:ln>
                  <a:noFill/>
                </a:ln>
                <a:solidFill>
                  <a:srgbClr val="333333"/>
                </a:solidFill>
                <a:effectLst/>
                <a:uLnTx/>
                <a:uFillTx/>
                <a:latin typeface="Arial MT"/>
                <a:ea typeface="+mn-ea"/>
                <a:cs typeface="Arial MT"/>
              </a:rPr>
              <a:t>need</a:t>
            </a:r>
            <a:r>
              <a:rPr kumimoji="0" sz="1650" b="0" i="0" u="none" strike="noStrike" kern="1200" cap="none" spc="-1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to</a:t>
            </a:r>
            <a:r>
              <a:rPr kumimoji="0" sz="1650" b="0" i="0" u="none" strike="noStrike" kern="1200" cap="none" spc="-2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actually</a:t>
            </a:r>
            <a:r>
              <a:rPr kumimoji="0" sz="1650" b="0" i="0" u="none" strike="noStrike" kern="1200" cap="none" spc="-30"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do</a:t>
            </a:r>
            <a:r>
              <a:rPr kumimoji="0" sz="1650" b="0" i="0" u="none" strike="noStrike" kern="1200" cap="none" spc="-1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it.</a:t>
            </a:r>
            <a:endParaRPr kumimoji="0" sz="165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650" b="0" i="0" u="none" strike="noStrike" kern="1200" cap="none" spc="0" normalizeH="0" baseline="0" noProof="0">
              <a:ln>
                <a:noFill/>
              </a:ln>
              <a:solidFill>
                <a:prstClr val="black"/>
              </a:solidFill>
              <a:effectLst/>
              <a:uLnTx/>
              <a:uFillTx/>
              <a:latin typeface="Arial MT"/>
              <a:ea typeface="+mn-ea"/>
              <a:cs typeface="Arial MT"/>
            </a:endParaRPr>
          </a:p>
          <a:p>
            <a:pPr marL="387350" marR="55880" lvl="0" indent="-334010" algn="just" defTabSz="914400" rtl="0" eaLnBrk="1" fontAlgn="auto" latinLnBrk="0" hangingPunct="1">
              <a:lnSpc>
                <a:spcPct val="100000"/>
              </a:lnSpc>
              <a:spcBef>
                <a:spcPts val="0"/>
              </a:spcBef>
              <a:spcAft>
                <a:spcPts val="0"/>
              </a:spcAft>
              <a:buClrTx/>
              <a:buSzTx/>
              <a:buFontTx/>
              <a:buNone/>
              <a:tabLst/>
              <a:defRPr/>
            </a:pPr>
            <a:r>
              <a:rPr kumimoji="0" sz="1700" b="0" i="0" u="none" strike="noStrike" kern="1200" cap="none" spc="0" normalizeH="0" baseline="0" noProof="0" dirty="0">
                <a:ln>
                  <a:noFill/>
                </a:ln>
                <a:solidFill>
                  <a:srgbClr val="333333"/>
                </a:solidFill>
                <a:effectLst/>
                <a:uLnTx/>
                <a:uFillTx/>
                <a:latin typeface="Segoe UI Symbol"/>
                <a:ea typeface="+mn-ea"/>
                <a:cs typeface="Segoe UI Symbol"/>
              </a:rPr>
              <a:t>❏</a:t>
            </a:r>
            <a:r>
              <a:rPr kumimoji="0" sz="1700" b="0" i="0" u="none" strike="noStrike" kern="1200" cap="none" spc="5" normalizeH="0" baseline="0" noProof="0" dirty="0">
                <a:ln>
                  <a:noFill/>
                </a:ln>
                <a:solidFill>
                  <a:srgbClr val="333333"/>
                </a:solidFill>
                <a:effectLst/>
                <a:uLnTx/>
                <a:uFillTx/>
                <a:latin typeface="Segoe UI Symbol"/>
                <a:ea typeface="+mn-ea"/>
                <a:cs typeface="Segoe UI Symbol"/>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We </a:t>
            </a:r>
            <a:r>
              <a:rPr kumimoji="0" sz="1650" b="0" i="0" u="none" strike="noStrike" kern="1200" cap="none" spc="-5" normalizeH="0" baseline="0" noProof="0" dirty="0">
                <a:ln>
                  <a:noFill/>
                </a:ln>
                <a:solidFill>
                  <a:srgbClr val="333333"/>
                </a:solidFill>
                <a:effectLst/>
                <a:uLnTx/>
                <a:uFillTx/>
                <a:latin typeface="Arial MT"/>
                <a:ea typeface="+mn-ea"/>
                <a:cs typeface="Arial MT"/>
              </a:rPr>
              <a:t>multiply </a:t>
            </a:r>
            <a:r>
              <a:rPr kumimoji="0" sz="1650" b="0" i="0" u="none" strike="noStrike" kern="1200" cap="none" spc="0" normalizeH="0" baseline="0" noProof="0" dirty="0">
                <a:ln>
                  <a:noFill/>
                </a:ln>
                <a:solidFill>
                  <a:srgbClr val="333333"/>
                </a:solidFill>
                <a:effectLst/>
                <a:uLnTx/>
                <a:uFillTx/>
                <a:latin typeface="Arial MT"/>
                <a:ea typeface="+mn-ea"/>
                <a:cs typeface="Arial MT"/>
              </a:rPr>
              <a:t>the </a:t>
            </a:r>
            <a:r>
              <a:rPr kumimoji="0" sz="1650" b="0" i="0" u="none" strike="noStrike" kern="1200" cap="none" spc="-5" normalizeH="0" baseline="0" noProof="0" dirty="0">
                <a:ln>
                  <a:noFill/>
                </a:ln>
                <a:solidFill>
                  <a:srgbClr val="333333"/>
                </a:solidFill>
                <a:effectLst/>
                <a:uLnTx/>
                <a:uFillTx/>
                <a:latin typeface="Arial MT"/>
                <a:ea typeface="+mn-ea"/>
                <a:cs typeface="Arial MT"/>
              </a:rPr>
              <a:t>old </a:t>
            </a:r>
            <a:r>
              <a:rPr kumimoji="0" sz="1650" b="0" i="0" u="none" strike="noStrike" kern="1200" cap="none" spc="0" normalizeH="0" baseline="0" noProof="0" dirty="0">
                <a:ln>
                  <a:noFill/>
                </a:ln>
                <a:solidFill>
                  <a:srgbClr val="333333"/>
                </a:solidFill>
                <a:effectLst/>
                <a:uLnTx/>
                <a:uFillTx/>
                <a:latin typeface="Arial MT"/>
                <a:ea typeface="+mn-ea"/>
                <a:cs typeface="Arial MT"/>
              </a:rPr>
              <a:t>state by f</a:t>
            </a:r>
            <a:r>
              <a:rPr kumimoji="0" sz="1650" b="0" i="0" u="none" strike="noStrike" kern="1200" cap="none" spc="0" normalizeH="0" baseline="-20202" noProof="0" dirty="0">
                <a:ln>
                  <a:noFill/>
                </a:ln>
                <a:solidFill>
                  <a:srgbClr val="333333"/>
                </a:solidFill>
                <a:effectLst/>
                <a:uLnTx/>
                <a:uFillTx/>
                <a:latin typeface="Arial MT"/>
                <a:ea typeface="+mn-ea"/>
                <a:cs typeface="Arial MT"/>
              </a:rPr>
              <a:t>t</a:t>
            </a:r>
            <a:r>
              <a:rPr kumimoji="0" sz="1650" b="0" i="0" u="none" strike="noStrike" kern="1200" cap="none" spc="0"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forgetting the things </a:t>
            </a:r>
            <a:r>
              <a:rPr kumimoji="0" sz="1650" b="0" i="0" u="none" strike="noStrike" kern="1200" cap="none" spc="-10" normalizeH="0" baseline="0" noProof="0" dirty="0">
                <a:ln>
                  <a:noFill/>
                </a:ln>
                <a:solidFill>
                  <a:srgbClr val="333333"/>
                </a:solidFill>
                <a:effectLst/>
                <a:uLnTx/>
                <a:uFillTx/>
                <a:latin typeface="Arial MT"/>
                <a:ea typeface="+mn-ea"/>
                <a:cs typeface="Arial MT"/>
              </a:rPr>
              <a:t>we </a:t>
            </a:r>
            <a:r>
              <a:rPr kumimoji="0" sz="1650" b="0" i="0" u="none" strike="noStrike" kern="1200" cap="none" spc="-5" normalizeH="0" baseline="0" noProof="0" dirty="0">
                <a:ln>
                  <a:noFill/>
                </a:ln>
                <a:solidFill>
                  <a:srgbClr val="333333"/>
                </a:solidFill>
                <a:effectLst/>
                <a:uLnTx/>
                <a:uFillTx/>
                <a:latin typeface="Arial MT"/>
                <a:ea typeface="+mn-ea"/>
                <a:cs typeface="Arial MT"/>
              </a:rPr>
              <a:t>decided </a:t>
            </a:r>
            <a:r>
              <a:rPr kumimoji="0" sz="1650" b="0" i="0" u="none" strike="noStrike" kern="1200" cap="none" spc="0" normalizeH="0" baseline="0" noProof="0" dirty="0">
                <a:ln>
                  <a:noFill/>
                </a:ln>
                <a:solidFill>
                  <a:srgbClr val="333333"/>
                </a:solidFill>
                <a:effectLst/>
                <a:uLnTx/>
                <a:uFillTx/>
                <a:latin typeface="Arial MT"/>
                <a:ea typeface="+mn-ea"/>
                <a:cs typeface="Arial MT"/>
              </a:rPr>
              <a:t>to </a:t>
            </a:r>
            <a:r>
              <a:rPr kumimoji="0" sz="1650" b="0" i="0" u="none" strike="noStrike" kern="1200" cap="none" spc="-5" normalizeH="0" baseline="0" noProof="0" dirty="0">
                <a:ln>
                  <a:noFill/>
                </a:ln>
                <a:solidFill>
                  <a:srgbClr val="333333"/>
                </a:solidFill>
                <a:effectLst/>
                <a:uLnTx/>
                <a:uFillTx/>
                <a:latin typeface="Arial MT"/>
                <a:ea typeface="+mn-ea"/>
                <a:cs typeface="Arial MT"/>
              </a:rPr>
              <a:t>forget earlier. Then </a:t>
            </a:r>
            <a:r>
              <a:rPr kumimoji="0" sz="1650" b="0" i="0" u="none" strike="noStrike" kern="1200" cap="none" spc="-20" normalizeH="0" baseline="0" noProof="0" dirty="0">
                <a:ln>
                  <a:noFill/>
                </a:ln>
                <a:solidFill>
                  <a:srgbClr val="333333"/>
                </a:solidFill>
                <a:effectLst/>
                <a:uLnTx/>
                <a:uFillTx/>
                <a:latin typeface="Arial MT"/>
                <a:ea typeface="+mn-ea"/>
                <a:cs typeface="Arial MT"/>
              </a:rPr>
              <a:t>we </a:t>
            </a:r>
            <a:r>
              <a:rPr kumimoji="0" sz="1650" b="0" i="0" u="none" strike="noStrike" kern="1200" cap="none" spc="-15" normalizeH="0" baseline="0" noProof="0" dirty="0">
                <a:ln>
                  <a:noFill/>
                </a:ln>
                <a:solidFill>
                  <a:srgbClr val="333333"/>
                </a:solidFill>
                <a:effectLst/>
                <a:uLnTx/>
                <a:uFillTx/>
                <a:latin typeface="Arial MT"/>
                <a:ea typeface="+mn-ea"/>
                <a:cs typeface="Arial MT"/>
              </a:rPr>
              <a:t> </a:t>
            </a:r>
            <a:r>
              <a:rPr kumimoji="0" sz="1650" b="0" i="0" u="none" strike="noStrike" kern="1200" cap="none" spc="-5" normalizeH="0" baseline="0" noProof="0" dirty="0">
                <a:ln>
                  <a:noFill/>
                </a:ln>
                <a:solidFill>
                  <a:srgbClr val="333333"/>
                </a:solidFill>
                <a:effectLst/>
                <a:uLnTx/>
                <a:uFillTx/>
                <a:latin typeface="Arial MT"/>
                <a:ea typeface="+mn-ea"/>
                <a:cs typeface="Arial MT"/>
              </a:rPr>
              <a:t>add i</a:t>
            </a:r>
            <a:r>
              <a:rPr kumimoji="0" sz="1650" b="0" i="0" u="none" strike="noStrike" kern="1200" cap="none" spc="-7" normalizeH="0" baseline="-20202" noProof="0" dirty="0">
                <a:ln>
                  <a:noFill/>
                </a:ln>
                <a:solidFill>
                  <a:srgbClr val="333333"/>
                </a:solidFill>
                <a:effectLst/>
                <a:uLnTx/>
                <a:uFillTx/>
                <a:latin typeface="Arial MT"/>
                <a:ea typeface="+mn-ea"/>
                <a:cs typeface="Arial MT"/>
              </a:rPr>
              <a:t>t</a:t>
            </a:r>
            <a:r>
              <a:rPr kumimoji="0" sz="1650" b="0" i="0" u="none" strike="noStrike" kern="1200" cap="none" spc="-5" normalizeH="0" baseline="0" noProof="0" dirty="0">
                <a:ln>
                  <a:noFill/>
                </a:ln>
                <a:solidFill>
                  <a:srgbClr val="333333"/>
                </a:solidFill>
                <a:effectLst/>
                <a:uLnTx/>
                <a:uFillTx/>
                <a:latin typeface="Cambria Math"/>
                <a:ea typeface="+mn-ea"/>
                <a:cs typeface="Cambria Math"/>
              </a:rPr>
              <a:t>∗</a:t>
            </a:r>
            <a:r>
              <a:rPr kumimoji="0" sz="1650" b="0" i="0" u="none" strike="noStrike" kern="1200" cap="none" spc="-5" normalizeH="0" baseline="0" noProof="0" dirty="0">
                <a:ln>
                  <a:noFill/>
                </a:ln>
                <a:solidFill>
                  <a:srgbClr val="333333"/>
                </a:solidFill>
                <a:effectLst/>
                <a:uLnTx/>
                <a:uFillTx/>
                <a:latin typeface="Arial MT"/>
                <a:ea typeface="+mn-ea"/>
                <a:cs typeface="Arial MT"/>
              </a:rPr>
              <a:t>C</a:t>
            </a:r>
            <a:r>
              <a:rPr kumimoji="0" sz="1650" b="0" i="0" u="none" strike="noStrike" kern="1200" cap="none" spc="-7" normalizeH="0" baseline="-20202" noProof="0" dirty="0">
                <a:ln>
                  <a:noFill/>
                </a:ln>
                <a:solidFill>
                  <a:srgbClr val="333333"/>
                </a:solidFill>
                <a:effectLst/>
                <a:uLnTx/>
                <a:uFillTx/>
                <a:latin typeface="Arial MT"/>
                <a:ea typeface="+mn-ea"/>
                <a:cs typeface="Arial MT"/>
              </a:rPr>
              <a:t>t</a:t>
            </a:r>
            <a:r>
              <a:rPr kumimoji="0" sz="1650" b="0" i="0" u="none" strike="noStrike" kern="1200" cap="none" spc="-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This is the new </a:t>
            </a:r>
            <a:r>
              <a:rPr kumimoji="0" sz="1650" b="0" i="0" u="none" strike="noStrike" kern="1200" cap="none" spc="-5" normalizeH="0" baseline="0" noProof="0" dirty="0">
                <a:ln>
                  <a:noFill/>
                </a:ln>
                <a:solidFill>
                  <a:srgbClr val="333333"/>
                </a:solidFill>
                <a:effectLst/>
                <a:uLnTx/>
                <a:uFillTx/>
                <a:latin typeface="Arial MT"/>
                <a:ea typeface="+mn-ea"/>
                <a:cs typeface="Arial MT"/>
              </a:rPr>
              <a:t>candidate values, </a:t>
            </a:r>
            <a:r>
              <a:rPr kumimoji="0" sz="1650" b="0" i="0" u="none" strike="noStrike" kern="1200" cap="none" spc="0" normalizeH="0" baseline="0" noProof="0" dirty="0">
                <a:ln>
                  <a:noFill/>
                </a:ln>
                <a:solidFill>
                  <a:srgbClr val="333333"/>
                </a:solidFill>
                <a:effectLst/>
                <a:uLnTx/>
                <a:uFillTx/>
                <a:latin typeface="Arial MT"/>
                <a:ea typeface="+mn-ea"/>
                <a:cs typeface="Arial MT"/>
              </a:rPr>
              <a:t>scaled by how </a:t>
            </a:r>
            <a:r>
              <a:rPr kumimoji="0" sz="1650" b="0" i="0" u="none" strike="noStrike" kern="1200" cap="none" spc="-5" normalizeH="0" baseline="0" noProof="0" dirty="0">
                <a:ln>
                  <a:noFill/>
                </a:ln>
                <a:solidFill>
                  <a:srgbClr val="333333"/>
                </a:solidFill>
                <a:effectLst/>
                <a:uLnTx/>
                <a:uFillTx/>
                <a:latin typeface="Arial MT"/>
                <a:ea typeface="+mn-ea"/>
                <a:cs typeface="Arial MT"/>
              </a:rPr>
              <a:t>much we decided </a:t>
            </a:r>
            <a:r>
              <a:rPr kumimoji="0" sz="1650" b="0" i="0" u="none" strike="noStrike" kern="1200" cap="none" spc="0" normalizeH="0" baseline="0" noProof="0" dirty="0">
                <a:ln>
                  <a:noFill/>
                </a:ln>
                <a:solidFill>
                  <a:srgbClr val="333333"/>
                </a:solidFill>
                <a:effectLst/>
                <a:uLnTx/>
                <a:uFillTx/>
                <a:latin typeface="Arial MT"/>
                <a:ea typeface="+mn-ea"/>
                <a:cs typeface="Arial MT"/>
              </a:rPr>
              <a:t>to </a:t>
            </a:r>
            <a:r>
              <a:rPr kumimoji="0" sz="1650" b="0" i="0" u="none" strike="noStrike" kern="1200" cap="none" spc="-5" normalizeH="0" baseline="0" noProof="0" dirty="0">
                <a:ln>
                  <a:noFill/>
                </a:ln>
                <a:solidFill>
                  <a:srgbClr val="333333"/>
                </a:solidFill>
                <a:effectLst/>
                <a:uLnTx/>
                <a:uFillTx/>
                <a:latin typeface="Arial MT"/>
                <a:ea typeface="+mn-ea"/>
                <a:cs typeface="Arial MT"/>
              </a:rPr>
              <a:t>update </a:t>
            </a:r>
            <a:r>
              <a:rPr kumimoji="0" sz="1650" b="0" i="0" u="none" strike="noStrike" kern="1200" cap="none" spc="0" normalizeH="0" baseline="0" noProof="0" dirty="0">
                <a:ln>
                  <a:noFill/>
                </a:ln>
                <a:solidFill>
                  <a:srgbClr val="333333"/>
                </a:solidFill>
                <a:effectLst/>
                <a:uLnTx/>
                <a:uFillTx/>
                <a:latin typeface="Arial MT"/>
                <a:ea typeface="+mn-ea"/>
                <a:cs typeface="Arial MT"/>
              </a:rPr>
              <a:t> each</a:t>
            </a:r>
            <a:r>
              <a:rPr kumimoji="0" sz="1650" b="0" i="0" u="none" strike="noStrike" kern="1200" cap="none" spc="-40"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state</a:t>
            </a:r>
            <a:r>
              <a:rPr kumimoji="0" sz="1650" b="0" i="0" u="none" strike="noStrike" kern="1200" cap="none" spc="-5" normalizeH="0" baseline="0" noProof="0" dirty="0">
                <a:ln>
                  <a:noFill/>
                </a:ln>
                <a:solidFill>
                  <a:srgbClr val="333333"/>
                </a:solidFill>
                <a:effectLst/>
                <a:uLnTx/>
                <a:uFillTx/>
                <a:latin typeface="Arial MT"/>
                <a:ea typeface="+mn-ea"/>
                <a:cs typeface="Arial MT"/>
              </a:rPr>
              <a:t> </a:t>
            </a:r>
            <a:r>
              <a:rPr kumimoji="0" sz="1650" b="0" i="0" u="none" strike="noStrike" kern="1200" cap="none" spc="0" normalizeH="0" baseline="0" noProof="0" dirty="0">
                <a:ln>
                  <a:noFill/>
                </a:ln>
                <a:solidFill>
                  <a:srgbClr val="333333"/>
                </a:solidFill>
                <a:effectLst/>
                <a:uLnTx/>
                <a:uFillTx/>
                <a:latin typeface="Arial MT"/>
                <a:ea typeface="+mn-ea"/>
                <a:cs typeface="Arial MT"/>
              </a:rPr>
              <a:t>value.</a:t>
            </a:r>
            <a:endParaRPr kumimoji="0" sz="165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211327" y="5670144"/>
            <a:ext cx="2211070" cy="166071"/>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Yu Gothic UI"/>
                <a:ea typeface="+mn-ea"/>
                <a:cs typeface="Yu Gothic UI"/>
              </a:rPr>
              <a:t>Picture</a:t>
            </a:r>
            <a:r>
              <a:rPr kumimoji="0" sz="1000" b="0" i="0" u="none" strike="noStrike" kern="1200" cap="none" spc="-10" normalizeH="0" baseline="0" noProof="0" dirty="0">
                <a:ln>
                  <a:noFill/>
                </a:ln>
                <a:solidFill>
                  <a:prstClr val="black"/>
                </a:solidFill>
                <a:effectLst/>
                <a:uLnTx/>
                <a:uFillTx/>
                <a:latin typeface="Yu Gothic UI"/>
                <a:ea typeface="+mn-ea"/>
                <a:cs typeface="Yu Gothic UI"/>
              </a:rPr>
              <a:t> </a:t>
            </a:r>
            <a:r>
              <a:rPr kumimoji="0" sz="1000" b="0" i="0" u="none" strike="noStrike" kern="1200" cap="none" spc="0" normalizeH="0" baseline="0" noProof="0" dirty="0">
                <a:ln>
                  <a:noFill/>
                </a:ln>
                <a:solidFill>
                  <a:prstClr val="black"/>
                </a:solidFill>
                <a:effectLst/>
                <a:uLnTx/>
                <a:uFillTx/>
                <a:latin typeface="Yu Gothic UI"/>
                <a:ea typeface="+mn-ea"/>
                <a:cs typeface="Yu Gothic UI"/>
              </a:rPr>
              <a:t>courtesy:</a:t>
            </a:r>
            <a:r>
              <a:rPr kumimoji="0" sz="1000" b="0" i="0" u="none" strike="noStrike" kern="1200" cap="none" spc="-5" normalizeH="0" baseline="0" noProof="0" dirty="0">
                <a:ln>
                  <a:noFill/>
                </a:ln>
                <a:solidFill>
                  <a:prstClr val="black"/>
                </a:solidFill>
                <a:effectLst/>
                <a:uLnTx/>
                <a:uFillTx/>
                <a:latin typeface="Yu Gothic UI"/>
                <a:ea typeface="+mn-ea"/>
                <a:cs typeface="Yu Gothic UI"/>
              </a:rPr>
              <a:t> </a:t>
            </a:r>
            <a:r>
              <a:rPr kumimoji="0" sz="1000" b="0" i="0" u="none" strike="noStrike" kern="1200" cap="none" spc="-25" normalizeH="0" baseline="0" noProof="0" dirty="0">
                <a:ln>
                  <a:noFill/>
                </a:ln>
                <a:solidFill>
                  <a:prstClr val="black"/>
                </a:solidFill>
                <a:effectLst/>
                <a:uLnTx/>
                <a:uFillTx/>
                <a:latin typeface="Yu Gothic UI"/>
                <a:ea typeface="+mn-ea"/>
                <a:cs typeface="Yu Gothic UI"/>
              </a:rPr>
              <a:t>https://colah.github.io/</a:t>
            </a:r>
            <a:endParaRPr kumimoji="0" sz="1000" b="0" i="0" u="none" strike="noStrike" kern="1200" cap="none" spc="0" normalizeH="0" baseline="0" noProof="0" dirty="0">
              <a:ln>
                <a:noFill/>
              </a:ln>
              <a:solidFill>
                <a:prstClr val="black"/>
              </a:solidFill>
              <a:effectLst/>
              <a:uLnTx/>
              <a:uFillTx/>
              <a:latin typeface="Yu Gothic UI"/>
              <a:ea typeface="+mn-ea"/>
              <a:cs typeface="Yu Gothic UI"/>
            </a:endParaRPr>
          </a:p>
        </p:txBody>
      </p:sp>
      <p:pic>
        <p:nvPicPr>
          <p:cNvPr id="5" name="object 5"/>
          <p:cNvPicPr/>
          <p:nvPr/>
        </p:nvPicPr>
        <p:blipFill>
          <a:blip r:embed="rId2" cstate="print"/>
          <a:stretch>
            <a:fillRect/>
          </a:stretch>
        </p:blipFill>
        <p:spPr>
          <a:xfrm>
            <a:off x="1668709" y="3164519"/>
            <a:ext cx="5677265" cy="2406894"/>
          </a:xfrm>
          <a:prstGeom prst="rect">
            <a:avLst/>
          </a:prstGeom>
        </p:spPr>
      </p:pic>
      <p:sp>
        <p:nvSpPr>
          <p:cNvPr id="6" name="Title 1">
            <a:extLst>
              <a:ext uri="{FF2B5EF4-FFF2-40B4-BE49-F238E27FC236}">
                <a16:creationId xmlns:a16="http://schemas.microsoft.com/office/drawing/2014/main" id="{A630A62E-DEF7-5198-3217-AD6B0C09619E}"/>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8B9BD084-EAF6-CF92-660E-15CD1EE3184A}"/>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327" y="908254"/>
            <a:ext cx="3296920" cy="391795"/>
          </a:xfrm>
          <a:prstGeom prst="rect">
            <a:avLst/>
          </a:prstGeom>
        </p:spPr>
        <p:txBody>
          <a:bodyPr vert="horz" wrap="square" lIns="0" tIns="12700" rIns="0" bIns="0" rtlCol="0" anchor="ctr">
            <a:spAutoFit/>
          </a:bodyPr>
          <a:lstStyle/>
          <a:p>
            <a:pPr marL="12700">
              <a:lnSpc>
                <a:spcPct val="100000"/>
              </a:lnSpc>
              <a:spcBef>
                <a:spcPts val="100"/>
              </a:spcBef>
            </a:pPr>
            <a:r>
              <a:rPr sz="2400" spc="330" dirty="0"/>
              <a:t>LSTM</a:t>
            </a:r>
            <a:r>
              <a:rPr sz="2400" spc="-145" dirty="0"/>
              <a:t> </a:t>
            </a:r>
            <a:r>
              <a:rPr sz="2400" spc="515" dirty="0"/>
              <a:t>W</a:t>
            </a:r>
            <a:r>
              <a:rPr sz="2400" spc="160" dirty="0"/>
              <a:t>alkth</a:t>
            </a:r>
            <a:r>
              <a:rPr sz="2400" spc="125" dirty="0"/>
              <a:t>r</a:t>
            </a:r>
            <a:r>
              <a:rPr sz="2400" spc="90" dirty="0"/>
              <a:t>o</a:t>
            </a:r>
            <a:r>
              <a:rPr sz="2400" spc="85" dirty="0"/>
              <a:t>u</a:t>
            </a:r>
            <a:r>
              <a:rPr sz="2400" spc="110" dirty="0"/>
              <a:t>gh</a:t>
            </a:r>
            <a:endParaRPr sz="2400"/>
          </a:p>
        </p:txBody>
      </p:sp>
      <p:sp>
        <p:nvSpPr>
          <p:cNvPr id="3" name="object 3"/>
          <p:cNvSpPr txBox="1"/>
          <p:nvPr/>
        </p:nvSpPr>
        <p:spPr>
          <a:xfrm>
            <a:off x="340869" y="1479804"/>
            <a:ext cx="8593455" cy="1212850"/>
          </a:xfrm>
          <a:prstGeom prst="rect">
            <a:avLst/>
          </a:prstGeom>
        </p:spPr>
        <p:txBody>
          <a:bodyPr vert="horz" wrap="square" lIns="0" tIns="26034" rIns="0" bIns="0" rtlCol="0">
            <a:spAutoFit/>
          </a:bodyPr>
          <a:lstStyle/>
          <a:p>
            <a:pPr marL="340360" marR="6985" lvl="0" indent="-327660" algn="l" defTabSz="914400" rtl="0" eaLnBrk="1" fontAlgn="auto" latinLnBrk="0" hangingPunct="1">
              <a:lnSpc>
                <a:spcPts val="1860"/>
              </a:lnSpc>
              <a:spcBef>
                <a:spcPts val="204"/>
              </a:spcBef>
              <a:spcAft>
                <a:spcPts val="0"/>
              </a:spcAft>
              <a:buClrTx/>
              <a:buSzTx/>
              <a:buFontTx/>
              <a:buNone/>
              <a:tabLst>
                <a:tab pos="339725" algn="l"/>
              </a:tabLst>
              <a:defRPr/>
            </a:pPr>
            <a:r>
              <a:rPr kumimoji="0" sz="1600" b="0" i="0" u="none" strike="noStrike" kern="1200" cap="none" spc="-5" normalizeH="0" baseline="0" noProof="0" dirty="0">
                <a:ln>
                  <a:noFill/>
                </a:ln>
                <a:solidFill>
                  <a:srgbClr val="333333"/>
                </a:solidFill>
                <a:effectLst/>
                <a:uLnTx/>
                <a:uFillTx/>
                <a:latin typeface="Segoe UI Symbol"/>
                <a:ea typeface="+mn-ea"/>
                <a:cs typeface="Segoe UI Symbol"/>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Finally,</a:t>
            </a:r>
            <a:r>
              <a:rPr kumimoji="0" sz="1550" b="0" i="0" u="none" strike="noStrike" kern="1200" cap="none" spc="19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we</a:t>
            </a:r>
            <a:r>
              <a:rPr kumimoji="0" sz="1550" b="0" i="0" u="none" strike="noStrike" kern="1200" cap="none" spc="17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need</a:t>
            </a:r>
            <a:r>
              <a:rPr kumimoji="0" sz="1550" b="0" i="0" u="none" strike="noStrike" kern="1200" cap="none" spc="18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to</a:t>
            </a:r>
            <a:r>
              <a:rPr kumimoji="0" sz="1550" b="0" i="0" u="none" strike="noStrike" kern="1200" cap="none" spc="18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decide</a:t>
            </a:r>
            <a:r>
              <a:rPr kumimoji="0" sz="1550" b="0" i="0" u="none" strike="noStrike" kern="1200" cap="none" spc="19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what</a:t>
            </a:r>
            <a:r>
              <a:rPr kumimoji="0" sz="1550" b="0" i="0" u="none" strike="noStrike" kern="1200" cap="none" spc="19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we’re</a:t>
            </a:r>
            <a:r>
              <a:rPr kumimoji="0" sz="1550" b="0" i="0" u="none" strike="noStrike" kern="1200" cap="none" spc="18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going</a:t>
            </a:r>
            <a:r>
              <a:rPr kumimoji="0" sz="1550" b="0" i="0" u="none" strike="noStrike" kern="1200" cap="none" spc="16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to</a:t>
            </a:r>
            <a:r>
              <a:rPr kumimoji="0" sz="1550" b="0" i="0" u="none" strike="noStrike" kern="1200" cap="none" spc="17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output.</a:t>
            </a:r>
            <a:r>
              <a:rPr kumimoji="0" sz="1550" b="0" i="0" u="none" strike="noStrike" kern="1200" cap="none" spc="16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This</a:t>
            </a:r>
            <a:r>
              <a:rPr kumimoji="0" sz="1550" b="0" i="0" u="none" strike="noStrike" kern="1200" cap="none" spc="18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output</a:t>
            </a:r>
            <a:r>
              <a:rPr kumimoji="0" sz="1550" b="0" i="0" u="none" strike="noStrike" kern="1200" cap="none" spc="17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will</a:t>
            </a:r>
            <a:r>
              <a:rPr kumimoji="0" sz="1550" b="0" i="0" u="none" strike="noStrike" kern="1200" cap="none" spc="18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be</a:t>
            </a:r>
            <a:r>
              <a:rPr kumimoji="0" sz="1550" b="0" i="0" u="none" strike="noStrike" kern="1200" cap="none" spc="18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based</a:t>
            </a:r>
            <a:r>
              <a:rPr kumimoji="0" sz="1550" b="0" i="0" u="none" strike="noStrike" kern="1200" cap="none" spc="17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on</a:t>
            </a:r>
            <a:r>
              <a:rPr kumimoji="0" sz="1550" b="0" i="0" u="none" strike="noStrike" kern="1200" cap="none" spc="16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our</a:t>
            </a:r>
            <a:r>
              <a:rPr kumimoji="0" sz="1550" b="0" i="0" u="none" strike="noStrike" kern="1200" cap="none" spc="175"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cell </a:t>
            </a:r>
            <a:r>
              <a:rPr kumimoji="0" sz="1550" b="0" i="0" u="none" strike="noStrike" kern="1200" cap="none" spc="-41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state,</a:t>
            </a:r>
            <a:r>
              <a:rPr kumimoji="0" sz="1550" b="0" i="0" u="none" strike="noStrike" kern="1200" cap="none" spc="-3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but</a:t>
            </a:r>
            <a:r>
              <a:rPr kumimoji="0" sz="1550" b="0" i="0" u="none" strike="noStrike" kern="1200" cap="none" spc="-10" normalizeH="0" baseline="0" noProof="0" dirty="0">
                <a:ln>
                  <a:noFill/>
                </a:ln>
                <a:solidFill>
                  <a:srgbClr val="333333"/>
                </a:solidFill>
                <a:effectLst/>
                <a:uLnTx/>
                <a:uFillTx/>
                <a:latin typeface="Arial MT"/>
                <a:ea typeface="+mn-ea"/>
                <a:cs typeface="Arial MT"/>
              </a:rPr>
              <a:t> will</a:t>
            </a:r>
            <a:r>
              <a:rPr kumimoji="0" sz="1550" b="0" i="0" u="none" strike="noStrike" kern="1200" cap="none" spc="3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be</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a</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filtered</a:t>
            </a:r>
            <a:r>
              <a:rPr kumimoji="0" sz="1550" b="0" i="0" u="none" strike="noStrike" kern="1200" cap="none" spc="-15"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version.</a:t>
            </a:r>
            <a:endParaRPr kumimoji="0" sz="15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ts val="1780"/>
              </a:lnSpc>
              <a:spcBef>
                <a:spcPts val="0"/>
              </a:spcBef>
              <a:spcAft>
                <a:spcPts val="0"/>
              </a:spcAft>
              <a:buClrTx/>
              <a:buSzTx/>
              <a:buFontTx/>
              <a:buNone/>
              <a:tabLst>
                <a:tab pos="339725" algn="l"/>
              </a:tabLst>
              <a:defRPr/>
            </a:pPr>
            <a:r>
              <a:rPr kumimoji="0" sz="1600" b="0" i="0" u="none" strike="noStrike" kern="1200" cap="none" spc="-5" normalizeH="0" baseline="0" noProof="0" dirty="0">
                <a:ln>
                  <a:noFill/>
                </a:ln>
                <a:solidFill>
                  <a:srgbClr val="333333"/>
                </a:solidFill>
                <a:effectLst/>
                <a:uLnTx/>
                <a:uFillTx/>
                <a:latin typeface="Segoe UI Symbol"/>
                <a:ea typeface="+mn-ea"/>
                <a:cs typeface="Segoe UI Symbol"/>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First,</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20" normalizeH="0" baseline="0" noProof="0" dirty="0">
                <a:ln>
                  <a:noFill/>
                </a:ln>
                <a:solidFill>
                  <a:srgbClr val="333333"/>
                </a:solidFill>
                <a:effectLst/>
                <a:uLnTx/>
                <a:uFillTx/>
                <a:latin typeface="Arial MT"/>
                <a:ea typeface="+mn-ea"/>
                <a:cs typeface="Arial MT"/>
              </a:rPr>
              <a:t>we</a:t>
            </a:r>
            <a:r>
              <a:rPr kumimoji="0" sz="1550" b="0" i="0" u="none" strike="noStrike" kern="1200" cap="none" spc="3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run</a:t>
            </a:r>
            <a:r>
              <a:rPr kumimoji="0" sz="1550" b="0" i="0" u="none" strike="noStrike" kern="1200" cap="none" spc="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a</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sigmoid</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layer</a:t>
            </a:r>
            <a:r>
              <a:rPr kumimoji="0" sz="1550" b="0" i="0" u="none" strike="noStrike" kern="1200" cap="none" spc="2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which</a:t>
            </a:r>
            <a:r>
              <a:rPr kumimoji="0" sz="1550" b="0" i="0" u="none" strike="noStrike" kern="1200" cap="none" spc="4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decides</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what</a:t>
            </a:r>
            <a:r>
              <a:rPr kumimoji="0" sz="1550" b="0" i="0" u="none" strike="noStrike" kern="1200" cap="none" spc="2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parts of</a:t>
            </a:r>
            <a:r>
              <a:rPr kumimoji="0" sz="1550" b="0" i="0" u="none" strike="noStrike" kern="1200" cap="none" spc="0" normalizeH="0" baseline="0" noProof="0" dirty="0">
                <a:ln>
                  <a:noFill/>
                </a:ln>
                <a:solidFill>
                  <a:srgbClr val="333333"/>
                </a:solidFill>
                <a:effectLst/>
                <a:uLnTx/>
                <a:uFillTx/>
                <a:latin typeface="Arial MT"/>
                <a:ea typeface="+mn-ea"/>
                <a:cs typeface="Arial MT"/>
              </a:rPr>
              <a:t> the</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cell</a:t>
            </a:r>
            <a:r>
              <a:rPr kumimoji="0" sz="1550" b="0" i="0" u="none" strike="noStrike" kern="1200" cap="none" spc="1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state</a:t>
            </a:r>
            <a:r>
              <a:rPr kumimoji="0" sz="1550" b="0" i="0" u="none" strike="noStrike" kern="1200" cap="none" spc="-2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we’re</a:t>
            </a:r>
            <a:r>
              <a:rPr kumimoji="0" sz="1550" b="0" i="0" u="none" strike="noStrike" kern="1200" cap="none" spc="3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going</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to</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output.</a:t>
            </a:r>
            <a:endParaRPr kumimoji="0" sz="15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ts val="1885"/>
              </a:lnSpc>
              <a:spcBef>
                <a:spcPts val="0"/>
              </a:spcBef>
              <a:spcAft>
                <a:spcPts val="0"/>
              </a:spcAft>
              <a:buClrTx/>
              <a:buSzTx/>
              <a:buFontTx/>
              <a:buNone/>
              <a:tabLst>
                <a:tab pos="339725" algn="l"/>
              </a:tabLst>
              <a:defRPr/>
            </a:pPr>
            <a:r>
              <a:rPr kumimoji="0" sz="1600" b="0" i="0" u="none" strike="noStrike" kern="1200" cap="none" spc="-5" normalizeH="0" baseline="0" noProof="0" dirty="0">
                <a:ln>
                  <a:noFill/>
                </a:ln>
                <a:solidFill>
                  <a:srgbClr val="333333"/>
                </a:solidFill>
                <a:effectLst/>
                <a:uLnTx/>
                <a:uFillTx/>
                <a:latin typeface="Segoe UI Symbol"/>
                <a:ea typeface="+mn-ea"/>
                <a:cs typeface="Segoe UI Symbol"/>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Then,</a:t>
            </a:r>
            <a:r>
              <a:rPr kumimoji="0" sz="1550" b="0" i="0" u="none" strike="noStrike" kern="1200" cap="none" spc="245" normalizeH="0" baseline="0" noProof="0" dirty="0">
                <a:ln>
                  <a:noFill/>
                </a:ln>
                <a:solidFill>
                  <a:srgbClr val="333333"/>
                </a:solidFill>
                <a:effectLst/>
                <a:uLnTx/>
                <a:uFillTx/>
                <a:latin typeface="Arial MT"/>
                <a:ea typeface="+mn-ea"/>
                <a:cs typeface="Arial MT"/>
              </a:rPr>
              <a:t> </a:t>
            </a:r>
            <a:r>
              <a:rPr kumimoji="0" sz="1550" b="0" i="0" u="none" strike="noStrike" kern="1200" cap="none" spc="-20" normalizeH="0" baseline="0" noProof="0" dirty="0">
                <a:ln>
                  <a:noFill/>
                </a:ln>
                <a:solidFill>
                  <a:srgbClr val="333333"/>
                </a:solidFill>
                <a:effectLst/>
                <a:uLnTx/>
                <a:uFillTx/>
                <a:latin typeface="Arial MT"/>
                <a:ea typeface="+mn-ea"/>
                <a:cs typeface="Arial MT"/>
              </a:rPr>
              <a:t>we</a:t>
            </a:r>
            <a:r>
              <a:rPr kumimoji="0" sz="1550" b="0" i="0" u="none" strike="noStrike" kern="1200" cap="none" spc="235"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put</a:t>
            </a:r>
            <a:r>
              <a:rPr kumimoji="0" sz="1550" b="0" i="0" u="none" strike="noStrike" kern="1200" cap="none" spc="22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the</a:t>
            </a:r>
            <a:r>
              <a:rPr kumimoji="0" sz="1550" b="0" i="0" u="none" strike="noStrike" kern="1200" cap="none" spc="22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cell</a:t>
            </a:r>
            <a:r>
              <a:rPr kumimoji="0" sz="1550" b="0" i="0" u="none" strike="noStrike" kern="1200" cap="none" spc="23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state</a:t>
            </a:r>
            <a:r>
              <a:rPr kumimoji="0" sz="1550" b="0" i="0" u="none" strike="noStrike" kern="1200" cap="none" spc="21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through</a:t>
            </a:r>
            <a:r>
              <a:rPr kumimoji="0" sz="1550" b="0" i="0" u="none" strike="noStrike" kern="1200" cap="none" spc="22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tanh</a:t>
            </a:r>
            <a:r>
              <a:rPr kumimoji="0" sz="1550" b="0" i="0" u="none" strike="noStrike" kern="1200" cap="none" spc="229"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(to</a:t>
            </a:r>
            <a:r>
              <a:rPr kumimoji="0" sz="1550" b="0" i="0" u="none" strike="noStrike" kern="1200" cap="none" spc="22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push</a:t>
            </a:r>
            <a:r>
              <a:rPr kumimoji="0" sz="1550" b="0" i="0" u="none" strike="noStrike" kern="1200" cap="none" spc="225" normalizeH="0" baseline="0" noProof="0" dirty="0">
                <a:ln>
                  <a:noFill/>
                </a:ln>
                <a:solidFill>
                  <a:srgbClr val="333333"/>
                </a:solidFill>
                <a:effectLst/>
                <a:uLnTx/>
                <a:uFillTx/>
                <a:latin typeface="Arial MT"/>
                <a:ea typeface="+mn-ea"/>
                <a:cs typeface="Arial MT"/>
              </a:rPr>
              <a:t> </a:t>
            </a:r>
            <a:r>
              <a:rPr kumimoji="0" sz="1550" b="0" i="0" u="none" strike="noStrike" kern="1200" cap="none" spc="-10" normalizeH="0" baseline="0" noProof="0" dirty="0">
                <a:ln>
                  <a:noFill/>
                </a:ln>
                <a:solidFill>
                  <a:srgbClr val="333333"/>
                </a:solidFill>
                <a:effectLst/>
                <a:uLnTx/>
                <a:uFillTx/>
                <a:latin typeface="Arial MT"/>
                <a:ea typeface="+mn-ea"/>
                <a:cs typeface="Arial MT"/>
              </a:rPr>
              <a:t>the</a:t>
            </a:r>
            <a:r>
              <a:rPr kumimoji="0" sz="1550" b="0" i="0" u="none" strike="noStrike" kern="1200" cap="none" spc="229"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values</a:t>
            </a:r>
            <a:r>
              <a:rPr kumimoji="0" sz="1550" b="0" i="0" u="none" strike="noStrike" kern="1200" cap="none" spc="220"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to</a:t>
            </a:r>
            <a:r>
              <a:rPr kumimoji="0" sz="1550" b="0" i="0" u="none" strike="noStrike" kern="1200" cap="none" spc="22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be</a:t>
            </a:r>
            <a:r>
              <a:rPr kumimoji="0" sz="1550" b="0" i="0" u="none" strike="noStrike" kern="1200" cap="none" spc="21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between</a:t>
            </a:r>
            <a:r>
              <a:rPr kumimoji="0" sz="1550" b="0" i="0" u="none" strike="noStrike" kern="1200" cap="none" spc="240" normalizeH="0" baseline="0" noProof="0" dirty="0">
                <a:ln>
                  <a:noFill/>
                </a:ln>
                <a:solidFill>
                  <a:srgbClr val="333333"/>
                </a:solidFill>
                <a:effectLst/>
                <a:uLnTx/>
                <a:uFillTx/>
                <a:latin typeface="Arial MT"/>
                <a:ea typeface="+mn-ea"/>
                <a:cs typeface="Arial MT"/>
              </a:rPr>
              <a:t> </a:t>
            </a:r>
            <a:r>
              <a:rPr kumimoji="0" sz="1550" b="0" i="0" u="none" strike="noStrike" kern="1200" cap="none" spc="-330" normalizeH="0" baseline="0" noProof="0" dirty="0">
                <a:ln>
                  <a:noFill/>
                </a:ln>
                <a:solidFill>
                  <a:srgbClr val="333333"/>
                </a:solidFill>
                <a:effectLst/>
                <a:uLnTx/>
                <a:uFillTx/>
                <a:latin typeface="Arial MT"/>
                <a:ea typeface="+mn-ea"/>
                <a:cs typeface="Arial MT"/>
              </a:rPr>
              <a:t>−1</a:t>
            </a:r>
            <a:r>
              <a:rPr kumimoji="0" sz="1550" b="0" i="0" u="none" strike="noStrike" kern="1200" cap="none" spc="12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and</a:t>
            </a:r>
            <a:r>
              <a:rPr kumimoji="0" sz="1550" b="0" i="0" u="none" strike="noStrike" kern="1200" cap="none" spc="21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1)</a:t>
            </a:r>
            <a:r>
              <a:rPr kumimoji="0" sz="1550" b="0" i="0" u="none" strike="noStrike" kern="1200" cap="none" spc="229"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and</a:t>
            </a:r>
            <a:endParaRPr kumimoji="0" sz="1550" b="0" i="0" u="none" strike="noStrike" kern="1200" cap="none" spc="0" normalizeH="0" baseline="0" noProof="0">
              <a:ln>
                <a:noFill/>
              </a:ln>
              <a:solidFill>
                <a:prstClr val="black"/>
              </a:solidFill>
              <a:effectLst/>
              <a:uLnTx/>
              <a:uFillTx/>
              <a:latin typeface="Arial MT"/>
              <a:ea typeface="+mn-ea"/>
              <a:cs typeface="Arial MT"/>
            </a:endParaRPr>
          </a:p>
          <a:p>
            <a:pPr marL="340360" marR="0" lvl="0" indent="0" algn="l" defTabSz="914400" rtl="0" eaLnBrk="1" fontAlgn="auto" latinLnBrk="0" hangingPunct="1">
              <a:lnSpc>
                <a:spcPts val="1855"/>
              </a:lnSpc>
              <a:spcBef>
                <a:spcPts val="0"/>
              </a:spcBef>
              <a:spcAft>
                <a:spcPts val="0"/>
              </a:spcAft>
              <a:buClrTx/>
              <a:buSzTx/>
              <a:buFontTx/>
              <a:buNone/>
              <a:tabLst/>
              <a:defRPr/>
            </a:pPr>
            <a:r>
              <a:rPr kumimoji="0" sz="1550" b="0" i="0" u="none" strike="noStrike" kern="1200" cap="none" spc="-5" normalizeH="0" baseline="0" noProof="0" dirty="0">
                <a:ln>
                  <a:noFill/>
                </a:ln>
                <a:solidFill>
                  <a:srgbClr val="333333"/>
                </a:solidFill>
                <a:effectLst/>
                <a:uLnTx/>
                <a:uFillTx/>
                <a:latin typeface="Arial MT"/>
                <a:ea typeface="+mn-ea"/>
                <a:cs typeface="Arial MT"/>
              </a:rPr>
              <a:t>multiply</a:t>
            </a:r>
            <a:r>
              <a:rPr kumimoji="0" sz="1550" b="0" i="0" u="none" strike="noStrike" kern="1200" cap="none" spc="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it</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by</a:t>
            </a:r>
            <a:r>
              <a:rPr kumimoji="0" sz="1550" b="0" i="0" u="none" strike="noStrike" kern="1200" cap="none" spc="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the</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output of</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the</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sigmoid</a:t>
            </a:r>
            <a:r>
              <a:rPr kumimoji="0" sz="1550" b="0" i="0" u="none" strike="noStrike" kern="1200" cap="none" spc="15"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gate,</a:t>
            </a:r>
            <a:r>
              <a:rPr kumimoji="0" sz="1550" b="0" i="0" u="none" strike="noStrike" kern="1200" cap="none" spc="-20" normalizeH="0" baseline="0" noProof="0" dirty="0">
                <a:ln>
                  <a:noFill/>
                </a:ln>
                <a:solidFill>
                  <a:srgbClr val="333333"/>
                </a:solidFill>
                <a:effectLst/>
                <a:uLnTx/>
                <a:uFillTx/>
                <a:latin typeface="Arial MT"/>
                <a:ea typeface="+mn-ea"/>
                <a:cs typeface="Arial MT"/>
              </a:rPr>
              <a:t> </a:t>
            </a:r>
            <a:r>
              <a:rPr kumimoji="0" sz="1550" b="0" i="0" u="none" strike="noStrike" kern="1200" cap="none" spc="0" normalizeH="0" baseline="0" noProof="0" dirty="0">
                <a:ln>
                  <a:noFill/>
                </a:ln>
                <a:solidFill>
                  <a:srgbClr val="333333"/>
                </a:solidFill>
                <a:effectLst/>
                <a:uLnTx/>
                <a:uFillTx/>
                <a:latin typeface="Arial MT"/>
                <a:ea typeface="+mn-ea"/>
                <a:cs typeface="Arial MT"/>
              </a:rPr>
              <a:t>so</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that</a:t>
            </a:r>
            <a:r>
              <a:rPr kumimoji="0" sz="1550" b="0" i="0" u="none" strike="noStrike" kern="1200" cap="none" spc="-10" normalizeH="0" baseline="0" noProof="0" dirty="0">
                <a:ln>
                  <a:noFill/>
                </a:ln>
                <a:solidFill>
                  <a:srgbClr val="333333"/>
                </a:solidFill>
                <a:effectLst/>
                <a:uLnTx/>
                <a:uFillTx/>
                <a:latin typeface="Arial MT"/>
                <a:ea typeface="+mn-ea"/>
                <a:cs typeface="Arial MT"/>
              </a:rPr>
              <a:t> </a:t>
            </a:r>
            <a:r>
              <a:rPr kumimoji="0" sz="1550" b="0" i="0" u="none" strike="noStrike" kern="1200" cap="none" spc="-20" normalizeH="0" baseline="0" noProof="0" dirty="0">
                <a:ln>
                  <a:noFill/>
                </a:ln>
                <a:solidFill>
                  <a:srgbClr val="333333"/>
                </a:solidFill>
                <a:effectLst/>
                <a:uLnTx/>
                <a:uFillTx/>
                <a:latin typeface="Arial MT"/>
                <a:ea typeface="+mn-ea"/>
                <a:cs typeface="Arial MT"/>
              </a:rPr>
              <a:t>we</a:t>
            </a:r>
            <a:r>
              <a:rPr kumimoji="0" sz="1550" b="0" i="0" u="none" strike="noStrike" kern="1200" cap="none" spc="5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only</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output the</a:t>
            </a:r>
            <a:r>
              <a:rPr kumimoji="0" sz="1550" b="0" i="0" u="none" strike="noStrike" kern="1200" cap="none" spc="0"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parts </a:t>
            </a:r>
            <a:r>
              <a:rPr kumimoji="0" sz="1550" b="0" i="0" u="none" strike="noStrike" kern="1200" cap="none" spc="-15" normalizeH="0" baseline="0" noProof="0" dirty="0">
                <a:ln>
                  <a:noFill/>
                </a:ln>
                <a:solidFill>
                  <a:srgbClr val="333333"/>
                </a:solidFill>
                <a:effectLst/>
                <a:uLnTx/>
                <a:uFillTx/>
                <a:latin typeface="Arial MT"/>
                <a:ea typeface="+mn-ea"/>
                <a:cs typeface="Arial MT"/>
              </a:rPr>
              <a:t>we</a:t>
            </a:r>
            <a:r>
              <a:rPr kumimoji="0" sz="1550" b="0" i="0" u="none" strike="noStrike" kern="1200" cap="none" spc="35" normalizeH="0" baseline="0" noProof="0" dirty="0">
                <a:ln>
                  <a:noFill/>
                </a:ln>
                <a:solidFill>
                  <a:srgbClr val="333333"/>
                </a:solidFill>
                <a:effectLst/>
                <a:uLnTx/>
                <a:uFillTx/>
                <a:latin typeface="Arial MT"/>
                <a:ea typeface="+mn-ea"/>
                <a:cs typeface="Arial MT"/>
              </a:rPr>
              <a:t> </a:t>
            </a:r>
            <a:r>
              <a:rPr kumimoji="0" sz="1550" b="0" i="0" u="none" strike="noStrike" kern="1200" cap="none" spc="-5" normalizeH="0" baseline="0" noProof="0" dirty="0">
                <a:ln>
                  <a:noFill/>
                </a:ln>
                <a:solidFill>
                  <a:srgbClr val="333333"/>
                </a:solidFill>
                <a:effectLst/>
                <a:uLnTx/>
                <a:uFillTx/>
                <a:latin typeface="Arial MT"/>
                <a:ea typeface="+mn-ea"/>
                <a:cs typeface="Arial MT"/>
              </a:rPr>
              <a:t>decided to.</a:t>
            </a:r>
            <a:endParaRPr kumimoji="0" sz="155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211327" y="5670144"/>
            <a:ext cx="2211070" cy="166071"/>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prstClr val="black"/>
                </a:solidFill>
                <a:effectLst/>
                <a:uLnTx/>
                <a:uFillTx/>
                <a:latin typeface="Yu Gothic UI"/>
                <a:ea typeface="+mn-ea"/>
                <a:cs typeface="Yu Gothic UI"/>
              </a:rPr>
              <a:t>Picture</a:t>
            </a:r>
            <a:r>
              <a:rPr kumimoji="0" sz="1000" b="0" i="0" u="none" strike="noStrike" kern="1200" cap="none" spc="-10" normalizeH="0" baseline="0" noProof="0" dirty="0">
                <a:ln>
                  <a:noFill/>
                </a:ln>
                <a:solidFill>
                  <a:prstClr val="black"/>
                </a:solidFill>
                <a:effectLst/>
                <a:uLnTx/>
                <a:uFillTx/>
                <a:latin typeface="Yu Gothic UI"/>
                <a:ea typeface="+mn-ea"/>
                <a:cs typeface="Yu Gothic UI"/>
              </a:rPr>
              <a:t> </a:t>
            </a:r>
            <a:r>
              <a:rPr kumimoji="0" sz="1000" b="0" i="0" u="none" strike="noStrike" kern="1200" cap="none" spc="0" normalizeH="0" baseline="0" noProof="0" dirty="0">
                <a:ln>
                  <a:noFill/>
                </a:ln>
                <a:solidFill>
                  <a:prstClr val="black"/>
                </a:solidFill>
                <a:effectLst/>
                <a:uLnTx/>
                <a:uFillTx/>
                <a:latin typeface="Yu Gothic UI"/>
                <a:ea typeface="+mn-ea"/>
                <a:cs typeface="Yu Gothic UI"/>
              </a:rPr>
              <a:t>courtesy:</a:t>
            </a:r>
            <a:r>
              <a:rPr kumimoji="0" sz="1000" b="0" i="0" u="none" strike="noStrike" kern="1200" cap="none" spc="-5" normalizeH="0" baseline="0" noProof="0" dirty="0">
                <a:ln>
                  <a:noFill/>
                </a:ln>
                <a:solidFill>
                  <a:prstClr val="black"/>
                </a:solidFill>
                <a:effectLst/>
                <a:uLnTx/>
                <a:uFillTx/>
                <a:latin typeface="Yu Gothic UI"/>
                <a:ea typeface="+mn-ea"/>
                <a:cs typeface="Yu Gothic UI"/>
              </a:rPr>
              <a:t> </a:t>
            </a:r>
            <a:r>
              <a:rPr kumimoji="0" sz="1000" b="0" i="0" u="none" strike="noStrike" kern="1200" cap="none" spc="-25" normalizeH="0" baseline="0" noProof="0" dirty="0">
                <a:ln>
                  <a:noFill/>
                </a:ln>
                <a:solidFill>
                  <a:prstClr val="black"/>
                </a:solidFill>
                <a:effectLst/>
                <a:uLnTx/>
                <a:uFillTx/>
                <a:latin typeface="Yu Gothic UI"/>
                <a:ea typeface="+mn-ea"/>
                <a:cs typeface="Yu Gothic UI"/>
              </a:rPr>
              <a:t>https://colah.github.io/</a:t>
            </a:r>
            <a:endParaRPr kumimoji="0" sz="1000" b="0" i="0" u="none" strike="noStrike" kern="1200" cap="none" spc="0" normalizeH="0" baseline="0" noProof="0">
              <a:ln>
                <a:noFill/>
              </a:ln>
              <a:solidFill>
                <a:prstClr val="black"/>
              </a:solidFill>
              <a:effectLst/>
              <a:uLnTx/>
              <a:uFillTx/>
              <a:latin typeface="Yu Gothic UI"/>
              <a:ea typeface="+mn-ea"/>
              <a:cs typeface="Yu Gothic UI"/>
            </a:endParaRPr>
          </a:p>
        </p:txBody>
      </p:sp>
      <p:pic>
        <p:nvPicPr>
          <p:cNvPr id="5" name="object 5"/>
          <p:cNvPicPr/>
          <p:nvPr/>
        </p:nvPicPr>
        <p:blipFill>
          <a:blip r:embed="rId2" cstate="print"/>
          <a:stretch>
            <a:fillRect/>
          </a:stretch>
        </p:blipFill>
        <p:spPr>
          <a:xfrm>
            <a:off x="1483923" y="3001464"/>
            <a:ext cx="6268624" cy="2324541"/>
          </a:xfrm>
          <a:prstGeom prst="rect">
            <a:avLst/>
          </a:prstGeom>
        </p:spPr>
      </p:pic>
      <p:sp>
        <p:nvSpPr>
          <p:cNvPr id="6" name="Title 1">
            <a:extLst>
              <a:ext uri="{FF2B5EF4-FFF2-40B4-BE49-F238E27FC236}">
                <a16:creationId xmlns:a16="http://schemas.microsoft.com/office/drawing/2014/main" id="{922D0E7E-1B89-D88D-579E-5764F2D169E5}"/>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787B6E5F-D040-938F-EE97-F8A0C50C4F15}"/>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1328" y="908254"/>
            <a:ext cx="3505835"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0" normalizeH="0" baseline="0" noProof="0" dirty="0">
                <a:ln>
                  <a:noFill/>
                </a:ln>
                <a:solidFill>
                  <a:srgbClr val="FF5621"/>
                </a:solidFill>
                <a:effectLst/>
                <a:uLnTx/>
                <a:uFillTx/>
                <a:latin typeface="Verdana"/>
                <a:ea typeface="+mn-ea"/>
                <a:cs typeface="Verdana"/>
              </a:rPr>
              <a:t>Gated</a:t>
            </a:r>
            <a:r>
              <a:rPr kumimoji="0" sz="2400" b="0" i="0" u="none" strike="noStrike" kern="1200" cap="none" spc="-155" normalizeH="0" baseline="0" noProof="0" dirty="0">
                <a:ln>
                  <a:noFill/>
                </a:ln>
                <a:solidFill>
                  <a:srgbClr val="FF5621"/>
                </a:solidFill>
                <a:effectLst/>
                <a:uLnTx/>
                <a:uFillTx/>
                <a:latin typeface="Verdana"/>
                <a:ea typeface="+mn-ea"/>
                <a:cs typeface="Verdana"/>
              </a:rPr>
              <a:t> </a:t>
            </a:r>
            <a:r>
              <a:rPr kumimoji="0" sz="2400" b="0" i="0" u="none" strike="noStrike" kern="1200" cap="none" spc="135" normalizeH="0" baseline="0" noProof="0" dirty="0">
                <a:ln>
                  <a:noFill/>
                </a:ln>
                <a:solidFill>
                  <a:srgbClr val="FF5621"/>
                </a:solidFill>
                <a:effectLst/>
                <a:uLnTx/>
                <a:uFillTx/>
                <a:latin typeface="Verdana"/>
                <a:ea typeface="+mn-ea"/>
                <a:cs typeface="Verdana"/>
              </a:rPr>
              <a:t>Recurrent</a:t>
            </a:r>
            <a:r>
              <a:rPr kumimoji="0" sz="2400" b="0" i="0" u="none" strike="noStrike" kern="1200" cap="none" spc="-135" normalizeH="0" baseline="0" noProof="0" dirty="0">
                <a:ln>
                  <a:noFill/>
                </a:ln>
                <a:solidFill>
                  <a:srgbClr val="FF5621"/>
                </a:solidFill>
                <a:effectLst/>
                <a:uLnTx/>
                <a:uFillTx/>
                <a:latin typeface="Verdana"/>
                <a:ea typeface="+mn-ea"/>
                <a:cs typeface="Verdana"/>
              </a:rPr>
              <a:t> </a:t>
            </a:r>
            <a:r>
              <a:rPr kumimoji="0" sz="2400" b="0" i="0" u="none" strike="noStrike" kern="1200" cap="none" spc="140" normalizeH="0" baseline="0" noProof="0" dirty="0">
                <a:ln>
                  <a:noFill/>
                </a:ln>
                <a:solidFill>
                  <a:srgbClr val="FF5621"/>
                </a:solidFill>
                <a:effectLst/>
                <a:uLnTx/>
                <a:uFillTx/>
                <a:latin typeface="Verdana"/>
                <a:ea typeface="+mn-ea"/>
                <a:cs typeface="Verdana"/>
              </a:rPr>
              <a:t>Unit</a:t>
            </a:r>
            <a:endParaRPr kumimoji="0" sz="2400" b="0" i="0" u="none" strike="noStrike" kern="1200" cap="none" spc="0" normalizeH="0" baseline="0" noProof="0">
              <a:ln>
                <a:noFill/>
              </a:ln>
              <a:solidFill>
                <a:prstClr val="black"/>
              </a:solidFill>
              <a:effectLst/>
              <a:uLnTx/>
              <a:uFillTx/>
              <a:latin typeface="Verdana"/>
              <a:ea typeface="+mn-ea"/>
              <a:cs typeface="Verdana"/>
            </a:endParaRPr>
          </a:p>
        </p:txBody>
      </p:sp>
      <p:sp>
        <p:nvSpPr>
          <p:cNvPr id="3" name="object 3"/>
          <p:cNvSpPr txBox="1"/>
          <p:nvPr/>
        </p:nvSpPr>
        <p:spPr>
          <a:xfrm>
            <a:off x="351536" y="1580643"/>
            <a:ext cx="8580120" cy="747395"/>
          </a:xfrm>
          <a:prstGeom prst="rect">
            <a:avLst/>
          </a:prstGeom>
        </p:spPr>
        <p:txBody>
          <a:bodyPr vert="horz" wrap="square" lIns="0" tIns="16510" rIns="0" bIns="0" rtlCol="0">
            <a:spAutoFit/>
          </a:bodyPr>
          <a:lstStyle/>
          <a:p>
            <a:pPr marL="329565" marR="5080" lvl="0" indent="-317500" algn="just" defTabSz="914400" rtl="0" eaLnBrk="1" fontAlgn="auto" latinLnBrk="0" hangingPunct="1">
              <a:lnSpc>
                <a:spcPct val="98100"/>
              </a:lnSpc>
              <a:spcBef>
                <a:spcPts val="13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Segoe UI Symbol"/>
                <a:ea typeface="+mn-ea"/>
                <a:cs typeface="Segoe UI Symbol"/>
              </a:rPr>
              <a:t>❏</a:t>
            </a:r>
            <a:r>
              <a:rPr kumimoji="0" sz="1400" b="0" i="0" u="none" strike="noStrike" kern="1200" cap="none" spc="390" normalizeH="0" baseline="0" noProof="0" dirty="0">
                <a:ln>
                  <a:noFill/>
                </a:ln>
                <a:solidFill>
                  <a:prstClr val="black"/>
                </a:solidFill>
                <a:effectLst/>
                <a:uLnTx/>
                <a:uFillTx/>
                <a:latin typeface="Segoe UI Symbol"/>
                <a:ea typeface="+mn-ea"/>
                <a:cs typeface="Segoe UI Symbol"/>
              </a:rPr>
              <a:t> </a:t>
            </a:r>
            <a:r>
              <a:rPr kumimoji="0" sz="1600" b="0" i="0" u="none" strike="noStrike" kern="1200" cap="none" spc="-5" normalizeH="0" baseline="0" noProof="0" dirty="0">
                <a:ln>
                  <a:noFill/>
                </a:ln>
                <a:solidFill>
                  <a:srgbClr val="292929"/>
                </a:solidFill>
                <a:effectLst/>
                <a:uLnTx/>
                <a:uFillTx/>
                <a:latin typeface="Georgia"/>
                <a:ea typeface="+mn-ea"/>
                <a:cs typeface="Georgia"/>
              </a:rPr>
              <a:t>GRU </a:t>
            </a:r>
            <a:r>
              <a:rPr kumimoji="0" sz="1600" b="0" i="0" u="none" strike="noStrike" kern="1200" cap="none" spc="0" normalizeH="0" baseline="0" noProof="0" dirty="0">
                <a:ln>
                  <a:noFill/>
                </a:ln>
                <a:solidFill>
                  <a:srgbClr val="292929"/>
                </a:solidFill>
                <a:effectLst/>
                <a:uLnTx/>
                <a:uFillTx/>
                <a:latin typeface="Georgia"/>
                <a:ea typeface="+mn-ea"/>
                <a:cs typeface="Georgia"/>
              </a:rPr>
              <a:t>(Gated</a:t>
            </a:r>
            <a:r>
              <a:rPr kumimoji="0" sz="1600" b="0" i="0" u="none" strike="noStrike" kern="1200" cap="none" spc="385"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Recurrent</a:t>
            </a:r>
            <a:r>
              <a:rPr kumimoji="0" sz="1600" b="0" i="0" u="none" strike="noStrike" kern="1200" cap="none" spc="375" normalizeH="0" baseline="0" noProof="0" dirty="0">
                <a:ln>
                  <a:noFill/>
                </a:ln>
                <a:solidFill>
                  <a:srgbClr val="292929"/>
                </a:solidFill>
                <a:effectLst/>
                <a:uLnTx/>
                <a:uFillTx/>
                <a:latin typeface="Georgia"/>
                <a:ea typeface="+mn-ea"/>
                <a:cs typeface="Georgia"/>
              </a:rPr>
              <a:t> </a:t>
            </a:r>
            <a:r>
              <a:rPr kumimoji="0" sz="1600" b="0" i="0" u="none" strike="noStrike" kern="1200" cap="none" spc="0" normalizeH="0" baseline="0" noProof="0" dirty="0">
                <a:ln>
                  <a:noFill/>
                </a:ln>
                <a:solidFill>
                  <a:srgbClr val="292929"/>
                </a:solidFill>
                <a:effectLst/>
                <a:uLnTx/>
                <a:uFillTx/>
                <a:latin typeface="Georgia"/>
                <a:ea typeface="+mn-ea"/>
                <a:cs typeface="Georgia"/>
              </a:rPr>
              <a:t>Unit) aims </a:t>
            </a:r>
            <a:r>
              <a:rPr kumimoji="0" sz="1600" b="0" i="0" u="none" strike="noStrike" kern="1200" cap="none" spc="-5" normalizeH="0" baseline="0" noProof="0" dirty="0">
                <a:ln>
                  <a:noFill/>
                </a:ln>
                <a:solidFill>
                  <a:srgbClr val="292929"/>
                </a:solidFill>
                <a:effectLst/>
                <a:uLnTx/>
                <a:uFillTx/>
                <a:latin typeface="Georgia"/>
                <a:ea typeface="+mn-ea"/>
                <a:cs typeface="Georgia"/>
              </a:rPr>
              <a:t>to</a:t>
            </a:r>
            <a:r>
              <a:rPr kumimoji="0" sz="1600" b="0" i="0" u="none" strike="noStrike" kern="1200" cap="none" spc="375"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solve </a:t>
            </a:r>
            <a:r>
              <a:rPr kumimoji="0" sz="1600" b="0" i="0" u="none" strike="noStrike" kern="1200" cap="none" spc="0" normalizeH="0" baseline="0" noProof="0" dirty="0">
                <a:ln>
                  <a:noFill/>
                </a:ln>
                <a:solidFill>
                  <a:srgbClr val="292929"/>
                </a:solidFill>
                <a:effectLst/>
                <a:uLnTx/>
                <a:uFillTx/>
                <a:latin typeface="Georgia"/>
                <a:ea typeface="+mn-ea"/>
                <a:cs typeface="Georgia"/>
              </a:rPr>
              <a:t>the </a:t>
            </a:r>
            <a:r>
              <a:rPr kumimoji="0" sz="1600" b="1" i="0" u="none" strike="noStrike" kern="1200" cap="none" spc="-5" normalizeH="0" baseline="0" noProof="0" dirty="0">
                <a:ln>
                  <a:noFill/>
                </a:ln>
                <a:solidFill>
                  <a:srgbClr val="292929"/>
                </a:solidFill>
                <a:effectLst/>
                <a:uLnTx/>
                <a:uFillTx/>
                <a:latin typeface="Georgia"/>
                <a:ea typeface="+mn-ea"/>
                <a:cs typeface="Georgia"/>
              </a:rPr>
              <a:t>Long Term Dependency</a:t>
            </a:r>
            <a:r>
              <a:rPr kumimoji="0" sz="1600" b="0" i="0" u="none" strike="noStrike" kern="1200" cap="none" spc="-5" normalizeH="0" baseline="0" noProof="0" dirty="0">
                <a:ln>
                  <a:noFill/>
                </a:ln>
                <a:solidFill>
                  <a:srgbClr val="292929"/>
                </a:solidFill>
                <a:effectLst/>
                <a:uLnTx/>
                <a:uFillTx/>
                <a:latin typeface="Georgia"/>
                <a:ea typeface="+mn-ea"/>
                <a:cs typeface="Georgia"/>
              </a:rPr>
              <a:t>,</a:t>
            </a:r>
            <a:r>
              <a:rPr kumimoji="0" sz="1600" b="0" i="0" u="none" strike="noStrike" kern="1200" cap="none" spc="375" normalizeH="0" baseline="0" noProof="0" dirty="0">
                <a:ln>
                  <a:noFill/>
                </a:ln>
                <a:solidFill>
                  <a:srgbClr val="292929"/>
                </a:solidFill>
                <a:effectLst/>
                <a:uLnTx/>
                <a:uFillTx/>
                <a:latin typeface="Georgia"/>
                <a:ea typeface="+mn-ea"/>
                <a:cs typeface="Georgia"/>
              </a:rPr>
              <a:t> </a:t>
            </a:r>
            <a:r>
              <a:rPr kumimoji="0" sz="1600" b="1" i="0" u="none" strike="noStrike" kern="1200" cap="none" spc="-5" normalizeH="0" baseline="0" noProof="0" dirty="0">
                <a:ln>
                  <a:noFill/>
                </a:ln>
                <a:solidFill>
                  <a:srgbClr val="292929"/>
                </a:solidFill>
                <a:effectLst/>
                <a:uLnTx/>
                <a:uFillTx/>
                <a:latin typeface="Georgia"/>
                <a:ea typeface="+mn-ea"/>
                <a:cs typeface="Georgia"/>
              </a:rPr>
              <a:t>vanishing </a:t>
            </a:r>
            <a:r>
              <a:rPr kumimoji="0" sz="1600" b="1" i="0" u="none" strike="noStrike" kern="1200" cap="none" spc="0" normalizeH="0" baseline="0" noProof="0" dirty="0">
                <a:ln>
                  <a:noFill/>
                </a:ln>
                <a:solidFill>
                  <a:srgbClr val="292929"/>
                </a:solidFill>
                <a:effectLst/>
                <a:uLnTx/>
                <a:uFillTx/>
                <a:latin typeface="Georgia"/>
                <a:ea typeface="+mn-ea"/>
                <a:cs typeface="Georgia"/>
              </a:rPr>
              <a:t> </a:t>
            </a:r>
            <a:r>
              <a:rPr kumimoji="0" sz="1600" b="1" i="0" u="none" strike="noStrike" kern="1200" cap="none" spc="-5" normalizeH="0" baseline="0" noProof="0" dirty="0">
                <a:ln>
                  <a:noFill/>
                </a:ln>
                <a:solidFill>
                  <a:srgbClr val="292929"/>
                </a:solidFill>
                <a:effectLst/>
                <a:uLnTx/>
                <a:uFillTx/>
                <a:latin typeface="Georgia"/>
                <a:ea typeface="+mn-ea"/>
                <a:cs typeface="Georgia"/>
              </a:rPr>
              <a:t>and</a:t>
            </a:r>
            <a:r>
              <a:rPr kumimoji="0" sz="1600" b="1" i="0" u="none" strike="noStrike" kern="1200" cap="none" spc="0" normalizeH="0" baseline="0" noProof="0" dirty="0">
                <a:ln>
                  <a:noFill/>
                </a:ln>
                <a:solidFill>
                  <a:srgbClr val="292929"/>
                </a:solidFill>
                <a:effectLst/>
                <a:uLnTx/>
                <a:uFillTx/>
                <a:latin typeface="Georgia"/>
                <a:ea typeface="+mn-ea"/>
                <a:cs typeface="Georgia"/>
              </a:rPr>
              <a:t> </a:t>
            </a:r>
            <a:r>
              <a:rPr kumimoji="0" sz="1600" b="1" i="0" u="none" strike="noStrike" kern="1200" cap="none" spc="-5" normalizeH="0" baseline="0" noProof="0" dirty="0">
                <a:ln>
                  <a:noFill/>
                </a:ln>
                <a:solidFill>
                  <a:srgbClr val="292929"/>
                </a:solidFill>
                <a:effectLst/>
                <a:uLnTx/>
                <a:uFillTx/>
                <a:latin typeface="Georgia"/>
                <a:ea typeface="+mn-ea"/>
                <a:cs typeface="Georgia"/>
              </a:rPr>
              <a:t>exploding</a:t>
            </a:r>
            <a:r>
              <a:rPr kumimoji="0" sz="1600" b="1" i="0" u="none" strike="noStrike" kern="1200" cap="none" spc="0" normalizeH="0" baseline="0" noProof="0" dirty="0">
                <a:ln>
                  <a:noFill/>
                </a:ln>
                <a:solidFill>
                  <a:srgbClr val="292929"/>
                </a:solidFill>
                <a:effectLst/>
                <a:uLnTx/>
                <a:uFillTx/>
                <a:latin typeface="Georgia"/>
                <a:ea typeface="+mn-ea"/>
                <a:cs typeface="Georgia"/>
              </a:rPr>
              <a:t> </a:t>
            </a:r>
            <a:r>
              <a:rPr kumimoji="0" sz="1600" b="1" i="0" u="none" strike="noStrike" kern="1200" cap="none" spc="-5" normalizeH="0" baseline="0" noProof="0" dirty="0">
                <a:ln>
                  <a:noFill/>
                </a:ln>
                <a:solidFill>
                  <a:srgbClr val="292929"/>
                </a:solidFill>
                <a:effectLst/>
                <a:uLnTx/>
                <a:uFillTx/>
                <a:latin typeface="Georgia"/>
                <a:ea typeface="+mn-ea"/>
                <a:cs typeface="Georgia"/>
              </a:rPr>
              <a:t>gradient</a:t>
            </a:r>
            <a:r>
              <a:rPr kumimoji="0" sz="1600" b="1" i="0" u="none" strike="noStrike" kern="1200" cap="none" spc="0" normalizeH="0" baseline="0" noProof="0" dirty="0">
                <a:ln>
                  <a:noFill/>
                </a:ln>
                <a:solidFill>
                  <a:srgbClr val="292929"/>
                </a:solidFill>
                <a:effectLst/>
                <a:uLnTx/>
                <a:uFillTx/>
                <a:latin typeface="Georgia"/>
                <a:ea typeface="+mn-ea"/>
                <a:cs typeface="Georgia"/>
              </a:rPr>
              <a:t> </a:t>
            </a:r>
            <a:r>
              <a:rPr kumimoji="0" sz="1600" b="1" i="0" u="none" strike="noStrike" kern="1200" cap="none" spc="-5" normalizeH="0" baseline="0" noProof="0" dirty="0">
                <a:ln>
                  <a:noFill/>
                </a:ln>
                <a:solidFill>
                  <a:srgbClr val="292929"/>
                </a:solidFill>
                <a:effectLst/>
                <a:uLnTx/>
                <a:uFillTx/>
                <a:latin typeface="Georgia"/>
                <a:ea typeface="+mn-ea"/>
                <a:cs typeface="Georgia"/>
              </a:rPr>
              <a:t>problem</a:t>
            </a:r>
            <a:r>
              <a:rPr kumimoji="0" sz="1600" b="1" i="0" u="none" strike="noStrike" kern="1200" cap="none" spc="0"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which</a:t>
            </a:r>
            <a:r>
              <a:rPr kumimoji="0" sz="1600" b="0" i="0" u="none" strike="noStrike" kern="1200" cap="none" spc="0"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comes</a:t>
            </a:r>
            <a:r>
              <a:rPr kumimoji="0" sz="1600" b="0" i="0" u="none" strike="noStrike" kern="1200" cap="none" spc="0" normalizeH="0" baseline="0" noProof="0" dirty="0">
                <a:ln>
                  <a:noFill/>
                </a:ln>
                <a:solidFill>
                  <a:srgbClr val="292929"/>
                </a:solidFill>
                <a:effectLst/>
                <a:uLnTx/>
                <a:uFillTx/>
                <a:latin typeface="Georgia"/>
                <a:ea typeface="+mn-ea"/>
                <a:cs typeface="Georgia"/>
              </a:rPr>
              <a:t> with</a:t>
            </a:r>
            <a:r>
              <a:rPr kumimoji="0" sz="1600" b="0" i="0" u="none" strike="noStrike" kern="1200" cap="none" spc="5"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a</a:t>
            </a:r>
            <a:r>
              <a:rPr kumimoji="0" sz="1600" b="0" i="0" u="none" strike="noStrike" kern="1200" cap="none" spc="0"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standard</a:t>
            </a:r>
            <a:r>
              <a:rPr kumimoji="0" sz="1600" b="0" i="0" u="none" strike="noStrike" kern="1200" cap="none" spc="0"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recurrent</a:t>
            </a:r>
            <a:r>
              <a:rPr kumimoji="0" sz="1600" b="0" i="0" u="none" strike="noStrike" kern="1200" cap="none" spc="0"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neural </a:t>
            </a:r>
            <a:r>
              <a:rPr kumimoji="0" sz="1600" b="0" i="0" u="none" strike="noStrike" kern="1200" cap="none" spc="0"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network.</a:t>
            </a:r>
            <a:r>
              <a:rPr kumimoji="0" sz="1600" b="0" i="0" u="none" strike="noStrike" kern="1200" cap="none" spc="20" normalizeH="0" baseline="0" noProof="0" dirty="0">
                <a:ln>
                  <a:noFill/>
                </a:ln>
                <a:solidFill>
                  <a:srgbClr val="292929"/>
                </a:solidFill>
                <a:effectLst/>
                <a:uLnTx/>
                <a:uFillTx/>
                <a:latin typeface="Georgia"/>
                <a:ea typeface="+mn-ea"/>
                <a:cs typeface="Georgia"/>
              </a:rPr>
              <a:t> </a:t>
            </a:r>
            <a:r>
              <a:rPr kumimoji="0" sz="1600" b="0" i="0" u="none" strike="noStrike" kern="1200" cap="none" spc="-10" normalizeH="0" baseline="0" noProof="0" dirty="0">
                <a:ln>
                  <a:noFill/>
                </a:ln>
                <a:solidFill>
                  <a:srgbClr val="292929"/>
                </a:solidFill>
                <a:effectLst/>
                <a:uLnTx/>
                <a:uFillTx/>
                <a:latin typeface="Georgia"/>
                <a:ea typeface="+mn-ea"/>
                <a:cs typeface="Georgia"/>
              </a:rPr>
              <a:t>GRU</a:t>
            </a:r>
            <a:r>
              <a:rPr kumimoji="0" sz="1600" b="0" i="0" u="none" strike="noStrike" kern="1200" cap="none" spc="25"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can</a:t>
            </a:r>
            <a:r>
              <a:rPr kumimoji="0" sz="1600" b="0" i="0" u="none" strike="noStrike" kern="1200" cap="none" spc="20"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also</a:t>
            </a:r>
            <a:r>
              <a:rPr kumimoji="0" sz="1600" b="0" i="0" u="none" strike="noStrike" kern="1200" cap="none" spc="5" normalizeH="0" baseline="0" noProof="0" dirty="0">
                <a:ln>
                  <a:noFill/>
                </a:ln>
                <a:solidFill>
                  <a:srgbClr val="292929"/>
                </a:solidFill>
                <a:effectLst/>
                <a:uLnTx/>
                <a:uFillTx/>
                <a:latin typeface="Georgia"/>
                <a:ea typeface="+mn-ea"/>
                <a:cs typeface="Georgia"/>
              </a:rPr>
              <a:t> </a:t>
            </a:r>
            <a:r>
              <a:rPr kumimoji="0" sz="1600" b="0" i="0" u="none" strike="noStrike" kern="1200" cap="none" spc="-10" normalizeH="0" baseline="0" noProof="0" dirty="0">
                <a:ln>
                  <a:noFill/>
                </a:ln>
                <a:solidFill>
                  <a:srgbClr val="292929"/>
                </a:solidFill>
                <a:effectLst/>
                <a:uLnTx/>
                <a:uFillTx/>
                <a:latin typeface="Georgia"/>
                <a:ea typeface="+mn-ea"/>
                <a:cs typeface="Georgia"/>
              </a:rPr>
              <a:t>be</a:t>
            </a:r>
            <a:r>
              <a:rPr kumimoji="0" sz="1600" b="0" i="0" u="none" strike="noStrike" kern="1200" cap="none" spc="20" normalizeH="0" baseline="0" noProof="0" dirty="0">
                <a:ln>
                  <a:noFill/>
                </a:ln>
                <a:solidFill>
                  <a:srgbClr val="292929"/>
                </a:solidFill>
                <a:effectLst/>
                <a:uLnTx/>
                <a:uFillTx/>
                <a:latin typeface="Georgia"/>
                <a:ea typeface="+mn-ea"/>
                <a:cs typeface="Georgia"/>
              </a:rPr>
              <a:t> </a:t>
            </a:r>
            <a:r>
              <a:rPr kumimoji="0" sz="1600" b="0" i="0" u="none" strike="noStrike" kern="1200" cap="none" spc="-10" normalizeH="0" baseline="0" noProof="0" dirty="0">
                <a:ln>
                  <a:noFill/>
                </a:ln>
                <a:solidFill>
                  <a:srgbClr val="292929"/>
                </a:solidFill>
                <a:effectLst/>
                <a:uLnTx/>
                <a:uFillTx/>
                <a:latin typeface="Georgia"/>
                <a:ea typeface="+mn-ea"/>
                <a:cs typeface="Georgia"/>
              </a:rPr>
              <a:t>considered</a:t>
            </a:r>
            <a:r>
              <a:rPr kumimoji="0" sz="1600" b="0" i="0" u="none" strike="noStrike" kern="1200" cap="none" spc="50"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as</a:t>
            </a:r>
            <a:r>
              <a:rPr kumimoji="0" sz="1600" b="0" i="0" u="none" strike="noStrike" kern="1200" cap="none" spc="10"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a</a:t>
            </a:r>
            <a:r>
              <a:rPr kumimoji="0" sz="1600" b="0" i="0" u="none" strike="noStrike" kern="1200" cap="none" spc="5"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variation</a:t>
            </a:r>
            <a:r>
              <a:rPr kumimoji="0" sz="1600" b="0" i="0" u="none" strike="noStrike" kern="1200" cap="none" spc="35" normalizeH="0" baseline="0" noProof="0" dirty="0">
                <a:ln>
                  <a:noFill/>
                </a:ln>
                <a:solidFill>
                  <a:srgbClr val="292929"/>
                </a:solidFill>
                <a:effectLst/>
                <a:uLnTx/>
                <a:uFillTx/>
                <a:latin typeface="Georgia"/>
                <a:ea typeface="+mn-ea"/>
                <a:cs typeface="Georgia"/>
              </a:rPr>
              <a:t> </a:t>
            </a:r>
            <a:r>
              <a:rPr kumimoji="0" sz="1600" b="0" i="0" u="none" strike="noStrike" kern="1200" cap="none" spc="-5" normalizeH="0" baseline="0" noProof="0" dirty="0">
                <a:ln>
                  <a:noFill/>
                </a:ln>
                <a:solidFill>
                  <a:srgbClr val="292929"/>
                </a:solidFill>
                <a:effectLst/>
                <a:uLnTx/>
                <a:uFillTx/>
                <a:latin typeface="Georgia"/>
                <a:ea typeface="+mn-ea"/>
                <a:cs typeface="Georgia"/>
              </a:rPr>
              <a:t>on</a:t>
            </a:r>
            <a:r>
              <a:rPr kumimoji="0" sz="1600" b="0" i="0" u="none" strike="noStrike" kern="1200" cap="none" spc="15" normalizeH="0" baseline="0" noProof="0" dirty="0">
                <a:ln>
                  <a:noFill/>
                </a:ln>
                <a:solidFill>
                  <a:srgbClr val="292929"/>
                </a:solidFill>
                <a:effectLst/>
                <a:uLnTx/>
                <a:uFillTx/>
                <a:latin typeface="Georgia"/>
                <a:ea typeface="+mn-ea"/>
                <a:cs typeface="Georgia"/>
              </a:rPr>
              <a:t> </a:t>
            </a:r>
            <a:r>
              <a:rPr kumimoji="0" sz="1600" b="0" i="0" u="none" strike="noStrike" kern="1200" cap="none" spc="-10" normalizeH="0" baseline="0" noProof="0" dirty="0">
                <a:ln>
                  <a:noFill/>
                </a:ln>
                <a:solidFill>
                  <a:srgbClr val="292929"/>
                </a:solidFill>
                <a:effectLst/>
                <a:uLnTx/>
                <a:uFillTx/>
                <a:latin typeface="Georgia"/>
                <a:ea typeface="+mn-ea"/>
                <a:cs typeface="Georgia"/>
              </a:rPr>
              <a:t>the</a:t>
            </a:r>
            <a:r>
              <a:rPr kumimoji="0" sz="1600" b="0" i="0" u="none" strike="noStrike" kern="1200" cap="none" spc="5" normalizeH="0" baseline="0" noProof="0" dirty="0">
                <a:ln>
                  <a:noFill/>
                </a:ln>
                <a:solidFill>
                  <a:srgbClr val="292929"/>
                </a:solidFill>
                <a:effectLst/>
                <a:uLnTx/>
                <a:uFillTx/>
                <a:latin typeface="Georgia"/>
                <a:ea typeface="+mn-ea"/>
                <a:cs typeface="Georgia"/>
              </a:rPr>
              <a:t> </a:t>
            </a:r>
            <a:r>
              <a:rPr kumimoji="0" sz="1600" b="0" i="0" u="none" strike="noStrike" kern="1200" cap="none" spc="-10" normalizeH="0" baseline="0" noProof="0" dirty="0">
                <a:ln>
                  <a:noFill/>
                </a:ln>
                <a:solidFill>
                  <a:srgbClr val="292929"/>
                </a:solidFill>
                <a:effectLst/>
                <a:uLnTx/>
                <a:uFillTx/>
                <a:latin typeface="Georgia"/>
                <a:ea typeface="+mn-ea"/>
                <a:cs typeface="Georgia"/>
              </a:rPr>
              <a:t>LSTM.</a:t>
            </a:r>
            <a:endParaRPr kumimoji="0" sz="1600" b="0" i="0" u="none" strike="noStrike" kern="1200" cap="none" spc="0" normalizeH="0" baseline="0" noProof="0">
              <a:ln>
                <a:noFill/>
              </a:ln>
              <a:solidFill>
                <a:prstClr val="black"/>
              </a:solidFill>
              <a:effectLst/>
              <a:uLnTx/>
              <a:uFillTx/>
              <a:latin typeface="Georgia"/>
              <a:ea typeface="+mn-ea"/>
              <a:cs typeface="Georgia"/>
            </a:endParaRPr>
          </a:p>
        </p:txBody>
      </p:sp>
      <p:pic>
        <p:nvPicPr>
          <p:cNvPr id="5" name="object 5"/>
          <p:cNvPicPr/>
          <p:nvPr/>
        </p:nvPicPr>
        <p:blipFill>
          <a:blip r:embed="rId2" cstate="print"/>
          <a:stretch>
            <a:fillRect/>
          </a:stretch>
        </p:blipFill>
        <p:spPr>
          <a:xfrm>
            <a:off x="1580389" y="2509266"/>
            <a:ext cx="5186171" cy="3031236"/>
          </a:xfrm>
          <a:prstGeom prst="rect">
            <a:avLst/>
          </a:prstGeom>
        </p:spPr>
      </p:pic>
      <p:sp>
        <p:nvSpPr>
          <p:cNvPr id="6" name="Title 1">
            <a:extLst>
              <a:ext uri="{FF2B5EF4-FFF2-40B4-BE49-F238E27FC236}">
                <a16:creationId xmlns:a16="http://schemas.microsoft.com/office/drawing/2014/main" id="{B0A85A4A-439E-9CE1-05D3-61786AD7ABFC}"/>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Object Detection </a:t>
            </a:r>
          </a:p>
        </p:txBody>
      </p:sp>
      <p:pic>
        <p:nvPicPr>
          <p:cNvPr id="7" name="Picture 2" descr="E:\NIET\Project\xLogo11.png.pagespeed.ic.pydHLuCQEZ.png">
            <a:extLst>
              <a:ext uri="{FF2B5EF4-FFF2-40B4-BE49-F238E27FC236}">
                <a16:creationId xmlns:a16="http://schemas.microsoft.com/office/drawing/2014/main" id="{11EF0338-CA4D-CD91-0C35-6AECA1603AA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6504" y="1056385"/>
            <a:ext cx="8069580" cy="3275256"/>
          </a:xfrm>
          <a:prstGeom prst="rect">
            <a:avLst/>
          </a:prstGeom>
        </p:spPr>
        <p:txBody>
          <a:bodyPr vert="horz" wrap="square" lIns="0" tIns="12700" rIns="0" bIns="0" rtlCol="0">
            <a:spAutoFit/>
          </a:bodyPr>
          <a:lstStyle/>
          <a:p>
            <a:pPr marL="373380" marR="304800" lvl="0" indent="-361315" algn="l" defTabSz="914400" rtl="0" eaLnBrk="1" fontAlgn="auto" latinLnBrk="0" hangingPunct="1">
              <a:lnSpc>
                <a:spcPct val="100000"/>
              </a:lnSpc>
              <a:spcBef>
                <a:spcPts val="100"/>
              </a:spcBef>
              <a:spcAft>
                <a:spcPts val="0"/>
              </a:spcAft>
              <a:buClrTx/>
              <a:buSzTx/>
              <a:buFontTx/>
              <a:buNone/>
              <a:tabLst/>
              <a:defRPr/>
            </a:pPr>
            <a:r>
              <a:rPr kumimoji="0" sz="2100" b="0" i="0" u="none" strike="noStrike" kern="1200" cap="none" spc="0" normalizeH="0" baseline="0" noProof="0" dirty="0">
                <a:ln>
                  <a:noFill/>
                </a:ln>
                <a:solidFill>
                  <a:srgbClr val="292929"/>
                </a:solidFill>
                <a:effectLst/>
                <a:uLnTx/>
                <a:uFillTx/>
                <a:latin typeface="Segoe UI Symbol"/>
                <a:ea typeface="+mn-ea"/>
                <a:cs typeface="Segoe UI Symbol"/>
              </a:rPr>
              <a:t>❏</a:t>
            </a:r>
            <a:r>
              <a:rPr kumimoji="0" sz="2100" b="0" i="0" u="none" strike="noStrike" kern="1200" cap="none" spc="5" normalizeH="0" baseline="0" noProof="0" dirty="0">
                <a:ln>
                  <a:noFill/>
                </a:ln>
                <a:solidFill>
                  <a:srgbClr val="292929"/>
                </a:solidFill>
                <a:effectLst/>
                <a:uLnTx/>
                <a:uFillTx/>
                <a:latin typeface="Segoe UI Symbol"/>
                <a:ea typeface="+mn-ea"/>
                <a:cs typeface="Segoe UI Symbol"/>
              </a:rPr>
              <a:t> </a:t>
            </a:r>
            <a:r>
              <a:rPr kumimoji="0" sz="2100" b="0" i="0" u="none" strike="noStrike" kern="1200" cap="none" spc="0" normalizeH="0" baseline="0" noProof="0" dirty="0">
                <a:ln>
                  <a:noFill/>
                </a:ln>
                <a:solidFill>
                  <a:srgbClr val="292929"/>
                </a:solidFill>
                <a:effectLst/>
                <a:uLnTx/>
                <a:uFillTx/>
                <a:latin typeface="Georgia"/>
                <a:ea typeface="+mn-ea"/>
                <a:cs typeface="Georgia"/>
              </a:rPr>
              <a:t>It </a:t>
            </a:r>
            <a:r>
              <a:rPr kumimoji="0" sz="2100" b="0" i="0" u="none" strike="noStrike" kern="1200" cap="none" spc="-5" normalizeH="0" baseline="0" noProof="0" dirty="0">
                <a:ln>
                  <a:noFill/>
                </a:ln>
                <a:solidFill>
                  <a:srgbClr val="292929"/>
                </a:solidFill>
                <a:effectLst/>
                <a:uLnTx/>
                <a:uFillTx/>
                <a:latin typeface="Georgia"/>
                <a:ea typeface="+mn-ea"/>
                <a:cs typeface="Georgia"/>
              </a:rPr>
              <a:t>has </a:t>
            </a:r>
            <a:r>
              <a:rPr kumimoji="0" sz="2100" b="1" i="0" u="none" strike="noStrike" kern="1200" cap="none" spc="-5" normalizeH="0" baseline="0" noProof="0" dirty="0">
                <a:ln>
                  <a:noFill/>
                </a:ln>
                <a:solidFill>
                  <a:srgbClr val="292929"/>
                </a:solidFill>
                <a:effectLst/>
                <a:uLnTx/>
                <a:uFillTx/>
                <a:latin typeface="Georgia"/>
                <a:ea typeface="+mn-ea"/>
                <a:cs typeface="Georgia"/>
              </a:rPr>
              <a:t>update </a:t>
            </a:r>
            <a:r>
              <a:rPr kumimoji="0" sz="2100" b="1" i="0" u="none" strike="noStrike" kern="1200" cap="none" spc="0" normalizeH="0" baseline="0" noProof="0" dirty="0">
                <a:ln>
                  <a:noFill/>
                </a:ln>
                <a:solidFill>
                  <a:srgbClr val="292929"/>
                </a:solidFill>
                <a:effectLst/>
                <a:uLnTx/>
                <a:uFillTx/>
                <a:latin typeface="Georgia"/>
                <a:ea typeface="+mn-ea"/>
                <a:cs typeface="Georgia"/>
              </a:rPr>
              <a:t>gate and reset </a:t>
            </a:r>
            <a:r>
              <a:rPr kumimoji="0" sz="2100" b="1" i="0" u="none" strike="noStrike" kern="1200" cap="none" spc="-5" normalizeH="0" baseline="0" noProof="0" dirty="0">
                <a:ln>
                  <a:noFill/>
                </a:ln>
                <a:solidFill>
                  <a:srgbClr val="292929"/>
                </a:solidFill>
                <a:effectLst/>
                <a:uLnTx/>
                <a:uFillTx/>
                <a:latin typeface="Georgia"/>
                <a:ea typeface="+mn-ea"/>
                <a:cs typeface="Georgia"/>
              </a:rPr>
              <a:t>gate</a:t>
            </a:r>
            <a:r>
              <a:rPr kumimoji="0" sz="2100" b="0" i="0" u="none" strike="noStrike" kern="1200" cap="none" spc="-5" normalizeH="0" baseline="0" noProof="0" dirty="0">
                <a:ln>
                  <a:noFill/>
                </a:ln>
                <a:solidFill>
                  <a:srgbClr val="292929"/>
                </a:solidFill>
                <a:effectLst/>
                <a:uLnTx/>
                <a:uFillTx/>
                <a:latin typeface="Georgia"/>
                <a:ea typeface="+mn-ea"/>
                <a:cs typeface="Georgia"/>
              </a:rPr>
              <a:t>. Basically, these </a:t>
            </a:r>
            <a:r>
              <a:rPr kumimoji="0" sz="2100" b="0" i="0" u="none" strike="noStrike" kern="1200" cap="none" spc="0" normalizeH="0" baseline="0" noProof="0" dirty="0">
                <a:ln>
                  <a:noFill/>
                </a:ln>
                <a:solidFill>
                  <a:srgbClr val="292929"/>
                </a:solidFill>
                <a:effectLst/>
                <a:uLnTx/>
                <a:uFillTx/>
                <a:latin typeface="Georgia"/>
                <a:ea typeface="+mn-ea"/>
                <a:cs typeface="Georgia"/>
              </a:rPr>
              <a:t>are </a:t>
            </a:r>
            <a:r>
              <a:rPr kumimoji="0" sz="2100" b="0" i="0" u="none" strike="noStrike" kern="1200" cap="none" spc="-10" normalizeH="0" baseline="0" noProof="0" dirty="0">
                <a:ln>
                  <a:noFill/>
                </a:ln>
                <a:solidFill>
                  <a:srgbClr val="292929"/>
                </a:solidFill>
                <a:effectLst/>
                <a:uLnTx/>
                <a:uFillTx/>
                <a:latin typeface="Georgia"/>
                <a:ea typeface="+mn-ea"/>
                <a:cs typeface="Georgia"/>
              </a:rPr>
              <a:t>two </a:t>
            </a:r>
            <a:r>
              <a:rPr kumimoji="0" sz="2100" b="0" i="0" u="none" strike="noStrike" kern="1200" cap="none" spc="-5" normalizeH="0" baseline="0" noProof="0" dirty="0">
                <a:ln>
                  <a:noFill/>
                </a:ln>
                <a:solidFill>
                  <a:srgbClr val="292929"/>
                </a:solidFill>
                <a:effectLst/>
                <a:uLnTx/>
                <a:uFillTx/>
                <a:latin typeface="Georgia"/>
                <a:ea typeface="+mn-ea"/>
                <a:cs typeface="Georgia"/>
              </a:rPr>
              <a:t> vectors</a:t>
            </a:r>
            <a:r>
              <a:rPr kumimoji="0" sz="2100" b="0" i="0" u="none" strike="noStrike" kern="1200" cap="none" spc="15"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which</a:t>
            </a:r>
            <a:r>
              <a:rPr kumimoji="0" sz="2100" b="0" i="0" u="none" strike="noStrike" kern="1200" cap="none" spc="1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decide what</a:t>
            </a:r>
            <a:r>
              <a:rPr kumimoji="0" sz="2100" b="0" i="0" u="none" strike="noStrike" kern="1200" cap="none" spc="15"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information</a:t>
            </a:r>
            <a:r>
              <a:rPr kumimoji="0" sz="2100" b="0" i="0" u="none" strike="noStrike" kern="1200" cap="none" spc="4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should be</a:t>
            </a:r>
            <a:r>
              <a:rPr kumimoji="0" sz="2100" b="0" i="0" u="none" strike="noStrike" kern="1200" cap="none" spc="5"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passed to</a:t>
            </a:r>
            <a:r>
              <a:rPr kumimoji="0" sz="2100" b="0" i="0" u="none" strike="noStrike" kern="1200" cap="none" spc="15"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the </a:t>
            </a:r>
            <a:r>
              <a:rPr kumimoji="0" sz="2100" b="0" i="0" u="none" strike="noStrike" kern="1200" cap="none" spc="-49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output.</a:t>
            </a:r>
            <a:endParaRPr kumimoji="0" sz="2100" b="0" i="0" u="none" strike="noStrike" kern="1200" cap="none" spc="0" normalizeH="0" baseline="0" noProof="0">
              <a:ln>
                <a:noFill/>
              </a:ln>
              <a:solidFill>
                <a:prstClr val="black"/>
              </a:solidFill>
              <a:effectLst/>
              <a:uLnTx/>
              <a:uFillTx/>
              <a:latin typeface="Georgia"/>
              <a:ea typeface="+mn-ea"/>
              <a:cs typeface="Georgia"/>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Georgia"/>
              <a:ea typeface="+mn-ea"/>
              <a:cs typeface="Georgia"/>
            </a:endParaRPr>
          </a:p>
          <a:p>
            <a:pPr marL="373380" marR="259079" lvl="0" indent="-361315" algn="just" defTabSz="9144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dirty="0">
                <a:ln>
                  <a:noFill/>
                </a:ln>
                <a:solidFill>
                  <a:srgbClr val="292929"/>
                </a:solidFill>
                <a:effectLst/>
                <a:uLnTx/>
                <a:uFillTx/>
                <a:latin typeface="Segoe UI Symbol"/>
                <a:ea typeface="+mn-ea"/>
                <a:cs typeface="Segoe UI Symbol"/>
              </a:rPr>
              <a:t>❏ </a:t>
            </a:r>
            <a:r>
              <a:rPr kumimoji="0" sz="2100" b="0" i="0" u="none" strike="noStrike" kern="1200" cap="none" spc="0" normalizeH="0" baseline="0" noProof="0" dirty="0">
                <a:ln>
                  <a:noFill/>
                </a:ln>
                <a:solidFill>
                  <a:srgbClr val="292929"/>
                </a:solidFill>
                <a:effectLst/>
                <a:uLnTx/>
                <a:uFillTx/>
                <a:latin typeface="Georgia"/>
                <a:ea typeface="+mn-ea"/>
                <a:cs typeface="Georgia"/>
              </a:rPr>
              <a:t>The </a:t>
            </a:r>
            <a:r>
              <a:rPr kumimoji="0" sz="2100" b="0" i="0" u="none" strike="noStrike" kern="1200" cap="none" spc="-5" normalizeH="0" baseline="0" noProof="0" dirty="0">
                <a:ln>
                  <a:noFill/>
                </a:ln>
                <a:solidFill>
                  <a:srgbClr val="292929"/>
                </a:solidFill>
                <a:effectLst/>
                <a:uLnTx/>
                <a:uFillTx/>
                <a:latin typeface="Georgia"/>
                <a:ea typeface="+mn-ea"/>
                <a:cs typeface="Georgia"/>
              </a:rPr>
              <a:t>update gate helps the model to determine how </a:t>
            </a:r>
            <a:r>
              <a:rPr kumimoji="0" sz="2100" b="0" i="0" u="none" strike="noStrike" kern="1200" cap="none" spc="0" normalizeH="0" baseline="0" noProof="0" dirty="0">
                <a:ln>
                  <a:noFill/>
                </a:ln>
                <a:solidFill>
                  <a:srgbClr val="292929"/>
                </a:solidFill>
                <a:effectLst/>
                <a:uLnTx/>
                <a:uFillTx/>
                <a:latin typeface="Georgia"/>
                <a:ea typeface="+mn-ea"/>
                <a:cs typeface="Georgia"/>
              </a:rPr>
              <a:t>much </a:t>
            </a:r>
            <a:r>
              <a:rPr kumimoji="0" sz="2100" b="0" i="0" u="none" strike="noStrike" kern="1200" cap="none" spc="-5" normalizeH="0" baseline="0" noProof="0" dirty="0">
                <a:ln>
                  <a:noFill/>
                </a:ln>
                <a:solidFill>
                  <a:srgbClr val="292929"/>
                </a:solidFill>
                <a:effectLst/>
                <a:uLnTx/>
                <a:uFillTx/>
                <a:latin typeface="Georgia"/>
                <a:ea typeface="+mn-ea"/>
                <a:cs typeface="Georgia"/>
              </a:rPr>
              <a:t>of the </a:t>
            </a:r>
            <a:r>
              <a:rPr kumimoji="0" sz="2100" b="0" i="0" u="none" strike="noStrike" kern="1200" cap="none" spc="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past information </a:t>
            </a:r>
            <a:r>
              <a:rPr kumimoji="0" sz="2100" b="0" i="0" u="none" strike="noStrike" kern="1200" cap="none" spc="0" normalizeH="0" baseline="0" noProof="0" dirty="0">
                <a:ln>
                  <a:noFill/>
                </a:ln>
                <a:solidFill>
                  <a:srgbClr val="292929"/>
                </a:solidFill>
                <a:effectLst/>
                <a:uLnTx/>
                <a:uFillTx/>
                <a:latin typeface="Georgia"/>
                <a:ea typeface="+mn-ea"/>
                <a:cs typeface="Georgia"/>
              </a:rPr>
              <a:t>(from </a:t>
            </a:r>
            <a:r>
              <a:rPr kumimoji="0" sz="2100" b="0" i="0" u="none" strike="noStrike" kern="1200" cap="none" spc="-5" normalizeH="0" baseline="0" noProof="0" dirty="0">
                <a:ln>
                  <a:noFill/>
                </a:ln>
                <a:solidFill>
                  <a:srgbClr val="292929"/>
                </a:solidFill>
                <a:effectLst/>
                <a:uLnTx/>
                <a:uFillTx/>
                <a:latin typeface="Georgia"/>
                <a:ea typeface="+mn-ea"/>
                <a:cs typeface="Georgia"/>
              </a:rPr>
              <a:t>previous time steps) needs to be passed </a:t>
            </a:r>
            <a:r>
              <a:rPr kumimoji="0" sz="2100" b="0" i="0" u="none" strike="noStrike" kern="1200" cap="none" spc="-495"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along</a:t>
            </a:r>
            <a:r>
              <a:rPr kumimoji="0" sz="2100" b="0" i="0" u="none" strike="noStrike" kern="1200" cap="none" spc="2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to</a:t>
            </a:r>
            <a:r>
              <a:rPr kumimoji="0" sz="2100" b="0" i="0" u="none" strike="noStrike" kern="1200" cap="none" spc="5"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the future.</a:t>
            </a:r>
            <a:endParaRPr kumimoji="0" sz="2100" b="0" i="0" u="none" strike="noStrike" kern="1200" cap="none" spc="0" normalizeH="0" baseline="0" noProof="0">
              <a:ln>
                <a:noFill/>
              </a:ln>
              <a:solidFill>
                <a:prstClr val="black"/>
              </a:solidFill>
              <a:effectLst/>
              <a:uLnTx/>
              <a:uFillTx/>
              <a:latin typeface="Georgia"/>
              <a:ea typeface="+mn-ea"/>
              <a:cs typeface="Georgia"/>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Georgia"/>
              <a:ea typeface="+mn-ea"/>
              <a:cs typeface="Georgia"/>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dirty="0">
                <a:ln>
                  <a:noFill/>
                </a:ln>
                <a:solidFill>
                  <a:srgbClr val="292929"/>
                </a:solidFill>
                <a:effectLst/>
                <a:uLnTx/>
                <a:uFillTx/>
                <a:latin typeface="Segoe UI Symbol"/>
                <a:ea typeface="+mn-ea"/>
                <a:cs typeface="Segoe UI Symbol"/>
              </a:rPr>
              <a:t>❏</a:t>
            </a:r>
            <a:r>
              <a:rPr kumimoji="0" sz="2100" b="0" i="0" u="none" strike="noStrike" kern="1200" cap="none" spc="405" normalizeH="0" baseline="0" noProof="0" dirty="0">
                <a:ln>
                  <a:noFill/>
                </a:ln>
                <a:solidFill>
                  <a:srgbClr val="292929"/>
                </a:solidFill>
                <a:effectLst/>
                <a:uLnTx/>
                <a:uFillTx/>
                <a:latin typeface="Segoe UI Symbol"/>
                <a:ea typeface="+mn-ea"/>
                <a:cs typeface="Segoe UI Symbol"/>
              </a:rPr>
              <a:t> </a:t>
            </a:r>
            <a:r>
              <a:rPr kumimoji="0" sz="2100" b="0" i="0" u="none" strike="noStrike" kern="1200" cap="none" spc="0" normalizeH="0" baseline="0" noProof="0" dirty="0">
                <a:ln>
                  <a:noFill/>
                </a:ln>
                <a:solidFill>
                  <a:srgbClr val="292929"/>
                </a:solidFill>
                <a:effectLst/>
                <a:uLnTx/>
                <a:uFillTx/>
                <a:latin typeface="Georgia"/>
                <a:ea typeface="+mn-ea"/>
                <a:cs typeface="Georgia"/>
              </a:rPr>
              <a:t>Reset</a:t>
            </a:r>
            <a:r>
              <a:rPr kumimoji="0" sz="2100" b="0" i="0" u="none" strike="noStrike" kern="1200" cap="none" spc="-15"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gate</a:t>
            </a:r>
            <a:r>
              <a:rPr kumimoji="0" sz="2100" b="0" i="0" u="none" strike="noStrike" kern="1200" cap="none" spc="10" normalizeH="0" baseline="0" noProof="0" dirty="0">
                <a:ln>
                  <a:noFill/>
                </a:ln>
                <a:solidFill>
                  <a:srgbClr val="292929"/>
                </a:solidFill>
                <a:effectLst/>
                <a:uLnTx/>
                <a:uFillTx/>
                <a:latin typeface="Georgia"/>
                <a:ea typeface="+mn-ea"/>
                <a:cs typeface="Georgia"/>
              </a:rPr>
              <a:t> </a:t>
            </a:r>
            <a:r>
              <a:rPr kumimoji="0" sz="2100" b="0" i="0" u="none" strike="noStrike" kern="1200" cap="none" spc="0" normalizeH="0" baseline="0" noProof="0" dirty="0">
                <a:ln>
                  <a:noFill/>
                </a:ln>
                <a:solidFill>
                  <a:srgbClr val="292929"/>
                </a:solidFill>
                <a:effectLst/>
                <a:uLnTx/>
                <a:uFillTx/>
                <a:latin typeface="Georgia"/>
                <a:ea typeface="+mn-ea"/>
                <a:cs typeface="Georgia"/>
              </a:rPr>
              <a:t>is </a:t>
            </a:r>
            <a:r>
              <a:rPr kumimoji="0" sz="2100" b="0" i="0" u="none" strike="noStrike" kern="1200" cap="none" spc="-5" normalizeH="0" baseline="0" noProof="0" dirty="0">
                <a:ln>
                  <a:noFill/>
                </a:ln>
                <a:solidFill>
                  <a:srgbClr val="292929"/>
                </a:solidFill>
                <a:effectLst/>
                <a:uLnTx/>
                <a:uFillTx/>
                <a:latin typeface="Georgia"/>
                <a:ea typeface="+mn-ea"/>
                <a:cs typeface="Georgia"/>
              </a:rPr>
              <a:t>used from</a:t>
            </a:r>
            <a:r>
              <a:rPr kumimoji="0" sz="2100" b="0" i="0" u="none" strike="noStrike" kern="1200" cap="none" spc="1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the</a:t>
            </a:r>
            <a:r>
              <a:rPr kumimoji="0" sz="2100" b="0" i="0" u="none" strike="noStrike" kern="1200" cap="none" spc="5"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model</a:t>
            </a:r>
            <a:r>
              <a:rPr kumimoji="0" sz="2100" b="0" i="0" u="none" strike="noStrike" kern="1200" cap="none" spc="1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to</a:t>
            </a:r>
            <a:r>
              <a:rPr kumimoji="0" sz="2100" b="0" i="0" u="none" strike="noStrike" kern="1200" cap="none" spc="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decide</a:t>
            </a:r>
            <a:r>
              <a:rPr kumimoji="0" sz="2100" b="0" i="0" u="none" strike="noStrike" kern="1200" cap="none" spc="-2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how</a:t>
            </a:r>
            <a:r>
              <a:rPr kumimoji="0" sz="2100" b="0" i="0" u="none" strike="noStrike" kern="1200" cap="none" spc="15" normalizeH="0" baseline="0" noProof="0" dirty="0">
                <a:ln>
                  <a:noFill/>
                </a:ln>
                <a:solidFill>
                  <a:srgbClr val="292929"/>
                </a:solidFill>
                <a:effectLst/>
                <a:uLnTx/>
                <a:uFillTx/>
                <a:latin typeface="Georgia"/>
                <a:ea typeface="+mn-ea"/>
                <a:cs typeface="Georgia"/>
              </a:rPr>
              <a:t> </a:t>
            </a:r>
            <a:r>
              <a:rPr kumimoji="0" sz="2100" b="0" i="0" u="none" strike="noStrike" kern="1200" cap="none" spc="0" normalizeH="0" baseline="0" noProof="0" dirty="0">
                <a:ln>
                  <a:noFill/>
                </a:ln>
                <a:solidFill>
                  <a:srgbClr val="292929"/>
                </a:solidFill>
                <a:effectLst/>
                <a:uLnTx/>
                <a:uFillTx/>
                <a:latin typeface="Georgia"/>
                <a:ea typeface="+mn-ea"/>
                <a:cs typeface="Georgia"/>
              </a:rPr>
              <a:t>much</a:t>
            </a:r>
            <a:r>
              <a:rPr kumimoji="0" sz="2100" b="0" i="0" u="none" strike="noStrike" kern="1200" cap="none" spc="1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of</a:t>
            </a:r>
            <a:r>
              <a:rPr kumimoji="0" sz="2100" b="0" i="0" u="none" strike="noStrike" kern="1200" cap="none" spc="1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the</a:t>
            </a:r>
            <a:r>
              <a:rPr kumimoji="0" sz="2100" b="0" i="0" u="none" strike="noStrike" kern="1200" cap="none" spc="1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past</a:t>
            </a:r>
            <a:endParaRPr kumimoji="0" sz="2100" b="0" i="0" u="none" strike="noStrike" kern="1200" cap="none" spc="0" normalizeH="0" baseline="0" noProof="0">
              <a:ln>
                <a:noFill/>
              </a:ln>
              <a:solidFill>
                <a:prstClr val="black"/>
              </a:solidFill>
              <a:effectLst/>
              <a:uLnTx/>
              <a:uFillTx/>
              <a:latin typeface="Georgia"/>
              <a:ea typeface="+mn-ea"/>
              <a:cs typeface="Georgia"/>
            </a:endParaRPr>
          </a:p>
          <a:p>
            <a:pPr marL="373380" marR="0" lvl="0" indent="0" algn="l" defTabSz="914400" rtl="0" eaLnBrk="1" fontAlgn="auto" latinLnBrk="0" hangingPunct="1">
              <a:lnSpc>
                <a:spcPct val="100000"/>
              </a:lnSpc>
              <a:spcBef>
                <a:spcPts val="0"/>
              </a:spcBef>
              <a:spcAft>
                <a:spcPts val="0"/>
              </a:spcAft>
              <a:buClrTx/>
              <a:buSzTx/>
              <a:buFontTx/>
              <a:buNone/>
              <a:tabLst/>
              <a:defRPr/>
            </a:pPr>
            <a:r>
              <a:rPr kumimoji="0" sz="2100" b="0" i="0" u="none" strike="noStrike" kern="1200" cap="none" spc="-5" normalizeH="0" baseline="0" noProof="0" dirty="0">
                <a:ln>
                  <a:noFill/>
                </a:ln>
                <a:solidFill>
                  <a:srgbClr val="292929"/>
                </a:solidFill>
                <a:effectLst/>
                <a:uLnTx/>
                <a:uFillTx/>
                <a:latin typeface="Georgia"/>
                <a:ea typeface="+mn-ea"/>
                <a:cs typeface="Georgia"/>
              </a:rPr>
              <a:t>information</a:t>
            </a:r>
            <a:r>
              <a:rPr kumimoji="0" sz="2100" b="0" i="0" u="none" strike="noStrike" kern="1200" cap="none" spc="1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to</a:t>
            </a:r>
            <a:r>
              <a:rPr kumimoji="0" sz="2100" b="0" i="0" u="none" strike="noStrike" kern="1200" cap="none" spc="-20" normalizeH="0" baseline="0" noProof="0" dirty="0">
                <a:ln>
                  <a:noFill/>
                </a:ln>
                <a:solidFill>
                  <a:srgbClr val="292929"/>
                </a:solidFill>
                <a:effectLst/>
                <a:uLnTx/>
                <a:uFillTx/>
                <a:latin typeface="Georgia"/>
                <a:ea typeface="+mn-ea"/>
                <a:cs typeface="Georgia"/>
              </a:rPr>
              <a:t> </a:t>
            </a:r>
            <a:r>
              <a:rPr kumimoji="0" sz="2100" b="0" i="0" u="none" strike="noStrike" kern="1200" cap="none" spc="-5" normalizeH="0" baseline="0" noProof="0" dirty="0">
                <a:ln>
                  <a:noFill/>
                </a:ln>
                <a:solidFill>
                  <a:srgbClr val="292929"/>
                </a:solidFill>
                <a:effectLst/>
                <a:uLnTx/>
                <a:uFillTx/>
                <a:latin typeface="Georgia"/>
                <a:ea typeface="+mn-ea"/>
                <a:cs typeface="Georgia"/>
              </a:rPr>
              <a:t>forget</a:t>
            </a:r>
            <a:endParaRPr kumimoji="0" sz="2100" b="0" i="0" u="none" strike="noStrike" kern="1200" cap="none" spc="0" normalizeH="0" baseline="0" noProof="0">
              <a:ln>
                <a:noFill/>
              </a:ln>
              <a:solidFill>
                <a:prstClr val="black"/>
              </a:solidFill>
              <a:effectLst/>
              <a:uLnTx/>
              <a:uFillTx/>
              <a:latin typeface="Georgia"/>
              <a:ea typeface="+mn-ea"/>
              <a:cs typeface="Georgia"/>
            </a:endParaRPr>
          </a:p>
        </p:txBody>
      </p:sp>
      <p:sp>
        <p:nvSpPr>
          <p:cNvPr id="3" name="Title 1">
            <a:extLst>
              <a:ext uri="{FF2B5EF4-FFF2-40B4-BE49-F238E27FC236}">
                <a16:creationId xmlns:a16="http://schemas.microsoft.com/office/drawing/2014/main" id="{ED7F3EDB-370E-B550-D242-F73A43D9B0FD}"/>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Object Detection </a:t>
            </a:r>
          </a:p>
        </p:txBody>
      </p:sp>
      <p:pic>
        <p:nvPicPr>
          <p:cNvPr id="4" name="Picture 2" descr="E:\NIET\Project\xLogo11.png.pagespeed.ic.pydHLuCQEZ.png">
            <a:extLst>
              <a:ext uri="{FF2B5EF4-FFF2-40B4-BE49-F238E27FC236}">
                <a16:creationId xmlns:a16="http://schemas.microsoft.com/office/drawing/2014/main" id="{98088651-233E-8F82-104F-9A4CCDD2AED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4BE1128-DBAB-14F2-2C04-20C49501D466}"/>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4" name="TextBox 3">
            <a:extLst>
              <a:ext uri="{FF2B5EF4-FFF2-40B4-BE49-F238E27FC236}">
                <a16:creationId xmlns:a16="http://schemas.microsoft.com/office/drawing/2014/main" id="{E1B58724-B1EC-087F-490B-6CE6A84BBC80}"/>
              </a:ext>
            </a:extLst>
          </p:cNvPr>
          <p:cNvSpPr txBox="1"/>
          <p:nvPr/>
        </p:nvSpPr>
        <p:spPr>
          <a:xfrm>
            <a:off x="228600" y="1295400"/>
            <a:ext cx="8763000" cy="3693319"/>
          </a:xfrm>
          <a:prstGeom prst="rect">
            <a:avLst/>
          </a:prstGeom>
          <a:noFill/>
        </p:spPr>
        <p:txBody>
          <a:bodyPr wrap="square">
            <a:spAutoFit/>
          </a:bodyPr>
          <a:lstStyle/>
          <a:p>
            <a:r>
              <a:rPr lang="en-US" b="0" i="0" dirty="0">
                <a:solidFill>
                  <a:srgbClr val="242424"/>
                </a:solidFill>
                <a:effectLst/>
                <a:latin typeface="source-serif-pro"/>
              </a:rPr>
              <a:t>To solve the vanishing gradient problem of a standard RNN, GRU uses, so called, </a:t>
            </a:r>
            <a:r>
              <a:rPr lang="en-US" b="1" i="0" dirty="0">
                <a:solidFill>
                  <a:srgbClr val="242424"/>
                </a:solidFill>
                <a:effectLst/>
                <a:latin typeface="source-serif-pro"/>
              </a:rPr>
              <a:t>update gate and reset gate</a:t>
            </a:r>
            <a:r>
              <a:rPr lang="en-US" b="0" i="0" dirty="0">
                <a:solidFill>
                  <a:srgbClr val="242424"/>
                </a:solidFill>
                <a:effectLst/>
                <a:latin typeface="source-serif-pro"/>
              </a:rPr>
              <a:t>. Basically, these are two vectors which decide what information should be passed to the output. The special thing about them is that they can be trained to keep information from long ago, without washing it through time or remove information which is irrelevant to the prediction.</a:t>
            </a:r>
          </a:p>
          <a:p>
            <a:r>
              <a:rPr lang="en-US" b="0" i="0" dirty="0">
                <a:solidFill>
                  <a:srgbClr val="242424"/>
                </a:solidFill>
                <a:effectLst/>
                <a:latin typeface="source-serif-pro"/>
              </a:rPr>
              <a:t>GRUs are very similar to Long Short Term Memory(LSTM). Just like LSTM, GRU uses gates to control the flow of information. They are relatively new as compared to LSTM. This is the reason they offer some improvement over LSTM and have simpler architecture. Another Interesting thing about  GRU is that, unlike LSTM, it does not have a separate cell state (Ct). It only has a hidden state(</a:t>
            </a:r>
            <a:r>
              <a:rPr lang="en-US" b="0" i="0" dirty="0" err="1">
                <a:solidFill>
                  <a:srgbClr val="242424"/>
                </a:solidFill>
                <a:effectLst/>
                <a:latin typeface="source-serif-pro"/>
              </a:rPr>
              <a:t>Ht</a:t>
            </a:r>
            <a:r>
              <a:rPr lang="en-US" b="0" i="0" dirty="0">
                <a:solidFill>
                  <a:srgbClr val="242424"/>
                </a:solidFill>
                <a:effectLst/>
                <a:latin typeface="source-serif-pro"/>
              </a:rPr>
              <a:t>). Due to the simpler architecture, GRUs are faster to train.</a:t>
            </a:r>
          </a:p>
          <a:p>
            <a:endParaRPr lang="en-US" b="0" i="0" dirty="0">
              <a:solidFill>
                <a:srgbClr val="242424"/>
              </a:solidFill>
              <a:effectLst/>
              <a:latin typeface="source-serif-pro"/>
            </a:endParaRPr>
          </a:p>
          <a:p>
            <a:endParaRPr lang="en-US" b="0" i="0" dirty="0">
              <a:solidFill>
                <a:srgbClr val="242424"/>
              </a:solidFill>
              <a:effectLst/>
              <a:latin typeface="source-serif-pro"/>
            </a:endParaRPr>
          </a:p>
          <a:p>
            <a:endParaRPr lang="en-IN" dirty="0"/>
          </a:p>
        </p:txBody>
      </p:sp>
    </p:spTree>
    <p:extLst>
      <p:ext uri="{BB962C8B-B14F-4D97-AF65-F5344CB8AC3E}">
        <p14:creationId xmlns:p14="http://schemas.microsoft.com/office/powerpoint/2010/main" val="66622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4BE1128-DBAB-14F2-2C04-20C49501D466}"/>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4" name="TextBox 3">
            <a:extLst>
              <a:ext uri="{FF2B5EF4-FFF2-40B4-BE49-F238E27FC236}">
                <a16:creationId xmlns:a16="http://schemas.microsoft.com/office/drawing/2014/main" id="{E1B58724-B1EC-087F-490B-6CE6A84BBC80}"/>
              </a:ext>
            </a:extLst>
          </p:cNvPr>
          <p:cNvSpPr txBox="1"/>
          <p:nvPr/>
        </p:nvSpPr>
        <p:spPr>
          <a:xfrm>
            <a:off x="228600" y="1295400"/>
            <a:ext cx="8153400" cy="646331"/>
          </a:xfrm>
          <a:prstGeom prst="rect">
            <a:avLst/>
          </a:prstGeom>
          <a:noFill/>
        </p:spPr>
        <p:txBody>
          <a:bodyPr wrap="square">
            <a:spAutoFit/>
          </a:bodyPr>
          <a:lstStyle/>
          <a:p>
            <a:endParaRPr lang="en-US" b="0" i="0" dirty="0">
              <a:solidFill>
                <a:srgbClr val="242424"/>
              </a:solidFill>
              <a:effectLst/>
              <a:latin typeface="source-serif-pro"/>
            </a:endParaRPr>
          </a:p>
          <a:p>
            <a:endParaRPr lang="en-IN" dirty="0"/>
          </a:p>
        </p:txBody>
      </p:sp>
      <p:pic>
        <p:nvPicPr>
          <p:cNvPr id="2" name="Picture 1">
            <a:extLst>
              <a:ext uri="{FF2B5EF4-FFF2-40B4-BE49-F238E27FC236}">
                <a16:creationId xmlns:a16="http://schemas.microsoft.com/office/drawing/2014/main" id="{240C1176-71CF-6FB5-A2B4-4E23E4D2F71B}"/>
              </a:ext>
            </a:extLst>
          </p:cNvPr>
          <p:cNvPicPr>
            <a:picLocks noChangeAspect="1"/>
          </p:cNvPicPr>
          <p:nvPr/>
        </p:nvPicPr>
        <p:blipFill>
          <a:blip r:embed="rId2"/>
          <a:stretch>
            <a:fillRect/>
          </a:stretch>
        </p:blipFill>
        <p:spPr>
          <a:xfrm>
            <a:off x="685800" y="762000"/>
            <a:ext cx="2828925" cy="2019300"/>
          </a:xfrm>
          <a:prstGeom prst="rect">
            <a:avLst/>
          </a:prstGeom>
        </p:spPr>
      </p:pic>
      <p:sp>
        <p:nvSpPr>
          <p:cNvPr id="6" name="TextBox 5">
            <a:extLst>
              <a:ext uri="{FF2B5EF4-FFF2-40B4-BE49-F238E27FC236}">
                <a16:creationId xmlns:a16="http://schemas.microsoft.com/office/drawing/2014/main" id="{B3C841DC-C0B1-BAE1-5B18-79D5920CF0D7}"/>
              </a:ext>
            </a:extLst>
          </p:cNvPr>
          <p:cNvSpPr txBox="1"/>
          <p:nvPr/>
        </p:nvSpPr>
        <p:spPr>
          <a:xfrm>
            <a:off x="202706" y="3048000"/>
            <a:ext cx="8407893" cy="1754326"/>
          </a:xfrm>
          <a:prstGeom prst="rect">
            <a:avLst/>
          </a:prstGeom>
          <a:noFill/>
        </p:spPr>
        <p:txBody>
          <a:bodyPr wrap="square">
            <a:spAutoFit/>
          </a:bodyPr>
          <a:lstStyle/>
          <a:p>
            <a:r>
              <a:rPr lang="en-US" b="0" i="0" dirty="0">
                <a:solidFill>
                  <a:srgbClr val="222222"/>
                </a:solidFill>
                <a:effectLst/>
                <a:latin typeface="Lato" panose="020F0502020204030203" pitchFamily="34" charset="0"/>
              </a:rPr>
              <a:t>At each timestamp t, it takes an input </a:t>
            </a:r>
            <a:r>
              <a:rPr lang="en-US" b="0" i="0" dirty="0" err="1">
                <a:solidFill>
                  <a:srgbClr val="222222"/>
                </a:solidFill>
                <a:effectLst/>
                <a:latin typeface="Lato" panose="020F0502020204030203" pitchFamily="34" charset="0"/>
              </a:rPr>
              <a:t>Xt</a:t>
            </a:r>
            <a:r>
              <a:rPr lang="en-US" b="0" i="0" dirty="0">
                <a:solidFill>
                  <a:srgbClr val="222222"/>
                </a:solidFill>
                <a:effectLst/>
                <a:latin typeface="Lato" panose="020F0502020204030203" pitchFamily="34" charset="0"/>
              </a:rPr>
              <a:t> and the hidden state Ht-1 from the previous timestamp t-1. Later it outputs a new hidden state </a:t>
            </a:r>
            <a:r>
              <a:rPr lang="en-US" b="0" i="0" dirty="0" err="1">
                <a:solidFill>
                  <a:srgbClr val="222222"/>
                </a:solidFill>
                <a:effectLst/>
                <a:latin typeface="Lato" panose="020F0502020204030203" pitchFamily="34" charset="0"/>
              </a:rPr>
              <a:t>Ht</a:t>
            </a:r>
            <a:r>
              <a:rPr lang="en-US" b="0" i="0" dirty="0">
                <a:solidFill>
                  <a:srgbClr val="222222"/>
                </a:solidFill>
                <a:effectLst/>
                <a:latin typeface="Lato" panose="020F0502020204030203" pitchFamily="34" charset="0"/>
              </a:rPr>
              <a:t> which again passed to the next timestamp. If you remember from the LSTM gate equation it is very similar to that. The value of </a:t>
            </a:r>
            <a:r>
              <a:rPr lang="en-US" b="1" i="0" dirty="0">
                <a:solidFill>
                  <a:srgbClr val="222222"/>
                </a:solidFill>
                <a:effectLst/>
                <a:latin typeface="Lato" panose="020F0502020204030203" pitchFamily="34" charset="0"/>
              </a:rPr>
              <a:t>rt </a:t>
            </a:r>
            <a:r>
              <a:rPr lang="en-US" b="0" i="0" dirty="0">
                <a:solidFill>
                  <a:srgbClr val="222222"/>
                </a:solidFill>
                <a:effectLst/>
                <a:latin typeface="Lato" panose="020F0502020204030203" pitchFamily="34" charset="0"/>
              </a:rPr>
              <a:t>will range from 0 to 1 because of the sigmoid function. Here Ur and </a:t>
            </a:r>
            <a:r>
              <a:rPr lang="en-US" b="0" i="0" dirty="0" err="1">
                <a:solidFill>
                  <a:srgbClr val="222222"/>
                </a:solidFill>
                <a:effectLst/>
                <a:latin typeface="Lato" panose="020F0502020204030203" pitchFamily="34" charset="0"/>
              </a:rPr>
              <a:t>Wr</a:t>
            </a:r>
            <a:r>
              <a:rPr lang="en-US" b="0" i="0" dirty="0">
                <a:solidFill>
                  <a:srgbClr val="222222"/>
                </a:solidFill>
                <a:effectLst/>
                <a:latin typeface="Lato" panose="020F0502020204030203" pitchFamily="34" charset="0"/>
              </a:rPr>
              <a:t> are weight matrices for the reset gate.</a:t>
            </a:r>
          </a:p>
          <a:p>
            <a:endParaRPr lang="en-IN" dirty="0"/>
          </a:p>
        </p:txBody>
      </p:sp>
      <p:pic>
        <p:nvPicPr>
          <p:cNvPr id="3078" name="Picture 6" descr="Gated recurrent unit - Reset Gate (Short term memory)">
            <a:extLst>
              <a:ext uri="{FF2B5EF4-FFF2-40B4-BE49-F238E27FC236}">
                <a16:creationId xmlns:a16="http://schemas.microsoft.com/office/drawing/2014/main" id="{914DB2D1-857C-97A9-7F2A-01ADE4FF0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591441"/>
            <a:ext cx="2971800" cy="638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78BB4B8-EAC1-93B9-FF4F-3EBE5201C868}"/>
              </a:ext>
            </a:extLst>
          </p:cNvPr>
          <p:cNvSpPr txBox="1"/>
          <p:nvPr/>
        </p:nvSpPr>
        <p:spPr>
          <a:xfrm>
            <a:off x="105792" y="5342113"/>
            <a:ext cx="8789633" cy="923330"/>
          </a:xfrm>
          <a:prstGeom prst="rect">
            <a:avLst/>
          </a:prstGeom>
          <a:noFill/>
        </p:spPr>
        <p:txBody>
          <a:bodyPr wrap="square">
            <a:spAutoFit/>
          </a:bodyPr>
          <a:lstStyle/>
          <a:p>
            <a:pPr algn="l"/>
            <a:r>
              <a:rPr lang="en-US" b="0" i="0" dirty="0">
                <a:solidFill>
                  <a:srgbClr val="222222"/>
                </a:solidFill>
                <a:effectLst/>
                <a:latin typeface="Lato" panose="020F0502020204030203" pitchFamily="34" charset="0"/>
              </a:rPr>
              <a:t>Update Gate (Long Term memory)</a:t>
            </a:r>
          </a:p>
          <a:p>
            <a:pPr algn="just"/>
            <a:r>
              <a:rPr lang="en-US" b="0" i="0" dirty="0">
                <a:solidFill>
                  <a:srgbClr val="222222"/>
                </a:solidFill>
                <a:effectLst/>
                <a:latin typeface="Lato" panose="020F0502020204030203" pitchFamily="34" charset="0"/>
              </a:rPr>
              <a:t>Similarly, we have an Update gate for long-term memory and the equation of the gate is shown below. The only difference is of weight metrics </a:t>
            </a:r>
            <a:r>
              <a:rPr lang="en-US" b="0" i="0" dirty="0" err="1">
                <a:solidFill>
                  <a:srgbClr val="222222"/>
                </a:solidFill>
                <a:effectLst/>
                <a:latin typeface="Lato" panose="020F0502020204030203" pitchFamily="34" charset="0"/>
              </a:rPr>
              <a:t>i.e</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Uu</a:t>
            </a:r>
            <a:r>
              <a:rPr lang="en-US" b="0" i="0" dirty="0">
                <a:solidFill>
                  <a:srgbClr val="222222"/>
                </a:solidFill>
                <a:effectLst/>
                <a:latin typeface="Lato" panose="020F0502020204030203" pitchFamily="34" charset="0"/>
              </a:rPr>
              <a:t> and Wu.</a:t>
            </a:r>
          </a:p>
        </p:txBody>
      </p:sp>
      <p:pic>
        <p:nvPicPr>
          <p:cNvPr id="3080" name="Picture 8" descr="Gated recurrent unit - Update Gate (Long Term memory)">
            <a:extLst>
              <a:ext uri="{FF2B5EF4-FFF2-40B4-BE49-F238E27FC236}">
                <a16:creationId xmlns:a16="http://schemas.microsoft.com/office/drawing/2014/main" id="{9C80DE23-F670-4131-2152-610A4CD29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591" y="4653353"/>
            <a:ext cx="2390775"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6268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FBDF97-F65A-2F6F-1074-022C1E0A3FDD}"/>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E01C45CA-5867-1E27-5B8F-3CFC406AF69A}"/>
              </a:ext>
            </a:extLst>
          </p:cNvPr>
          <p:cNvSpPr txBox="1"/>
          <p:nvPr/>
        </p:nvSpPr>
        <p:spPr>
          <a:xfrm>
            <a:off x="32550" y="228600"/>
            <a:ext cx="8882849" cy="5909310"/>
          </a:xfrm>
          <a:prstGeom prst="rect">
            <a:avLst/>
          </a:prstGeom>
          <a:noFill/>
        </p:spPr>
        <p:txBody>
          <a:bodyPr wrap="square">
            <a:spAutoFit/>
          </a:bodyPr>
          <a:lstStyle/>
          <a:p>
            <a:pPr algn="l"/>
            <a:r>
              <a:rPr lang="en-US" b="0" i="0" dirty="0">
                <a:solidFill>
                  <a:srgbClr val="222222"/>
                </a:solidFill>
                <a:effectLst/>
                <a:latin typeface="Lato" panose="020F0502020204030203" pitchFamily="34" charset="0"/>
              </a:rPr>
              <a:t>How GRU Works</a:t>
            </a:r>
          </a:p>
          <a:p>
            <a:pPr algn="just"/>
            <a:r>
              <a:rPr lang="en-US" b="0" i="0" dirty="0">
                <a:solidFill>
                  <a:srgbClr val="222222"/>
                </a:solidFill>
                <a:effectLst/>
                <a:latin typeface="Lato" panose="020F0502020204030203" pitchFamily="34" charset="0"/>
              </a:rPr>
              <a:t>Now let’s see the functioning of these gates. To find the Hidden state </a:t>
            </a:r>
            <a:r>
              <a:rPr lang="en-US" b="0" i="0" dirty="0" err="1">
                <a:solidFill>
                  <a:srgbClr val="222222"/>
                </a:solidFill>
                <a:effectLst/>
                <a:latin typeface="Lato" panose="020F0502020204030203" pitchFamily="34" charset="0"/>
              </a:rPr>
              <a:t>Ht</a:t>
            </a:r>
            <a:r>
              <a:rPr lang="en-US" b="0" i="0" dirty="0">
                <a:solidFill>
                  <a:srgbClr val="222222"/>
                </a:solidFill>
                <a:effectLst/>
                <a:latin typeface="Lato" panose="020F0502020204030203" pitchFamily="34" charset="0"/>
              </a:rPr>
              <a:t> in GRU, it follows a two-step process. The first step is to generate what is known as the candidate hidden state. As shown below</a:t>
            </a:r>
          </a:p>
          <a:p>
            <a:pPr algn="l"/>
            <a:r>
              <a:rPr lang="en-US" b="0" i="0" dirty="0">
                <a:solidFill>
                  <a:srgbClr val="222222"/>
                </a:solidFill>
                <a:effectLst/>
                <a:latin typeface="Lato" panose="020F0502020204030203" pitchFamily="34" charset="0"/>
              </a:rPr>
              <a:t>Candidate Hidden State</a:t>
            </a:r>
          </a:p>
          <a:p>
            <a:r>
              <a:rPr lang="en-US" b="0" i="0" dirty="0">
                <a:solidFill>
                  <a:srgbClr val="222222"/>
                </a:solidFill>
                <a:effectLst/>
                <a:latin typeface="Lato" panose="020F0502020204030203" pitchFamily="34" charset="0"/>
              </a:rPr>
              <a:t>If the value of rt is equal to 1 then it </a:t>
            </a:r>
            <a:r>
              <a:rPr lang="en-US" dirty="0">
                <a:solidFill>
                  <a:srgbClr val="222222"/>
                </a:solidFill>
                <a:latin typeface="Lato" panose="020F0502020204030203" pitchFamily="34" charset="0"/>
              </a:rPr>
              <a:t>means </a:t>
            </a:r>
            <a:r>
              <a:rPr lang="en-US" dirty="0" err="1">
                <a:solidFill>
                  <a:srgbClr val="222222"/>
                </a:solidFill>
                <a:latin typeface="Lato" panose="020F0502020204030203" pitchFamily="34" charset="0"/>
              </a:rPr>
              <a:t>tIt</a:t>
            </a:r>
            <a:r>
              <a:rPr lang="en-US" dirty="0">
                <a:solidFill>
                  <a:srgbClr val="222222"/>
                </a:solidFill>
                <a:latin typeface="Lato" panose="020F0502020204030203" pitchFamily="34" charset="0"/>
              </a:rPr>
              <a:t> takes in the input and the hidden state from the previous timestamp t-1 which is multiplied by the reset gate output rt. Later passed this entire information to the tanh function, the resultant value is the candidate’s hidden state. The most important part of this equation is how we are using the value of the reset gate to control how much influence the previous hidden state can have on the candidate state.</a:t>
            </a:r>
          </a:p>
          <a:p>
            <a:pPr algn="l"/>
            <a:r>
              <a:rPr lang="en-US" b="0" i="0" dirty="0">
                <a:solidFill>
                  <a:srgbClr val="222222"/>
                </a:solidFill>
                <a:effectLst/>
                <a:latin typeface="Lato" panose="020F0502020204030203" pitchFamily="34" charset="0"/>
              </a:rPr>
              <a:t>The entire information from the previous hidden state Ht-1 is being considered. Likewise, if the value of rt is 0 then that means the information from the previous hidden state is completely ignored. Hidden state</a:t>
            </a:r>
          </a:p>
          <a:p>
            <a:pPr algn="just"/>
            <a:r>
              <a:rPr lang="en-US" b="0" i="0" dirty="0">
                <a:solidFill>
                  <a:srgbClr val="222222"/>
                </a:solidFill>
                <a:effectLst/>
                <a:latin typeface="Lato" panose="020F0502020204030203" pitchFamily="34" charset="0"/>
              </a:rPr>
              <a:t>Once we have the candidate state, it is used to generate the current hidden state Ht. It is where the Update gate comes into the picture. Now, this is a very interesting equation, instead of using a separate gate like in LSTM in GRU we use a single update gate to control both the historical information which is Ht-1 as well as the new information which comes from the candidate state.</a:t>
            </a:r>
          </a:p>
          <a:p>
            <a:pPr algn="just"/>
            <a:endParaRPr lang="en-US" b="0" i="0" dirty="0">
              <a:solidFill>
                <a:srgbClr val="222222"/>
              </a:solidFill>
              <a:effectLst/>
              <a:latin typeface="Lato" panose="020F0502020204030203" pitchFamily="34" charset="0"/>
            </a:endParaRPr>
          </a:p>
          <a:p>
            <a:pPr algn="l"/>
            <a:endParaRPr lang="en-US" b="0" i="0" dirty="0">
              <a:solidFill>
                <a:srgbClr val="222222"/>
              </a:solidFill>
              <a:effectLst/>
              <a:latin typeface="Lato" panose="020F0502020204030203" pitchFamily="34" charset="0"/>
            </a:endParaRPr>
          </a:p>
        </p:txBody>
      </p:sp>
      <p:pic>
        <p:nvPicPr>
          <p:cNvPr id="4098" name="Picture 2" descr="Candidate Hidden State">
            <a:extLst>
              <a:ext uri="{FF2B5EF4-FFF2-40B4-BE49-F238E27FC236}">
                <a16:creationId xmlns:a16="http://schemas.microsoft.com/office/drawing/2014/main" id="{78283F88-2DC4-43DE-06D5-7197705AD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5" y="5549265"/>
            <a:ext cx="3333750" cy="828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7A46F8B-275D-6174-1398-7EBECFBAC98C}"/>
              </a:ext>
            </a:extLst>
          </p:cNvPr>
          <p:cNvPicPr>
            <a:picLocks noChangeAspect="1"/>
          </p:cNvPicPr>
          <p:nvPr/>
        </p:nvPicPr>
        <p:blipFill>
          <a:blip r:embed="rId3"/>
          <a:stretch>
            <a:fillRect/>
          </a:stretch>
        </p:blipFill>
        <p:spPr>
          <a:xfrm>
            <a:off x="3274122" y="5649277"/>
            <a:ext cx="3095625" cy="628650"/>
          </a:xfrm>
          <a:prstGeom prst="rect">
            <a:avLst/>
          </a:prstGeom>
        </p:spPr>
      </p:pic>
      <p:pic>
        <p:nvPicPr>
          <p:cNvPr id="7" name="Picture 6">
            <a:extLst>
              <a:ext uri="{FF2B5EF4-FFF2-40B4-BE49-F238E27FC236}">
                <a16:creationId xmlns:a16="http://schemas.microsoft.com/office/drawing/2014/main" id="{AE5868E8-40A6-131C-AE2E-685C4DB47DFD}"/>
              </a:ext>
            </a:extLst>
          </p:cNvPr>
          <p:cNvPicPr>
            <a:picLocks noChangeAspect="1"/>
          </p:cNvPicPr>
          <p:nvPr/>
        </p:nvPicPr>
        <p:blipFill>
          <a:blip r:embed="rId4"/>
          <a:stretch>
            <a:fillRect/>
          </a:stretch>
        </p:blipFill>
        <p:spPr>
          <a:xfrm>
            <a:off x="6397119" y="5317986"/>
            <a:ext cx="2333625" cy="542925"/>
          </a:xfrm>
          <a:prstGeom prst="rect">
            <a:avLst/>
          </a:prstGeom>
        </p:spPr>
      </p:pic>
    </p:spTree>
    <p:extLst>
      <p:ext uri="{BB962C8B-B14F-4D97-AF65-F5344CB8AC3E}">
        <p14:creationId xmlns:p14="http://schemas.microsoft.com/office/powerpoint/2010/main" val="14257186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1BBD50-50A6-82D1-4777-855530C4D550}"/>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6" name="TextBox 5">
            <a:extLst>
              <a:ext uri="{FF2B5EF4-FFF2-40B4-BE49-F238E27FC236}">
                <a16:creationId xmlns:a16="http://schemas.microsoft.com/office/drawing/2014/main" id="{CCF9C0AD-05BC-32A7-9250-D2CD1C9F1E1E}"/>
              </a:ext>
            </a:extLst>
          </p:cNvPr>
          <p:cNvSpPr txBox="1"/>
          <p:nvPr/>
        </p:nvSpPr>
        <p:spPr>
          <a:xfrm>
            <a:off x="152400" y="228600"/>
            <a:ext cx="8859360" cy="3139321"/>
          </a:xfrm>
          <a:prstGeom prst="rect">
            <a:avLst/>
          </a:prstGeom>
          <a:noFill/>
        </p:spPr>
        <p:txBody>
          <a:bodyPr wrap="square">
            <a:spAutoFit/>
          </a:bodyPr>
          <a:lstStyle/>
          <a:p>
            <a:pPr algn="l"/>
            <a:r>
              <a:rPr lang="en-US" b="1" i="0" dirty="0">
                <a:solidFill>
                  <a:srgbClr val="242424"/>
                </a:solidFill>
                <a:effectLst/>
                <a:latin typeface="sohne"/>
              </a:rPr>
              <a:t>#1. Update gate</a:t>
            </a:r>
          </a:p>
          <a:p>
            <a:pPr algn="l"/>
            <a:r>
              <a:rPr lang="en-US" b="0" i="0" dirty="0">
                <a:solidFill>
                  <a:srgbClr val="242424"/>
                </a:solidFill>
                <a:effectLst/>
                <a:latin typeface="source-serif-pro"/>
              </a:rPr>
              <a:t>We start with calculating the </a:t>
            </a:r>
            <a:r>
              <a:rPr lang="en-US" b="1" i="0" dirty="0">
                <a:solidFill>
                  <a:srgbClr val="242424"/>
                </a:solidFill>
                <a:effectLst/>
                <a:latin typeface="source-serif-pro"/>
              </a:rPr>
              <a:t>update gate </a:t>
            </a:r>
            <a:r>
              <a:rPr lang="en-US" b="1" i="0" dirty="0" err="1">
                <a:solidFill>
                  <a:srgbClr val="242424"/>
                </a:solidFill>
                <a:effectLst/>
                <a:latin typeface="source-serif-pro"/>
              </a:rPr>
              <a:t>z_t</a:t>
            </a:r>
            <a:r>
              <a:rPr lang="en-US" b="1" i="0" dirty="0">
                <a:solidFill>
                  <a:srgbClr val="242424"/>
                </a:solidFill>
                <a:effectLst/>
                <a:latin typeface="source-serif-pro"/>
              </a:rPr>
              <a:t> for time step t </a:t>
            </a:r>
            <a:r>
              <a:rPr lang="en-US" b="0" i="0" dirty="0">
                <a:solidFill>
                  <a:srgbClr val="242424"/>
                </a:solidFill>
                <a:effectLst/>
                <a:latin typeface="source-serif-pro"/>
              </a:rPr>
              <a:t>using the formula: When </a:t>
            </a:r>
            <a:r>
              <a:rPr lang="en-US" b="0" i="1" dirty="0" err="1">
                <a:solidFill>
                  <a:srgbClr val="242424"/>
                </a:solidFill>
                <a:effectLst/>
                <a:latin typeface="source-serif-pro"/>
              </a:rPr>
              <a:t>x_t</a:t>
            </a:r>
            <a:r>
              <a:rPr lang="en-US" b="0" i="0" dirty="0">
                <a:solidFill>
                  <a:srgbClr val="242424"/>
                </a:solidFill>
                <a:effectLst/>
                <a:latin typeface="source-serif-pro"/>
              </a:rPr>
              <a:t> is plugged into the network unit, it is multiplied by its own weight </a:t>
            </a:r>
            <a:r>
              <a:rPr lang="en-US" b="0" i="1" dirty="0">
                <a:solidFill>
                  <a:srgbClr val="242424"/>
                </a:solidFill>
                <a:effectLst/>
                <a:latin typeface="source-serif-pro"/>
              </a:rPr>
              <a:t>W(z)</a:t>
            </a:r>
            <a:r>
              <a:rPr lang="en-US" b="0" i="0" dirty="0">
                <a:solidFill>
                  <a:srgbClr val="242424"/>
                </a:solidFill>
                <a:effectLst/>
                <a:latin typeface="source-serif-pro"/>
              </a:rPr>
              <a:t>. The same goes for </a:t>
            </a:r>
            <a:r>
              <a:rPr lang="en-US" b="0" i="1" dirty="0">
                <a:solidFill>
                  <a:srgbClr val="242424"/>
                </a:solidFill>
                <a:effectLst/>
                <a:latin typeface="source-serif-pro"/>
              </a:rPr>
              <a:t>h_(t-1)</a:t>
            </a:r>
            <a:r>
              <a:rPr lang="en-US" b="0" i="0" dirty="0">
                <a:solidFill>
                  <a:srgbClr val="242424"/>
                </a:solidFill>
                <a:effectLst/>
                <a:latin typeface="source-serif-pro"/>
              </a:rPr>
              <a:t> which holds the information for the previous </a:t>
            </a:r>
            <a:r>
              <a:rPr lang="en-US" b="0" i="1" dirty="0">
                <a:solidFill>
                  <a:srgbClr val="242424"/>
                </a:solidFill>
                <a:effectLst/>
                <a:latin typeface="source-serif-pro"/>
              </a:rPr>
              <a:t>t-1</a:t>
            </a:r>
            <a:r>
              <a:rPr lang="en-US" b="0" i="0" dirty="0">
                <a:solidFill>
                  <a:srgbClr val="242424"/>
                </a:solidFill>
                <a:effectLst/>
                <a:latin typeface="source-serif-pro"/>
              </a:rPr>
              <a:t> units and is multiplied by its own weight </a:t>
            </a:r>
            <a:r>
              <a:rPr lang="en-US" b="0" i="1" dirty="0">
                <a:solidFill>
                  <a:srgbClr val="242424"/>
                </a:solidFill>
                <a:effectLst/>
                <a:latin typeface="source-serif-pro"/>
              </a:rPr>
              <a:t>U(z). </a:t>
            </a:r>
            <a:r>
              <a:rPr lang="en-US" b="0" i="0" dirty="0">
                <a:solidFill>
                  <a:srgbClr val="242424"/>
                </a:solidFill>
                <a:effectLst/>
                <a:latin typeface="source-serif-pro"/>
              </a:rPr>
              <a:t>Both results are added together and a sigmoid activation function is applied to squash the result between 0 and 1. </a:t>
            </a:r>
            <a:r>
              <a:rPr lang="en-US" b="1" dirty="0">
                <a:effectLst/>
                <a:latin typeface="source-serif-pro"/>
              </a:rPr>
              <a:t>The update gate helps the model to determine how much of the past information (from previous time steps) needs to be passed along to the future</a:t>
            </a:r>
            <a:r>
              <a:rPr lang="en-US" b="1" i="0" dirty="0">
                <a:solidFill>
                  <a:srgbClr val="242424"/>
                </a:solidFill>
                <a:effectLst/>
                <a:latin typeface="source-serif-pro"/>
              </a:rPr>
              <a:t>. </a:t>
            </a:r>
            <a:r>
              <a:rPr lang="en-US" b="0" i="0" dirty="0">
                <a:solidFill>
                  <a:srgbClr val="242424"/>
                </a:solidFill>
                <a:effectLst/>
                <a:latin typeface="source-serif-pro"/>
              </a:rPr>
              <a:t>That is really powerful because the model can decide to copy all the information from the past and eliminate the risk of vanishing gradient problem. We will see the usage of the update gate later on. For now remember the formula for </a:t>
            </a:r>
            <a:r>
              <a:rPr lang="en-US" b="0" i="1" dirty="0" err="1">
                <a:solidFill>
                  <a:srgbClr val="242424"/>
                </a:solidFill>
                <a:effectLst/>
                <a:latin typeface="source-serif-pro"/>
              </a:rPr>
              <a:t>z_t</a:t>
            </a:r>
            <a:r>
              <a:rPr lang="en-US" b="0" i="0" dirty="0">
                <a:solidFill>
                  <a:srgbClr val="242424"/>
                </a:solidFill>
                <a:effectLst/>
                <a:latin typeface="source-serif-pro"/>
              </a:rPr>
              <a:t>.</a:t>
            </a:r>
            <a:br>
              <a:rPr lang="en-US" dirty="0">
                <a:effectLst/>
              </a:rPr>
            </a:br>
            <a:endParaRPr lang="en-IN" dirty="0"/>
          </a:p>
        </p:txBody>
      </p:sp>
      <p:pic>
        <p:nvPicPr>
          <p:cNvPr id="5124" name="Picture 4">
            <a:extLst>
              <a:ext uri="{FF2B5EF4-FFF2-40B4-BE49-F238E27FC236}">
                <a16:creationId xmlns:a16="http://schemas.microsoft.com/office/drawing/2014/main" id="{3882D939-DBEA-64A0-0B3F-94174C98E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78" y="3200400"/>
            <a:ext cx="8281987" cy="6953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9580959-0D38-8332-79EF-F6624DB46B3A}"/>
              </a:ext>
            </a:extLst>
          </p:cNvPr>
          <p:cNvSpPr txBox="1"/>
          <p:nvPr/>
        </p:nvSpPr>
        <p:spPr>
          <a:xfrm>
            <a:off x="10080" y="3921618"/>
            <a:ext cx="9133920" cy="1477328"/>
          </a:xfrm>
          <a:prstGeom prst="rect">
            <a:avLst/>
          </a:prstGeom>
          <a:noFill/>
        </p:spPr>
        <p:txBody>
          <a:bodyPr wrap="square">
            <a:spAutoFit/>
          </a:bodyPr>
          <a:lstStyle/>
          <a:p>
            <a:pPr algn="l"/>
            <a:r>
              <a:rPr lang="en-US" b="1" i="0" dirty="0">
                <a:solidFill>
                  <a:srgbClr val="242424"/>
                </a:solidFill>
                <a:effectLst/>
                <a:latin typeface="sohne"/>
              </a:rPr>
              <a:t>#2. Reset gate</a:t>
            </a:r>
          </a:p>
          <a:p>
            <a:pPr algn="l"/>
            <a:r>
              <a:rPr lang="en-US" b="0" i="0" dirty="0">
                <a:solidFill>
                  <a:srgbClr val="242424"/>
                </a:solidFill>
                <a:effectLst/>
                <a:latin typeface="source-serif-pro"/>
              </a:rPr>
              <a:t>Essentially, </a:t>
            </a:r>
            <a:r>
              <a:rPr lang="en-US" b="1" i="0" dirty="0">
                <a:solidFill>
                  <a:srgbClr val="242424"/>
                </a:solidFill>
                <a:effectLst/>
                <a:latin typeface="source-serif-pro"/>
              </a:rPr>
              <a:t>this gate is used from the model to decide how much of the past information to forget</a:t>
            </a:r>
            <a:r>
              <a:rPr lang="en-US" b="0" i="0" dirty="0">
                <a:solidFill>
                  <a:srgbClr val="242424"/>
                </a:solidFill>
                <a:effectLst/>
                <a:latin typeface="source-serif-pro"/>
              </a:rPr>
              <a:t>. To calculate it, we </a:t>
            </a:r>
            <a:r>
              <a:rPr lang="en-US" b="0" i="0" dirty="0" err="1">
                <a:solidFill>
                  <a:srgbClr val="242424"/>
                </a:solidFill>
                <a:effectLst/>
                <a:latin typeface="source-serif-pro"/>
              </a:rPr>
              <a:t>use:This</a:t>
            </a:r>
            <a:r>
              <a:rPr lang="en-US" b="0" i="0" dirty="0">
                <a:solidFill>
                  <a:srgbClr val="242424"/>
                </a:solidFill>
                <a:effectLst/>
                <a:latin typeface="source-serif-pro"/>
              </a:rPr>
              <a:t> formula is the same as the one for the update gate. The difference comes in the weights and the gate’s usage, which will see in a bit. The schema below shows where the reset gate is:</a:t>
            </a:r>
          </a:p>
        </p:txBody>
      </p:sp>
      <p:pic>
        <p:nvPicPr>
          <p:cNvPr id="9" name="Picture 8">
            <a:extLst>
              <a:ext uri="{FF2B5EF4-FFF2-40B4-BE49-F238E27FC236}">
                <a16:creationId xmlns:a16="http://schemas.microsoft.com/office/drawing/2014/main" id="{ECA09E2F-DB32-1AD8-C723-37D97F17E8A6}"/>
              </a:ext>
            </a:extLst>
          </p:cNvPr>
          <p:cNvPicPr>
            <a:picLocks noChangeAspect="1"/>
          </p:cNvPicPr>
          <p:nvPr/>
        </p:nvPicPr>
        <p:blipFill>
          <a:blip r:embed="rId3"/>
          <a:stretch>
            <a:fillRect/>
          </a:stretch>
        </p:blipFill>
        <p:spPr>
          <a:xfrm>
            <a:off x="161278" y="5580464"/>
            <a:ext cx="7886700" cy="476250"/>
          </a:xfrm>
          <a:prstGeom prst="rect">
            <a:avLst/>
          </a:prstGeom>
        </p:spPr>
      </p:pic>
    </p:spTree>
    <p:extLst>
      <p:ext uri="{BB962C8B-B14F-4D97-AF65-F5344CB8AC3E}">
        <p14:creationId xmlns:p14="http://schemas.microsoft.com/office/powerpoint/2010/main" val="3258805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1569211"/>
            <a:ext cx="211645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Image</a:t>
            </a:r>
            <a:r>
              <a:rPr sz="2400" b="1" spc="-70" dirty="0">
                <a:latin typeface="Times New Roman"/>
                <a:cs typeface="Times New Roman"/>
              </a:rPr>
              <a:t> </a:t>
            </a:r>
            <a:r>
              <a:rPr sz="2400" b="1" dirty="0">
                <a:latin typeface="Times New Roman"/>
                <a:cs typeface="Times New Roman"/>
              </a:rPr>
              <a:t>Retrieval</a:t>
            </a:r>
            <a:endParaRPr sz="2400">
              <a:latin typeface="Times New Roman"/>
              <a:cs typeface="Times New Roman"/>
            </a:endParaRPr>
          </a:p>
        </p:txBody>
      </p:sp>
      <p:pic>
        <p:nvPicPr>
          <p:cNvPr id="3" name="object 3"/>
          <p:cNvPicPr/>
          <p:nvPr/>
        </p:nvPicPr>
        <p:blipFill>
          <a:blip r:embed="rId3" cstate="print"/>
          <a:stretch>
            <a:fillRect/>
          </a:stretch>
        </p:blipFill>
        <p:spPr>
          <a:xfrm>
            <a:off x="155401" y="2171189"/>
            <a:ext cx="8804534" cy="3326644"/>
          </a:xfrm>
          <a:prstGeom prst="rect">
            <a:avLst/>
          </a:prstGeom>
        </p:spPr>
      </p:pic>
      <p:sp>
        <p:nvSpPr>
          <p:cNvPr id="5" name="Date Placeholder 4"/>
          <p:cNvSpPr>
            <a:spLocks noGrp="1"/>
          </p:cNvSpPr>
          <p:nvPr>
            <p:ph type="dt" sz="half" idx="6"/>
          </p:nvPr>
        </p:nvSpPr>
        <p:spPr/>
        <p:txBody>
          <a:bodyPr/>
          <a:lstStyle/>
          <a:p>
            <a:fld id="{D1712C7C-1B3E-4312-B115-51414313C541}"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3" y="0"/>
            <a:ext cx="1219200" cy="761187"/>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F10F82-1D30-291B-AA31-8399C918A381}"/>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430D70FA-2EBB-98EB-FB48-A8739D5E5CB3}"/>
              </a:ext>
            </a:extLst>
          </p:cNvPr>
          <p:cNvSpPr txBox="1"/>
          <p:nvPr/>
        </p:nvSpPr>
        <p:spPr>
          <a:xfrm>
            <a:off x="249934" y="609600"/>
            <a:ext cx="8665465" cy="1200329"/>
          </a:xfrm>
          <a:prstGeom prst="rect">
            <a:avLst/>
          </a:prstGeom>
          <a:noFill/>
        </p:spPr>
        <p:txBody>
          <a:bodyPr wrap="square">
            <a:spAutoFit/>
          </a:bodyPr>
          <a:lstStyle/>
          <a:p>
            <a:pPr algn="l"/>
            <a:r>
              <a:rPr lang="en-US" b="1" i="0" dirty="0">
                <a:solidFill>
                  <a:srgbClr val="242424"/>
                </a:solidFill>
                <a:effectLst/>
                <a:latin typeface="sohne"/>
              </a:rPr>
              <a:t>#3. Current memory content</a:t>
            </a:r>
          </a:p>
          <a:p>
            <a:pPr algn="l"/>
            <a:r>
              <a:rPr lang="en-US" b="0" i="0" dirty="0">
                <a:solidFill>
                  <a:srgbClr val="242424"/>
                </a:solidFill>
                <a:effectLst/>
                <a:latin typeface="source-serif-pro"/>
              </a:rPr>
              <a:t>Let’s see how exactly the gates will affect the final output. First, we start with the usage of the reset gate. We introduce a new memory content which will use the reset gate to store the relevant information from the past. It is calculated as follows:</a:t>
            </a:r>
          </a:p>
        </p:txBody>
      </p:sp>
      <p:pic>
        <p:nvPicPr>
          <p:cNvPr id="6" name="Picture 5">
            <a:extLst>
              <a:ext uri="{FF2B5EF4-FFF2-40B4-BE49-F238E27FC236}">
                <a16:creationId xmlns:a16="http://schemas.microsoft.com/office/drawing/2014/main" id="{3D18ABAC-907D-A93F-49D8-ECE80D569305}"/>
              </a:ext>
            </a:extLst>
          </p:cNvPr>
          <p:cNvPicPr>
            <a:picLocks noChangeAspect="1"/>
          </p:cNvPicPr>
          <p:nvPr/>
        </p:nvPicPr>
        <p:blipFill>
          <a:blip r:embed="rId2"/>
          <a:stretch>
            <a:fillRect/>
          </a:stretch>
        </p:blipFill>
        <p:spPr>
          <a:xfrm>
            <a:off x="457200" y="1915690"/>
            <a:ext cx="7886700" cy="638175"/>
          </a:xfrm>
          <a:prstGeom prst="rect">
            <a:avLst/>
          </a:prstGeom>
        </p:spPr>
      </p:pic>
      <p:sp>
        <p:nvSpPr>
          <p:cNvPr id="8" name="TextBox 7">
            <a:extLst>
              <a:ext uri="{FF2B5EF4-FFF2-40B4-BE49-F238E27FC236}">
                <a16:creationId xmlns:a16="http://schemas.microsoft.com/office/drawing/2014/main" id="{2DEF2626-4112-31D0-53DF-13D411386B67}"/>
              </a:ext>
            </a:extLst>
          </p:cNvPr>
          <p:cNvSpPr txBox="1"/>
          <p:nvPr/>
        </p:nvSpPr>
        <p:spPr>
          <a:xfrm>
            <a:off x="152400" y="2506573"/>
            <a:ext cx="8839200" cy="3416320"/>
          </a:xfrm>
          <a:prstGeom prst="rect">
            <a:avLst/>
          </a:prstGeom>
          <a:noFill/>
        </p:spPr>
        <p:txBody>
          <a:bodyPr wrap="square">
            <a:spAutoFit/>
          </a:bodyPr>
          <a:lstStyle/>
          <a:p>
            <a:pPr algn="l">
              <a:buFont typeface="+mj-lt"/>
              <a:buAutoNum type="arabicPeriod"/>
            </a:pPr>
            <a:r>
              <a:rPr lang="en-US" b="0" i="0" dirty="0">
                <a:solidFill>
                  <a:srgbClr val="242424"/>
                </a:solidFill>
                <a:effectLst/>
                <a:latin typeface="source-serif-pro"/>
              </a:rPr>
              <a:t>Multiply the input </a:t>
            </a:r>
            <a:r>
              <a:rPr lang="en-US" b="0" i="1" dirty="0" err="1">
                <a:solidFill>
                  <a:srgbClr val="242424"/>
                </a:solidFill>
                <a:effectLst/>
                <a:latin typeface="source-serif-pro"/>
              </a:rPr>
              <a:t>x_t</a:t>
            </a:r>
            <a:r>
              <a:rPr lang="en-US" b="0" i="0" dirty="0">
                <a:solidFill>
                  <a:srgbClr val="242424"/>
                </a:solidFill>
                <a:effectLst/>
                <a:latin typeface="source-serif-pro"/>
              </a:rPr>
              <a:t> with a weight </a:t>
            </a:r>
            <a:r>
              <a:rPr lang="en-US" b="0" i="1" dirty="0">
                <a:solidFill>
                  <a:srgbClr val="242424"/>
                </a:solidFill>
                <a:effectLst/>
                <a:latin typeface="source-serif-pro"/>
              </a:rPr>
              <a:t>W </a:t>
            </a:r>
            <a:r>
              <a:rPr lang="en-US" b="0" i="0" dirty="0">
                <a:solidFill>
                  <a:srgbClr val="242424"/>
                </a:solidFill>
                <a:effectLst/>
                <a:latin typeface="source-serif-pro"/>
              </a:rPr>
              <a:t>and</a:t>
            </a:r>
            <a:r>
              <a:rPr lang="en-US" b="0" i="1" dirty="0">
                <a:solidFill>
                  <a:srgbClr val="242424"/>
                </a:solidFill>
                <a:effectLst/>
                <a:latin typeface="source-serif-pro"/>
              </a:rPr>
              <a:t> h_(t-1) </a:t>
            </a:r>
            <a:r>
              <a:rPr lang="en-US" b="0" i="0" dirty="0">
                <a:solidFill>
                  <a:srgbClr val="242424"/>
                </a:solidFill>
                <a:effectLst/>
                <a:latin typeface="source-serif-pro"/>
              </a:rPr>
              <a:t>with a weight</a:t>
            </a:r>
            <a:r>
              <a:rPr lang="en-US" b="0" i="1" dirty="0">
                <a:solidFill>
                  <a:srgbClr val="242424"/>
                </a:solidFill>
                <a:effectLst/>
                <a:latin typeface="source-serif-pro"/>
              </a:rPr>
              <a:t> U.</a:t>
            </a:r>
            <a:endParaRPr lang="en-US" b="0" i="0" dirty="0">
              <a:solidFill>
                <a:srgbClr val="242424"/>
              </a:solidFill>
              <a:effectLst/>
              <a:latin typeface="source-serif-pro"/>
            </a:endParaRPr>
          </a:p>
          <a:p>
            <a:pPr algn="l">
              <a:buFont typeface="+mj-lt"/>
              <a:buAutoNum type="arabicPeriod"/>
            </a:pPr>
            <a:r>
              <a:rPr lang="en-US" b="0" i="0" dirty="0">
                <a:solidFill>
                  <a:srgbClr val="242424"/>
                </a:solidFill>
                <a:effectLst/>
                <a:latin typeface="source-serif-pro"/>
              </a:rPr>
              <a:t>Calculate the Hadamard (element-wise) product between the reset gate </a:t>
            </a:r>
            <a:r>
              <a:rPr lang="en-US" b="0" i="1" dirty="0" err="1">
                <a:solidFill>
                  <a:srgbClr val="242424"/>
                </a:solidFill>
                <a:effectLst/>
                <a:latin typeface="source-serif-pro"/>
              </a:rPr>
              <a:t>r_t</a:t>
            </a:r>
            <a:r>
              <a:rPr lang="en-US" b="0" i="0" dirty="0">
                <a:solidFill>
                  <a:srgbClr val="242424"/>
                </a:solidFill>
                <a:effectLst/>
                <a:latin typeface="source-serif-pro"/>
              </a:rPr>
              <a:t> and </a:t>
            </a:r>
            <a:r>
              <a:rPr lang="en-US" b="0" i="1" dirty="0">
                <a:solidFill>
                  <a:srgbClr val="242424"/>
                </a:solidFill>
                <a:effectLst/>
                <a:latin typeface="source-serif-pro"/>
              </a:rPr>
              <a:t>Uh_(t-1). </a:t>
            </a:r>
            <a:r>
              <a:rPr lang="en-US" b="0" i="0" dirty="0">
                <a:solidFill>
                  <a:srgbClr val="242424"/>
                </a:solidFill>
                <a:effectLst/>
                <a:latin typeface="source-serif-pro"/>
              </a:rPr>
              <a:t>That will determine what to remove from the previous time steps. Let’s say we have a sentiment analysis problem for determining one’s opinion about a book from a review he wrote. The text starts with “This is a fantasy book which illustrates…” and after a couple paragraphs ends with “I didn’t quite enjoy the book because I think it captures too many details.” To determine the overall level of satisfaction from the book we only need the last part of the review. In that case as the neural network approaches to the end of the text it will learn to assign </a:t>
            </a:r>
            <a:r>
              <a:rPr lang="en-US" b="0" i="1" dirty="0" err="1">
                <a:solidFill>
                  <a:srgbClr val="242424"/>
                </a:solidFill>
                <a:effectLst/>
                <a:latin typeface="source-serif-pro"/>
              </a:rPr>
              <a:t>r_t</a:t>
            </a:r>
            <a:r>
              <a:rPr lang="en-US" b="0" i="0" dirty="0">
                <a:solidFill>
                  <a:srgbClr val="242424"/>
                </a:solidFill>
                <a:effectLst/>
                <a:latin typeface="source-serif-pro"/>
              </a:rPr>
              <a:t> vector close to 0, washing out the past and focusing only on the last sentences.</a:t>
            </a:r>
          </a:p>
          <a:p>
            <a:pPr algn="l">
              <a:buFont typeface="+mj-lt"/>
              <a:buAutoNum type="arabicPeriod"/>
            </a:pPr>
            <a:r>
              <a:rPr lang="en-US" b="0" i="0" dirty="0">
                <a:solidFill>
                  <a:srgbClr val="242424"/>
                </a:solidFill>
                <a:effectLst/>
                <a:latin typeface="source-serif-pro"/>
              </a:rPr>
              <a:t>Sum up the results of step 1 and 2.</a:t>
            </a:r>
          </a:p>
          <a:p>
            <a:pPr algn="l">
              <a:buFont typeface="+mj-lt"/>
              <a:buAutoNum type="arabicPeriod"/>
            </a:pPr>
            <a:r>
              <a:rPr lang="en-US" b="0" i="0" dirty="0">
                <a:solidFill>
                  <a:srgbClr val="242424"/>
                </a:solidFill>
                <a:effectLst/>
                <a:latin typeface="source-serif-pro"/>
              </a:rPr>
              <a:t>Apply the nonlinear activation function </a:t>
            </a:r>
            <a:r>
              <a:rPr lang="en-US" b="0" i="1" dirty="0">
                <a:solidFill>
                  <a:srgbClr val="242424"/>
                </a:solidFill>
                <a:effectLst/>
                <a:latin typeface="source-serif-pro"/>
              </a:rPr>
              <a:t>tanh</a:t>
            </a:r>
            <a:r>
              <a:rPr lang="en-US" b="0" i="0" dirty="0">
                <a:solidFill>
                  <a:srgbClr val="242424"/>
                </a:solidFill>
                <a:effectLst/>
                <a:latin typeface="source-serif-pro"/>
              </a:rPr>
              <a:t>.</a:t>
            </a:r>
          </a:p>
        </p:txBody>
      </p:sp>
    </p:spTree>
    <p:extLst>
      <p:ext uri="{BB962C8B-B14F-4D97-AF65-F5344CB8AC3E}">
        <p14:creationId xmlns:p14="http://schemas.microsoft.com/office/powerpoint/2010/main" val="18600597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C4405A-E25A-B9D6-DB0C-D9A007C60AF9}"/>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AD82501A-957F-0D06-20E8-28D974D257C1}"/>
              </a:ext>
            </a:extLst>
          </p:cNvPr>
          <p:cNvSpPr txBox="1"/>
          <p:nvPr/>
        </p:nvSpPr>
        <p:spPr>
          <a:xfrm>
            <a:off x="224042" y="137160"/>
            <a:ext cx="8691358" cy="1477328"/>
          </a:xfrm>
          <a:prstGeom prst="rect">
            <a:avLst/>
          </a:prstGeom>
          <a:noFill/>
        </p:spPr>
        <p:txBody>
          <a:bodyPr wrap="square">
            <a:spAutoFit/>
          </a:bodyPr>
          <a:lstStyle/>
          <a:p>
            <a:pPr algn="l"/>
            <a:r>
              <a:rPr lang="en-US" b="1" i="0" dirty="0">
                <a:solidFill>
                  <a:srgbClr val="242424"/>
                </a:solidFill>
                <a:effectLst/>
                <a:latin typeface="sohne"/>
              </a:rPr>
              <a:t>#4. Final memory at current time step</a:t>
            </a:r>
          </a:p>
          <a:p>
            <a:pPr algn="l"/>
            <a:r>
              <a:rPr lang="en-US" b="0" i="0" dirty="0">
                <a:solidFill>
                  <a:srgbClr val="242424"/>
                </a:solidFill>
                <a:effectLst/>
                <a:latin typeface="source-serif-pro"/>
              </a:rPr>
              <a:t>As the last step, the network needs to calculate </a:t>
            </a:r>
            <a:r>
              <a:rPr lang="en-US" b="0" i="1" dirty="0" err="1">
                <a:solidFill>
                  <a:srgbClr val="242424"/>
                </a:solidFill>
                <a:effectLst/>
                <a:latin typeface="source-serif-pro"/>
              </a:rPr>
              <a:t>h_t</a:t>
            </a:r>
            <a:r>
              <a:rPr lang="en-US" b="0" i="1" dirty="0">
                <a:solidFill>
                  <a:srgbClr val="242424"/>
                </a:solidFill>
                <a:effectLst/>
                <a:latin typeface="source-serif-pro"/>
              </a:rPr>
              <a:t> </a:t>
            </a:r>
            <a:r>
              <a:rPr lang="en-US" b="0" i="0" dirty="0">
                <a:solidFill>
                  <a:srgbClr val="242424"/>
                </a:solidFill>
                <a:effectLst/>
                <a:latin typeface="source-serif-pro"/>
              </a:rPr>
              <a:t>— vector which holds information for the current unit and passes it down to the network. In order to do that the update gate is needed. It determines what to collect from the current memory content — </a:t>
            </a:r>
            <a:r>
              <a:rPr lang="en-US" b="0" i="1" dirty="0" err="1">
                <a:solidFill>
                  <a:srgbClr val="242424"/>
                </a:solidFill>
                <a:effectLst/>
                <a:latin typeface="source-serif-pro"/>
              </a:rPr>
              <a:t>h’_t</a:t>
            </a:r>
            <a:r>
              <a:rPr lang="en-US" b="0" i="0" dirty="0">
                <a:solidFill>
                  <a:srgbClr val="242424"/>
                </a:solidFill>
                <a:effectLst/>
                <a:latin typeface="source-serif-pro"/>
              </a:rPr>
              <a:t> and what from the previous steps — </a:t>
            </a:r>
            <a:r>
              <a:rPr lang="en-US" b="0" i="1" dirty="0">
                <a:solidFill>
                  <a:srgbClr val="242424"/>
                </a:solidFill>
                <a:effectLst/>
                <a:latin typeface="source-serif-pro"/>
              </a:rPr>
              <a:t>h_(t-1)</a:t>
            </a:r>
            <a:r>
              <a:rPr lang="en-US" b="0" i="0" dirty="0">
                <a:solidFill>
                  <a:srgbClr val="242424"/>
                </a:solidFill>
                <a:effectLst/>
                <a:latin typeface="source-serif-pro"/>
              </a:rPr>
              <a:t>. That is done as follows:</a:t>
            </a:r>
          </a:p>
        </p:txBody>
      </p:sp>
      <p:pic>
        <p:nvPicPr>
          <p:cNvPr id="6" name="Picture 5">
            <a:extLst>
              <a:ext uri="{FF2B5EF4-FFF2-40B4-BE49-F238E27FC236}">
                <a16:creationId xmlns:a16="http://schemas.microsoft.com/office/drawing/2014/main" id="{24116C33-33BB-8411-CE1F-A9E63848A5F2}"/>
              </a:ext>
            </a:extLst>
          </p:cNvPr>
          <p:cNvPicPr>
            <a:picLocks noChangeAspect="1"/>
          </p:cNvPicPr>
          <p:nvPr/>
        </p:nvPicPr>
        <p:blipFill>
          <a:blip r:embed="rId2"/>
          <a:stretch>
            <a:fillRect/>
          </a:stretch>
        </p:blipFill>
        <p:spPr>
          <a:xfrm>
            <a:off x="76200" y="1676400"/>
            <a:ext cx="7886700" cy="609600"/>
          </a:xfrm>
          <a:prstGeom prst="rect">
            <a:avLst/>
          </a:prstGeom>
        </p:spPr>
      </p:pic>
      <p:sp>
        <p:nvSpPr>
          <p:cNvPr id="8" name="TextBox 7">
            <a:extLst>
              <a:ext uri="{FF2B5EF4-FFF2-40B4-BE49-F238E27FC236}">
                <a16:creationId xmlns:a16="http://schemas.microsoft.com/office/drawing/2014/main" id="{98C39FC3-D3AC-9C8D-F63B-62158DD23AD5}"/>
              </a:ext>
            </a:extLst>
          </p:cNvPr>
          <p:cNvSpPr txBox="1"/>
          <p:nvPr/>
        </p:nvSpPr>
        <p:spPr>
          <a:xfrm>
            <a:off x="76200" y="2679268"/>
            <a:ext cx="8839200" cy="3693319"/>
          </a:xfrm>
          <a:prstGeom prst="rect">
            <a:avLst/>
          </a:prstGeom>
          <a:noFill/>
        </p:spPr>
        <p:txBody>
          <a:bodyPr wrap="square">
            <a:spAutoFit/>
          </a:bodyPr>
          <a:lstStyle/>
          <a:p>
            <a:pPr algn="l">
              <a:buFont typeface="+mj-lt"/>
              <a:buAutoNum type="arabicPeriod"/>
            </a:pPr>
            <a:r>
              <a:rPr lang="en-US" b="0" i="0" dirty="0">
                <a:solidFill>
                  <a:srgbClr val="242424"/>
                </a:solidFill>
                <a:effectLst/>
                <a:latin typeface="source-serif-pro"/>
              </a:rPr>
              <a:t>Apply element-wise multiplication to the update gate </a:t>
            </a:r>
            <a:r>
              <a:rPr lang="en-US" b="0" i="1" dirty="0" err="1">
                <a:solidFill>
                  <a:srgbClr val="242424"/>
                </a:solidFill>
                <a:effectLst/>
                <a:latin typeface="source-serif-pro"/>
              </a:rPr>
              <a:t>z_t</a:t>
            </a:r>
            <a:r>
              <a:rPr lang="en-US" b="0" i="0" dirty="0">
                <a:solidFill>
                  <a:srgbClr val="242424"/>
                </a:solidFill>
                <a:effectLst/>
                <a:latin typeface="source-serif-pro"/>
              </a:rPr>
              <a:t> and </a:t>
            </a:r>
            <a:r>
              <a:rPr lang="en-US" b="0" i="1" dirty="0">
                <a:solidFill>
                  <a:srgbClr val="242424"/>
                </a:solidFill>
                <a:effectLst/>
                <a:latin typeface="source-serif-pro"/>
              </a:rPr>
              <a:t>h_(t-1).</a:t>
            </a:r>
            <a:endParaRPr lang="en-US" b="0" i="0" dirty="0">
              <a:solidFill>
                <a:srgbClr val="242424"/>
              </a:solidFill>
              <a:effectLst/>
              <a:latin typeface="source-serif-pro"/>
            </a:endParaRPr>
          </a:p>
          <a:p>
            <a:pPr algn="l">
              <a:buFont typeface="+mj-lt"/>
              <a:buAutoNum type="arabicPeriod"/>
            </a:pPr>
            <a:r>
              <a:rPr lang="en-US" b="0" i="0" dirty="0">
                <a:solidFill>
                  <a:srgbClr val="242424"/>
                </a:solidFill>
                <a:effectLst/>
                <a:latin typeface="source-serif-pro"/>
              </a:rPr>
              <a:t>Apply element-wise multiplication to </a:t>
            </a:r>
            <a:r>
              <a:rPr lang="en-US" b="0" i="1" dirty="0">
                <a:solidFill>
                  <a:srgbClr val="242424"/>
                </a:solidFill>
                <a:effectLst/>
                <a:latin typeface="source-serif-pro"/>
              </a:rPr>
              <a:t>(1-z_t)</a:t>
            </a:r>
            <a:r>
              <a:rPr lang="en-US" b="0" i="0" dirty="0">
                <a:solidFill>
                  <a:srgbClr val="242424"/>
                </a:solidFill>
                <a:effectLst/>
                <a:latin typeface="source-serif-pro"/>
              </a:rPr>
              <a:t> and </a:t>
            </a:r>
            <a:r>
              <a:rPr lang="en-US" b="0" i="1" dirty="0" err="1">
                <a:solidFill>
                  <a:srgbClr val="242424"/>
                </a:solidFill>
                <a:effectLst/>
                <a:latin typeface="source-serif-pro"/>
              </a:rPr>
              <a:t>h’_t</a:t>
            </a:r>
            <a:r>
              <a:rPr lang="en-US" b="0" i="1" dirty="0">
                <a:solidFill>
                  <a:srgbClr val="242424"/>
                </a:solidFill>
                <a:effectLst/>
                <a:latin typeface="source-serif-pro"/>
              </a:rPr>
              <a:t>.</a:t>
            </a:r>
            <a:endParaRPr lang="en-US" b="0" i="0" dirty="0">
              <a:solidFill>
                <a:srgbClr val="242424"/>
              </a:solidFill>
              <a:effectLst/>
              <a:latin typeface="source-serif-pro"/>
            </a:endParaRPr>
          </a:p>
          <a:p>
            <a:pPr algn="l"/>
            <a:r>
              <a:rPr lang="en-US" b="0" i="0" dirty="0">
                <a:solidFill>
                  <a:srgbClr val="242424"/>
                </a:solidFill>
                <a:effectLst/>
                <a:latin typeface="source-serif-pro"/>
              </a:rPr>
              <a:t>Sum the results from step 1 and 2. Following through, you can see how </a:t>
            </a:r>
            <a:r>
              <a:rPr lang="en-US" b="0" i="1" dirty="0" err="1">
                <a:solidFill>
                  <a:srgbClr val="242424"/>
                </a:solidFill>
                <a:effectLst/>
                <a:latin typeface="source-serif-pro"/>
              </a:rPr>
              <a:t>z_t</a:t>
            </a:r>
            <a:r>
              <a:rPr lang="en-US" b="0" i="1" dirty="0">
                <a:solidFill>
                  <a:srgbClr val="242424"/>
                </a:solidFill>
                <a:effectLst/>
                <a:latin typeface="source-serif-pro"/>
              </a:rPr>
              <a:t> — green line</a:t>
            </a:r>
            <a:r>
              <a:rPr lang="en-US" b="0" i="0" dirty="0">
                <a:solidFill>
                  <a:srgbClr val="242424"/>
                </a:solidFill>
                <a:effectLst/>
                <a:latin typeface="source-serif-pro"/>
              </a:rPr>
              <a:t> is used to calculate </a:t>
            </a:r>
            <a:r>
              <a:rPr lang="en-US" b="0" i="1" dirty="0">
                <a:solidFill>
                  <a:srgbClr val="242424"/>
                </a:solidFill>
                <a:effectLst/>
                <a:latin typeface="source-serif-pro"/>
              </a:rPr>
              <a:t>1-z_t </a:t>
            </a:r>
            <a:r>
              <a:rPr lang="en-US" b="0" i="0" dirty="0">
                <a:solidFill>
                  <a:srgbClr val="242424"/>
                </a:solidFill>
                <a:effectLst/>
                <a:latin typeface="source-serif-pro"/>
              </a:rPr>
              <a:t>which, combined with </a:t>
            </a:r>
            <a:r>
              <a:rPr lang="en-US" b="0" i="1" dirty="0" err="1">
                <a:solidFill>
                  <a:srgbClr val="242424"/>
                </a:solidFill>
                <a:effectLst/>
                <a:latin typeface="source-serif-pro"/>
              </a:rPr>
              <a:t>h’_t</a:t>
            </a:r>
            <a:r>
              <a:rPr lang="en-US" b="0" i="1" dirty="0">
                <a:solidFill>
                  <a:srgbClr val="242424"/>
                </a:solidFill>
                <a:effectLst/>
                <a:latin typeface="source-serif-pro"/>
              </a:rPr>
              <a:t> — bright green line,</a:t>
            </a:r>
            <a:r>
              <a:rPr lang="en-US" b="0" i="0" dirty="0">
                <a:solidFill>
                  <a:srgbClr val="242424"/>
                </a:solidFill>
                <a:effectLst/>
                <a:latin typeface="source-serif-pro"/>
              </a:rPr>
              <a:t> produces a result in the </a:t>
            </a:r>
            <a:r>
              <a:rPr lang="en-US" b="0" i="1" dirty="0">
                <a:solidFill>
                  <a:srgbClr val="242424"/>
                </a:solidFill>
                <a:effectLst/>
                <a:latin typeface="source-serif-pro"/>
              </a:rPr>
              <a:t>dark red line</a:t>
            </a:r>
            <a:r>
              <a:rPr lang="en-US" b="0" i="0" dirty="0">
                <a:solidFill>
                  <a:srgbClr val="242424"/>
                </a:solidFill>
                <a:effectLst/>
                <a:latin typeface="source-serif-pro"/>
              </a:rPr>
              <a:t>. </a:t>
            </a:r>
            <a:r>
              <a:rPr lang="en-US" b="0" i="1" dirty="0" err="1">
                <a:solidFill>
                  <a:srgbClr val="242424"/>
                </a:solidFill>
                <a:effectLst/>
                <a:latin typeface="source-serif-pro"/>
              </a:rPr>
              <a:t>z_t</a:t>
            </a:r>
            <a:r>
              <a:rPr lang="en-US" b="0" i="1" dirty="0">
                <a:solidFill>
                  <a:srgbClr val="242424"/>
                </a:solidFill>
                <a:effectLst/>
                <a:latin typeface="source-serif-pro"/>
              </a:rPr>
              <a:t> </a:t>
            </a:r>
            <a:r>
              <a:rPr lang="en-US" b="0" i="0" dirty="0">
                <a:solidFill>
                  <a:srgbClr val="242424"/>
                </a:solidFill>
                <a:effectLst/>
                <a:latin typeface="source-serif-pro"/>
              </a:rPr>
              <a:t>is also used with </a:t>
            </a:r>
            <a:r>
              <a:rPr lang="en-US" b="0" i="1" dirty="0">
                <a:solidFill>
                  <a:srgbClr val="242424"/>
                </a:solidFill>
                <a:effectLst/>
                <a:latin typeface="source-serif-pro"/>
              </a:rPr>
              <a:t>h_(t-1) — blue line </a:t>
            </a:r>
            <a:r>
              <a:rPr lang="en-US" b="0" i="0" dirty="0">
                <a:solidFill>
                  <a:srgbClr val="242424"/>
                </a:solidFill>
                <a:effectLst/>
                <a:latin typeface="source-serif-pro"/>
              </a:rPr>
              <a:t>in an element-wise multiplication. Finally, </a:t>
            </a:r>
            <a:r>
              <a:rPr lang="en-US" b="0" i="1" dirty="0" err="1">
                <a:solidFill>
                  <a:srgbClr val="242424"/>
                </a:solidFill>
                <a:effectLst/>
                <a:latin typeface="source-serif-pro"/>
              </a:rPr>
              <a:t>h_t</a:t>
            </a:r>
            <a:r>
              <a:rPr lang="en-US" b="0" i="1" dirty="0">
                <a:solidFill>
                  <a:srgbClr val="242424"/>
                </a:solidFill>
                <a:effectLst/>
                <a:latin typeface="source-serif-pro"/>
              </a:rPr>
              <a:t> — blue line</a:t>
            </a:r>
            <a:r>
              <a:rPr lang="en-US" b="0" i="0" dirty="0">
                <a:solidFill>
                  <a:srgbClr val="242424"/>
                </a:solidFill>
                <a:effectLst/>
                <a:latin typeface="source-serif-pro"/>
              </a:rPr>
              <a:t> is a result of the summation of the outputs corresponding to the </a:t>
            </a:r>
            <a:r>
              <a:rPr lang="en-US" b="0" i="1" dirty="0">
                <a:solidFill>
                  <a:srgbClr val="242424"/>
                </a:solidFill>
                <a:effectLst/>
                <a:latin typeface="source-serif-pro"/>
              </a:rPr>
              <a:t>bright and dark red lines</a:t>
            </a:r>
            <a:r>
              <a:rPr lang="en-US" b="0" i="0" dirty="0">
                <a:solidFill>
                  <a:srgbClr val="242424"/>
                </a:solidFill>
                <a:effectLst/>
                <a:latin typeface="source-serif-pro"/>
              </a:rPr>
              <a:t>.</a:t>
            </a:r>
          </a:p>
          <a:p>
            <a:pPr algn="l"/>
            <a:r>
              <a:rPr lang="en-US" b="0" i="0" dirty="0">
                <a:solidFill>
                  <a:srgbClr val="242424"/>
                </a:solidFill>
                <a:effectLst/>
                <a:latin typeface="source-serif-pro"/>
              </a:rPr>
              <a:t>Now, you can see how GRUs are able to store and filter the information using their update and reset gates. That eliminates the vanishing gradient problem since the model is not washing out the new input every single time but keeps the relevant information and passes it down to the next time steps of the network. </a:t>
            </a:r>
            <a:r>
              <a:rPr lang="en-US" b="1" i="0" dirty="0">
                <a:solidFill>
                  <a:srgbClr val="242424"/>
                </a:solidFill>
                <a:effectLst/>
                <a:latin typeface="source-serif-pro"/>
              </a:rPr>
              <a:t>If carefully trained, they can perform extremely well even in complex scenarios.</a:t>
            </a:r>
            <a:endParaRPr lang="en-US" b="0" i="0" dirty="0">
              <a:solidFill>
                <a:srgbClr val="242424"/>
              </a:solidFill>
              <a:effectLst/>
              <a:latin typeface="source-serif-pro"/>
            </a:endParaRPr>
          </a:p>
          <a:p>
            <a:pPr algn="l">
              <a:buFont typeface="+mj-lt"/>
              <a:buAutoNum type="arabicPeriod"/>
            </a:pPr>
            <a:endParaRPr lang="en-US" b="0" i="0" dirty="0">
              <a:solidFill>
                <a:srgbClr val="242424"/>
              </a:solidFill>
              <a:effectLst/>
              <a:latin typeface="source-serif-pro"/>
            </a:endParaRPr>
          </a:p>
        </p:txBody>
      </p:sp>
    </p:spTree>
    <p:extLst>
      <p:ext uri="{BB962C8B-B14F-4D97-AF65-F5344CB8AC3E}">
        <p14:creationId xmlns:p14="http://schemas.microsoft.com/office/powerpoint/2010/main" val="2558080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D61DAF-CE1E-42FD-003A-69FA1DEE9938}"/>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4815DD9E-A953-8E26-1076-A366A49C884E}"/>
              </a:ext>
            </a:extLst>
          </p:cNvPr>
          <p:cNvSpPr txBox="1"/>
          <p:nvPr/>
        </p:nvSpPr>
        <p:spPr>
          <a:xfrm>
            <a:off x="0" y="304800"/>
            <a:ext cx="8915400" cy="6740307"/>
          </a:xfrm>
          <a:prstGeom prst="rect">
            <a:avLst/>
          </a:prstGeom>
          <a:noFill/>
        </p:spPr>
        <p:txBody>
          <a:bodyPr wrap="square">
            <a:spAutoFit/>
          </a:bodyPr>
          <a:lstStyle/>
          <a:p>
            <a:pPr algn="l"/>
            <a:r>
              <a:rPr lang="en-US" b="1" i="0" u="none" strike="noStrike" dirty="0">
                <a:solidFill>
                  <a:srgbClr val="666666"/>
                </a:solidFill>
                <a:effectLst/>
                <a:latin typeface="Inter"/>
                <a:hlinkClick r:id="rId2"/>
              </a:rPr>
              <a:t>Segment Anything Model (SAM)</a:t>
            </a:r>
            <a:endParaRPr lang="en-US" b="0" i="0" dirty="0">
              <a:solidFill>
                <a:srgbClr val="666666"/>
              </a:solidFill>
              <a:effectLst/>
              <a:latin typeface="Inter"/>
            </a:endParaRPr>
          </a:p>
          <a:p>
            <a:pPr algn="l"/>
            <a:r>
              <a:rPr lang="en-US" b="0" i="0" dirty="0">
                <a:solidFill>
                  <a:srgbClr val="666666"/>
                </a:solidFill>
                <a:effectLst/>
                <a:latin typeface="Inter"/>
              </a:rPr>
              <a:t>Segment Anything (SAM) is an image segmentation model developed by Meta Research, capable of doing zero-shot segmentation. </a:t>
            </a:r>
          </a:p>
          <a:p>
            <a:pPr algn="l"/>
            <a:r>
              <a:rPr lang="en-US" b="1" i="0" u="none" strike="noStrike" dirty="0">
                <a:solidFill>
                  <a:srgbClr val="666666"/>
                </a:solidFill>
                <a:effectLst/>
                <a:latin typeface="Inter"/>
                <a:hlinkClick r:id="rId3"/>
              </a:rPr>
              <a:t>YOLOv8</a:t>
            </a:r>
            <a:endParaRPr lang="en-US" b="0" i="0" dirty="0">
              <a:solidFill>
                <a:srgbClr val="666666"/>
              </a:solidFill>
              <a:effectLst/>
              <a:latin typeface="Inter"/>
            </a:endParaRPr>
          </a:p>
          <a:p>
            <a:pPr algn="l"/>
            <a:r>
              <a:rPr lang="en-US" b="1" i="0" dirty="0">
                <a:solidFill>
                  <a:srgbClr val="666666"/>
                </a:solidFill>
                <a:effectLst/>
                <a:latin typeface="Inter"/>
              </a:rPr>
              <a:t>Architecture: </a:t>
            </a:r>
            <a:endParaRPr lang="en-US" b="0" i="0" dirty="0">
              <a:solidFill>
                <a:srgbClr val="666666"/>
              </a:solidFill>
              <a:effectLst/>
              <a:latin typeface="Inter"/>
            </a:endParaRPr>
          </a:p>
          <a:p>
            <a:pPr algn="l"/>
            <a:r>
              <a:rPr lang="en-US" b="0" i="0" dirty="0">
                <a:solidFill>
                  <a:srgbClr val="666666"/>
                </a:solidFill>
                <a:effectLst/>
                <a:latin typeface="Inter"/>
              </a:rPr>
              <a:t>YOLO, CNN</a:t>
            </a:r>
          </a:p>
          <a:p>
            <a:pPr algn="l"/>
            <a:r>
              <a:rPr lang="en-US" b="0" i="0" dirty="0">
                <a:solidFill>
                  <a:srgbClr val="666666"/>
                </a:solidFill>
                <a:effectLst/>
                <a:latin typeface="Inter"/>
              </a:rPr>
              <a:t>YOLOv8 is a state-of-the-art object detection and image segmentation model created by </a:t>
            </a:r>
            <a:r>
              <a:rPr lang="en-US" b="0" i="0" dirty="0" err="1">
                <a:solidFill>
                  <a:srgbClr val="666666"/>
                </a:solidFill>
                <a:effectLst/>
                <a:latin typeface="Inter"/>
              </a:rPr>
              <a:t>Ultralytics</a:t>
            </a:r>
            <a:r>
              <a:rPr lang="en-US" b="0" i="0" dirty="0">
                <a:solidFill>
                  <a:srgbClr val="666666"/>
                </a:solidFill>
                <a:effectLst/>
                <a:latin typeface="Inter"/>
              </a:rPr>
              <a:t>, the developers of YOLOv5. </a:t>
            </a:r>
          </a:p>
          <a:p>
            <a:pPr algn="l"/>
            <a:r>
              <a:rPr lang="en-US" b="1" i="0" u="none" strike="noStrike" dirty="0">
                <a:solidFill>
                  <a:srgbClr val="666666"/>
                </a:solidFill>
                <a:effectLst/>
                <a:latin typeface="Inter"/>
                <a:hlinkClick r:id="rId4"/>
              </a:rPr>
              <a:t>YOLOv8 Instance Segmentation</a:t>
            </a:r>
            <a:endParaRPr lang="en-US" b="0" i="0" dirty="0">
              <a:solidFill>
                <a:srgbClr val="666666"/>
              </a:solidFill>
              <a:effectLst/>
              <a:latin typeface="Inter"/>
            </a:endParaRPr>
          </a:p>
          <a:p>
            <a:pPr algn="l"/>
            <a:r>
              <a:rPr lang="en-US" b="0" i="0" dirty="0">
                <a:solidFill>
                  <a:srgbClr val="666666"/>
                </a:solidFill>
                <a:effectLst/>
                <a:latin typeface="Inter"/>
              </a:rPr>
              <a:t>The state-of-the-art YOLOv8 model comes with support for instance segmentation tasks.</a:t>
            </a:r>
          </a:p>
          <a:p>
            <a:pPr algn="l"/>
            <a:r>
              <a:rPr lang="en-US" b="1" i="0" u="none" strike="noStrike" dirty="0" err="1">
                <a:solidFill>
                  <a:srgbClr val="666666"/>
                </a:solidFill>
                <a:effectLst/>
                <a:latin typeface="Inter"/>
                <a:hlinkClick r:id="rId5"/>
              </a:rPr>
              <a:t>GroundingDINO</a:t>
            </a:r>
            <a:endParaRPr lang="en-US" b="0" i="0" dirty="0">
              <a:solidFill>
                <a:srgbClr val="666666"/>
              </a:solidFill>
              <a:effectLst/>
              <a:latin typeface="Inter"/>
            </a:endParaRPr>
          </a:p>
          <a:p>
            <a:pPr algn="l"/>
            <a:r>
              <a:rPr lang="en-US" b="0" i="0" dirty="0">
                <a:solidFill>
                  <a:srgbClr val="666666"/>
                </a:solidFill>
                <a:effectLst/>
                <a:latin typeface="Inter"/>
              </a:rPr>
              <a:t>Grounding DINO is a zero-shot object detection model made by combining a Transformer-based DINO detector and grounded pre-training. </a:t>
            </a:r>
          </a:p>
          <a:p>
            <a:pPr algn="l"/>
            <a:r>
              <a:rPr lang="en-IN" b="1" i="0" u="sng" dirty="0">
                <a:effectLst/>
                <a:latin typeface="Inter"/>
                <a:hlinkClick r:id="rId6"/>
              </a:rPr>
              <a:t>YOLOv5</a:t>
            </a:r>
            <a:r>
              <a:rPr lang="en-US" b="0" i="0" dirty="0">
                <a:solidFill>
                  <a:srgbClr val="666666"/>
                </a:solidFill>
                <a:effectLst/>
                <a:latin typeface="Inter"/>
              </a:rPr>
              <a:t>A very fast and easy to use </a:t>
            </a:r>
            <a:r>
              <a:rPr lang="en-US" b="0" i="0" dirty="0" err="1">
                <a:solidFill>
                  <a:srgbClr val="666666"/>
                </a:solidFill>
                <a:effectLst/>
                <a:latin typeface="Inter"/>
              </a:rPr>
              <a:t>PyTorch</a:t>
            </a:r>
            <a:r>
              <a:rPr lang="en-US" b="0" i="0" dirty="0">
                <a:solidFill>
                  <a:srgbClr val="666666"/>
                </a:solidFill>
                <a:effectLst/>
                <a:latin typeface="Inter"/>
              </a:rPr>
              <a:t> model that achieves state of the art (or near state of the art) results. </a:t>
            </a:r>
          </a:p>
          <a:p>
            <a:pPr algn="l"/>
            <a:r>
              <a:rPr lang="en-IN" b="1" i="0" u="none" strike="noStrike" dirty="0">
                <a:effectLst/>
                <a:latin typeface="Inter"/>
                <a:hlinkClick r:id="rId7"/>
              </a:rPr>
              <a:t>YOLOv5 Oriented Bounding Boxes</a:t>
            </a:r>
            <a:r>
              <a:rPr lang="en-US" b="0" i="0" dirty="0">
                <a:solidFill>
                  <a:srgbClr val="666666"/>
                </a:solidFill>
                <a:effectLst/>
                <a:latin typeface="Inter"/>
              </a:rPr>
              <a:t>YOLOv5-OBB is a variant of YOLOv5 that supports oriented bounding boxes. This model is designed to yield predictions that better fit objects that are positioned at an angle. </a:t>
            </a:r>
            <a:endParaRPr lang="en-US" dirty="0">
              <a:solidFill>
                <a:srgbClr val="666666"/>
              </a:solidFill>
              <a:latin typeface="Inter"/>
            </a:endParaRPr>
          </a:p>
          <a:p>
            <a:pPr algn="l"/>
            <a:r>
              <a:rPr lang="en-IN" b="1" i="0" u="none" strike="noStrike" dirty="0">
                <a:effectLst/>
                <a:latin typeface="Inter"/>
                <a:hlinkClick r:id="rId8"/>
              </a:rPr>
              <a:t>YOLOv5 Classification</a:t>
            </a:r>
            <a:r>
              <a:rPr lang="en-US" b="0" i="0" dirty="0">
                <a:solidFill>
                  <a:srgbClr val="666666"/>
                </a:solidFill>
                <a:effectLst/>
                <a:latin typeface="Inter"/>
              </a:rPr>
              <a:t>YOLOv5 Classification is a version of the YOLOv5 model used in single-label and multi-label image classification. </a:t>
            </a:r>
          </a:p>
          <a:p>
            <a:pPr algn="l"/>
            <a:r>
              <a:rPr lang="en-IN" b="1" i="0" u="none" strike="noStrike" dirty="0">
                <a:effectLst/>
                <a:latin typeface="Inter"/>
                <a:hlinkClick r:id="rId9"/>
              </a:rPr>
              <a:t>Detectron2</a:t>
            </a:r>
            <a:r>
              <a:rPr lang="en-US" b="0" i="0" dirty="0">
                <a:solidFill>
                  <a:srgbClr val="666666"/>
                </a:solidFill>
                <a:effectLst/>
                <a:latin typeface="Inter"/>
              </a:rPr>
              <a:t>Detectron2 is model zoo of it's own for computer vision models written in </a:t>
            </a:r>
            <a:r>
              <a:rPr lang="en-US" b="0" i="0" dirty="0" err="1">
                <a:solidFill>
                  <a:srgbClr val="666666"/>
                </a:solidFill>
                <a:effectLst/>
                <a:latin typeface="Inter"/>
              </a:rPr>
              <a:t>PyTorch</a:t>
            </a:r>
            <a:r>
              <a:rPr lang="en-US" b="0" i="0" dirty="0">
                <a:solidFill>
                  <a:srgbClr val="666666"/>
                </a:solidFill>
                <a:effectLst/>
                <a:latin typeface="Inter"/>
              </a:rPr>
              <a:t>.</a:t>
            </a:r>
            <a:endParaRPr lang="en-US" dirty="0">
              <a:solidFill>
                <a:srgbClr val="666666"/>
              </a:solidFill>
              <a:latin typeface="Inter"/>
            </a:endParaRPr>
          </a:p>
          <a:p>
            <a:pPr algn="l"/>
            <a:r>
              <a:rPr lang="en-IN" b="1" i="0" u="none" strike="noStrike" dirty="0">
                <a:effectLst/>
                <a:latin typeface="Inter"/>
                <a:hlinkClick r:id="rId10"/>
              </a:rPr>
              <a:t>Mask RCNN</a:t>
            </a:r>
            <a:r>
              <a:rPr lang="en-US" b="0" i="0" dirty="0">
                <a:solidFill>
                  <a:srgbClr val="666666"/>
                </a:solidFill>
                <a:effectLst/>
                <a:latin typeface="Inter"/>
              </a:rPr>
              <a:t>Mask RCNN is a convolutional neural network for instance segmentation.</a:t>
            </a:r>
          </a:p>
          <a:p>
            <a:pPr algn="l"/>
            <a:endParaRPr lang="en-US" b="0" i="0" dirty="0">
              <a:solidFill>
                <a:srgbClr val="666666"/>
              </a:solidFill>
              <a:effectLst/>
              <a:latin typeface="Inter"/>
            </a:endParaRPr>
          </a:p>
        </p:txBody>
      </p:sp>
    </p:spTree>
    <p:extLst>
      <p:ext uri="{BB962C8B-B14F-4D97-AF65-F5344CB8AC3E}">
        <p14:creationId xmlns:p14="http://schemas.microsoft.com/office/powerpoint/2010/main" val="442660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80E170-E30B-E56B-604C-AD1355AF0889}"/>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C82C37DD-5096-D508-E2FF-897D6CABFCBC}"/>
              </a:ext>
            </a:extLst>
          </p:cNvPr>
          <p:cNvSpPr txBox="1"/>
          <p:nvPr/>
        </p:nvSpPr>
        <p:spPr>
          <a:xfrm>
            <a:off x="152400" y="304800"/>
            <a:ext cx="8991600" cy="6186309"/>
          </a:xfrm>
          <a:prstGeom prst="rect">
            <a:avLst/>
          </a:prstGeom>
          <a:noFill/>
        </p:spPr>
        <p:txBody>
          <a:bodyPr wrap="square">
            <a:spAutoFit/>
          </a:bodyPr>
          <a:lstStyle/>
          <a:p>
            <a:r>
              <a:rPr lang="en-IN" b="1" i="0" u="none" strike="noStrike" dirty="0">
                <a:effectLst/>
                <a:latin typeface="Inter"/>
                <a:hlinkClick r:id="rId2"/>
              </a:rPr>
              <a:t>YOLOv4 Darknet</a:t>
            </a:r>
            <a:r>
              <a:rPr lang="en-US" b="0" i="0" dirty="0">
                <a:solidFill>
                  <a:srgbClr val="666666"/>
                </a:solidFill>
                <a:effectLst/>
                <a:latin typeface="Inter"/>
              </a:rPr>
              <a:t>YOLOv4 has emerged as the best real time object detection model. YOLOv4 carries forward many of the research contributions of the YOLO family of models along with new modeling and data augmentation techniques. This implementation is in Darknet. </a:t>
            </a:r>
          </a:p>
          <a:p>
            <a:r>
              <a:rPr lang="en-IN" b="1" i="0" u="none" strike="noStrike" dirty="0">
                <a:effectLst/>
                <a:latin typeface="Inter"/>
                <a:hlinkClick r:id="rId3"/>
              </a:rPr>
              <a:t>OpenAI CLIP</a:t>
            </a:r>
            <a:r>
              <a:rPr lang="en-US" b="0" i="0" dirty="0">
                <a:solidFill>
                  <a:srgbClr val="666666"/>
                </a:solidFill>
                <a:effectLst/>
                <a:latin typeface="Inter"/>
              </a:rPr>
              <a:t>CLIP (Contrastive Language-Image Pre-Training) is an impressive multimodal zero-shot image classifier that achieves impressive results in a wide range of domains with no fine-tuning. It applies the recent advancements in large-scale transformers like GPT-3 to the vision arena.</a:t>
            </a:r>
            <a:endParaRPr lang="en-US" dirty="0">
              <a:solidFill>
                <a:srgbClr val="666666"/>
              </a:solidFill>
              <a:latin typeface="Inter"/>
            </a:endParaRPr>
          </a:p>
          <a:p>
            <a:r>
              <a:rPr lang="en-IN" b="1" i="0" u="none" strike="noStrike" dirty="0">
                <a:effectLst/>
                <a:latin typeface="Inter"/>
                <a:hlinkClick r:id="rId4"/>
              </a:rPr>
              <a:t>Faster R-CNN</a:t>
            </a:r>
            <a:r>
              <a:rPr lang="en-US" b="0" i="0" dirty="0">
                <a:solidFill>
                  <a:srgbClr val="666666"/>
                </a:solidFill>
                <a:effectLst/>
                <a:latin typeface="Inter"/>
              </a:rPr>
              <a:t>One of the most accurate object detection algorithms but requires a lot of power at inference time. A good choice if you can do processing asynchronously on a server.</a:t>
            </a:r>
          </a:p>
          <a:p>
            <a:r>
              <a:rPr lang="en-IN" b="1" i="0" u="none" strike="noStrike" dirty="0" err="1">
                <a:effectLst/>
                <a:latin typeface="Inter"/>
                <a:hlinkClick r:id="rId5"/>
              </a:rPr>
              <a:t>EfficientNet</a:t>
            </a:r>
            <a:r>
              <a:rPr lang="en-US" b="0" i="0" dirty="0" err="1">
                <a:solidFill>
                  <a:srgbClr val="666666"/>
                </a:solidFill>
                <a:effectLst/>
                <a:latin typeface="Inter"/>
              </a:rPr>
              <a:t>EfficientNet</a:t>
            </a:r>
            <a:r>
              <a:rPr lang="en-US" b="0" i="0" dirty="0">
                <a:solidFill>
                  <a:srgbClr val="666666"/>
                </a:solidFill>
                <a:effectLst/>
                <a:latin typeface="Inter"/>
              </a:rPr>
              <a:t> is from a family of image classification models from </a:t>
            </a:r>
            <a:r>
              <a:rPr lang="en-US" b="0" i="0" dirty="0" err="1">
                <a:solidFill>
                  <a:srgbClr val="666666"/>
                </a:solidFill>
                <a:effectLst/>
                <a:latin typeface="Inter"/>
              </a:rPr>
              <a:t>GoogleAI</a:t>
            </a:r>
            <a:r>
              <a:rPr lang="en-US" b="0" i="0" dirty="0">
                <a:solidFill>
                  <a:srgbClr val="666666"/>
                </a:solidFill>
                <a:effectLst/>
                <a:latin typeface="Inter"/>
              </a:rPr>
              <a:t> that train comparatively quickly on small amounts of data, making the most of limited datasets.</a:t>
            </a:r>
            <a:endParaRPr lang="en-US" dirty="0">
              <a:solidFill>
                <a:srgbClr val="666666"/>
              </a:solidFill>
              <a:latin typeface="Inter"/>
            </a:endParaRPr>
          </a:p>
          <a:p>
            <a:r>
              <a:rPr lang="en-IN" b="1" i="0" u="none" strike="noStrike" dirty="0" err="1">
                <a:effectLst/>
                <a:latin typeface="Inter"/>
                <a:hlinkClick r:id="rId6"/>
              </a:rPr>
              <a:t>FastSAMFastSAM</a:t>
            </a:r>
            <a:r>
              <a:rPr lang="en-US" b="0" i="0" dirty="0" err="1">
                <a:solidFill>
                  <a:srgbClr val="666666"/>
                </a:solidFill>
                <a:effectLst/>
                <a:latin typeface="Inter"/>
              </a:rPr>
              <a:t>FastSAM</a:t>
            </a:r>
            <a:r>
              <a:rPr lang="en-US" b="0" i="0" dirty="0">
                <a:solidFill>
                  <a:srgbClr val="666666"/>
                </a:solidFill>
                <a:effectLst/>
                <a:latin typeface="Inter"/>
              </a:rPr>
              <a:t> is an image segmentation model trained using 2% of the data in the Segment Anything Model SA-1B dataset. </a:t>
            </a:r>
            <a:endParaRPr lang="en-US" b="1" i="0" u="none" strike="noStrike" dirty="0">
              <a:solidFill>
                <a:srgbClr val="666666"/>
              </a:solidFill>
              <a:effectLst/>
              <a:latin typeface="Inter"/>
            </a:endParaRPr>
          </a:p>
          <a:p>
            <a:r>
              <a:rPr lang="en-IN" b="1" i="0" u="none" strike="noStrike" dirty="0" err="1">
                <a:effectLst/>
                <a:latin typeface="Inter"/>
                <a:hlinkClick r:id="rId7"/>
              </a:rPr>
              <a:t>MobileNet</a:t>
            </a:r>
            <a:r>
              <a:rPr lang="en-IN" b="1" i="0" u="none" strike="noStrike" dirty="0">
                <a:effectLst/>
                <a:latin typeface="Inter"/>
                <a:hlinkClick r:id="rId7"/>
              </a:rPr>
              <a:t> SSD v2</a:t>
            </a:r>
            <a:r>
              <a:rPr lang="en-US" b="0" i="0" dirty="0">
                <a:solidFill>
                  <a:srgbClr val="666666"/>
                </a:solidFill>
                <a:effectLst/>
                <a:latin typeface="Inter"/>
              </a:rPr>
              <a:t>This architecture provides good </a:t>
            </a:r>
            <a:r>
              <a:rPr lang="en-US" b="0" i="0" dirty="0" err="1">
                <a:solidFill>
                  <a:srgbClr val="666666"/>
                </a:solidFill>
                <a:effectLst/>
                <a:latin typeface="Inter"/>
              </a:rPr>
              <a:t>realtime</a:t>
            </a:r>
            <a:r>
              <a:rPr lang="en-US" b="0" i="0" dirty="0">
                <a:solidFill>
                  <a:srgbClr val="666666"/>
                </a:solidFill>
                <a:effectLst/>
                <a:latin typeface="Inter"/>
              </a:rPr>
              <a:t> results on limited compute. It's designed to run in </a:t>
            </a:r>
            <a:r>
              <a:rPr lang="en-US" b="0" i="0" dirty="0" err="1">
                <a:solidFill>
                  <a:srgbClr val="666666"/>
                </a:solidFill>
                <a:effectLst/>
                <a:latin typeface="Inter"/>
              </a:rPr>
              <a:t>realtime</a:t>
            </a:r>
            <a:r>
              <a:rPr lang="en-US" b="0" i="0" dirty="0">
                <a:solidFill>
                  <a:srgbClr val="666666"/>
                </a:solidFill>
                <a:effectLst/>
                <a:latin typeface="Inter"/>
              </a:rPr>
              <a:t> (30 frames per second) even on mobile devices. </a:t>
            </a:r>
          </a:p>
          <a:p>
            <a:r>
              <a:rPr lang="en-IN" b="1" i="0" u="none" strike="noStrike" dirty="0" err="1">
                <a:effectLst/>
                <a:latin typeface="Inter"/>
                <a:hlinkClick r:id="rId8"/>
              </a:rPr>
              <a:t>ResNet</a:t>
            </a:r>
            <a:r>
              <a:rPr lang="en-IN" b="1" i="0" u="none" strike="noStrike" dirty="0">
                <a:effectLst/>
                <a:latin typeface="Inter"/>
                <a:hlinkClick r:id="rId8"/>
              </a:rPr>
              <a:t> 34</a:t>
            </a:r>
            <a:r>
              <a:rPr lang="en-US" b="0" i="0" dirty="0">
                <a:solidFill>
                  <a:srgbClr val="666666"/>
                </a:solidFill>
                <a:effectLst/>
                <a:latin typeface="Inter"/>
              </a:rPr>
              <a:t>A fast, simple convolutional neural network that gets the job done for many tasks, including classification.</a:t>
            </a:r>
            <a:endParaRPr lang="en-US" dirty="0">
              <a:solidFill>
                <a:srgbClr val="666666"/>
              </a:solidFill>
              <a:latin typeface="Inter"/>
            </a:endParaRPr>
          </a:p>
          <a:p>
            <a:r>
              <a:rPr lang="en-IN" b="1" i="0" u="none" strike="noStrike" dirty="0" err="1">
                <a:effectLst/>
                <a:latin typeface="Inter"/>
                <a:hlinkClick r:id="rId9"/>
              </a:rPr>
              <a:t>MobileNet</a:t>
            </a:r>
            <a:r>
              <a:rPr lang="en-IN" b="1" i="0" u="none" strike="noStrike" dirty="0">
                <a:effectLst/>
                <a:latin typeface="Inter"/>
                <a:hlinkClick r:id="rId9"/>
              </a:rPr>
              <a:t> V2 Classification</a:t>
            </a:r>
            <a:r>
              <a:rPr lang="en-US" b="0" i="0" dirty="0" err="1">
                <a:solidFill>
                  <a:srgbClr val="666666"/>
                </a:solidFill>
                <a:effectLst/>
                <a:latin typeface="Inter"/>
              </a:rPr>
              <a:t>MobileNet</a:t>
            </a:r>
            <a:r>
              <a:rPr lang="en-US" b="0" i="0" dirty="0">
                <a:solidFill>
                  <a:srgbClr val="666666"/>
                </a:solidFill>
                <a:effectLst/>
                <a:latin typeface="Inter"/>
              </a:rPr>
              <a:t> is a </a:t>
            </a:r>
            <a:r>
              <a:rPr lang="en-US" b="0" i="0" dirty="0" err="1">
                <a:solidFill>
                  <a:srgbClr val="666666"/>
                </a:solidFill>
                <a:effectLst/>
                <a:latin typeface="Inter"/>
              </a:rPr>
              <a:t>GoogleAI</a:t>
            </a:r>
            <a:r>
              <a:rPr lang="en-US" b="0" i="0" dirty="0">
                <a:solidFill>
                  <a:srgbClr val="666666"/>
                </a:solidFill>
                <a:effectLst/>
                <a:latin typeface="Inter"/>
              </a:rPr>
              <a:t> model well-suited for on-device, real-time classification (distinct from </a:t>
            </a:r>
            <a:r>
              <a:rPr lang="en-US" b="0" i="0" dirty="0" err="1">
                <a:solidFill>
                  <a:srgbClr val="666666"/>
                </a:solidFill>
                <a:effectLst/>
                <a:latin typeface="Inter"/>
              </a:rPr>
              <a:t>MobileNetSSD</a:t>
            </a:r>
            <a:r>
              <a:rPr lang="en-US" b="0" i="0" dirty="0">
                <a:solidFill>
                  <a:srgbClr val="666666"/>
                </a:solidFill>
                <a:effectLst/>
                <a:latin typeface="Inter"/>
              </a:rPr>
              <a:t>, Single Shot Detector). This implementation leverages transfer learning from ImageNet to your dataset.</a:t>
            </a:r>
          </a:p>
          <a:p>
            <a:r>
              <a:rPr lang="en-IN" b="1" i="0" u="none" strike="noStrike" dirty="0">
                <a:effectLst/>
                <a:latin typeface="Inter"/>
                <a:hlinkClick r:id="rId10"/>
              </a:rPr>
              <a:t>L2CS-Net</a:t>
            </a:r>
            <a:r>
              <a:rPr lang="en-US" b="0" i="0" dirty="0">
                <a:solidFill>
                  <a:srgbClr val="666666"/>
                </a:solidFill>
                <a:effectLst/>
                <a:latin typeface="Inter"/>
              </a:rPr>
              <a:t>L2CS-Net is a gaze estimation model that enables you to calculate where someone is looking and in what direction someone is looking. </a:t>
            </a:r>
            <a:endParaRPr lang="en-IN" dirty="0"/>
          </a:p>
        </p:txBody>
      </p:sp>
    </p:spTree>
    <p:extLst>
      <p:ext uri="{BB962C8B-B14F-4D97-AF65-F5344CB8AC3E}">
        <p14:creationId xmlns:p14="http://schemas.microsoft.com/office/powerpoint/2010/main" val="32827456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4583E6E-3E3E-20B8-1A67-9E811C527EAC}"/>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02149FA8-2991-DBC7-6BB8-A3D33E4FFE32}"/>
              </a:ext>
            </a:extLst>
          </p:cNvPr>
          <p:cNvSpPr txBox="1"/>
          <p:nvPr/>
        </p:nvSpPr>
        <p:spPr>
          <a:xfrm>
            <a:off x="152400" y="228600"/>
            <a:ext cx="8763000" cy="6186309"/>
          </a:xfrm>
          <a:prstGeom prst="rect">
            <a:avLst/>
          </a:prstGeom>
          <a:noFill/>
        </p:spPr>
        <p:txBody>
          <a:bodyPr wrap="square">
            <a:spAutoFit/>
          </a:bodyPr>
          <a:lstStyle/>
          <a:p>
            <a:r>
              <a:rPr lang="en-GB" sz="1800" dirty="0">
                <a:solidFill>
                  <a:srgbClr val="000000"/>
                </a:solidFill>
                <a:effectLst/>
                <a:latin typeface="Times New Roman" panose="02020603050405020304" pitchFamily="18" charset="0"/>
                <a:ea typeface="Times New Roman" panose="02020603050405020304" pitchFamily="18" charset="0"/>
              </a:rPr>
              <a:t>Vision Languages : </a:t>
            </a:r>
            <a:r>
              <a:rPr lang="en-US" b="0" i="0" dirty="0">
                <a:solidFill>
                  <a:srgbClr val="3B3C3C"/>
                </a:solidFill>
                <a:effectLst/>
                <a:latin typeface="sohne"/>
              </a:rPr>
              <a:t>There are several programming languages suitable for implementing computer vision systems, some of them easy to learn and some of them hard for a new developer. </a:t>
            </a:r>
          </a:p>
          <a:p>
            <a:pPr algn="l"/>
            <a:r>
              <a:rPr lang="en-US" b="1" i="0" dirty="0">
                <a:solidFill>
                  <a:srgbClr val="3B3C3C"/>
                </a:solidFill>
                <a:effectLst/>
                <a:latin typeface="sohne"/>
              </a:rPr>
              <a:t>MATLAB</a:t>
            </a:r>
          </a:p>
          <a:p>
            <a:pPr algn="l"/>
            <a:r>
              <a:rPr lang="en-US" b="0" i="0" dirty="0">
                <a:solidFill>
                  <a:srgbClr val="3B3C3C"/>
                </a:solidFill>
                <a:effectLst/>
                <a:latin typeface="sohne"/>
              </a:rPr>
              <a:t>MATLAB is a program for analyzing data, creating algorithms, and creating models that engineers and scientists use every day</a:t>
            </a:r>
          </a:p>
          <a:p>
            <a:pPr algn="l"/>
            <a:r>
              <a:rPr lang="en-US" b="0" i="0" dirty="0">
                <a:solidFill>
                  <a:srgbClr val="3B3C3C"/>
                </a:solidFill>
                <a:effectLst/>
                <a:latin typeface="sohne"/>
              </a:rPr>
              <a:t> Pros:</a:t>
            </a:r>
          </a:p>
          <a:p>
            <a:pPr algn="l">
              <a:buFont typeface="Arial" panose="020B0604020202020204" pitchFamily="34" charset="0"/>
              <a:buChar char="•"/>
            </a:pPr>
            <a:r>
              <a:rPr lang="en-US" b="0" i="0" dirty="0">
                <a:solidFill>
                  <a:srgbClr val="3B3C3C"/>
                </a:solidFill>
                <a:effectLst/>
                <a:latin typeface="sohne"/>
              </a:rPr>
              <a:t>MATLAB is widely used in academia, especially for prototyping and testing new ideas.</a:t>
            </a:r>
          </a:p>
          <a:p>
            <a:pPr algn="l">
              <a:buFont typeface="Arial" panose="020B0604020202020204" pitchFamily="34" charset="0"/>
              <a:buChar char="•"/>
            </a:pPr>
            <a:r>
              <a:rPr lang="en-US" b="0" i="0" dirty="0">
                <a:solidFill>
                  <a:srgbClr val="3B3C3C"/>
                </a:solidFill>
                <a:effectLst/>
                <a:latin typeface="sohne"/>
              </a:rPr>
              <a:t>MATLAB is well known as a programming language with very good algorithm implementations and extensive toolbox options, with its integrated graphical interface, MATLAB lets you edit code, display output, plot figures, manipulate data, and more, all of them in MATLAB IDE.</a:t>
            </a:r>
          </a:p>
          <a:p>
            <a:pPr algn="l">
              <a:buFont typeface="Arial" panose="020B0604020202020204" pitchFamily="34" charset="0"/>
              <a:buChar char="•"/>
            </a:pPr>
            <a:r>
              <a:rPr lang="en-US" b="0" i="0" dirty="0">
                <a:solidFill>
                  <a:srgbClr val="3B3C3C"/>
                </a:solidFill>
                <a:effectLst/>
                <a:latin typeface="sohne"/>
              </a:rPr>
              <a:t>MATLAB known for its built-in vector variables that make vector-like programming to be very convenient, MATLAB provides an easy debugging experience with a good user experience.</a:t>
            </a:r>
          </a:p>
          <a:p>
            <a:pPr algn="l"/>
            <a:r>
              <a:rPr lang="en-US" b="0" i="0" dirty="0">
                <a:solidFill>
                  <a:srgbClr val="3B3C3C"/>
                </a:solidFill>
                <a:effectLst/>
                <a:latin typeface="sohne"/>
              </a:rPr>
              <a:t>Cons:</a:t>
            </a:r>
          </a:p>
          <a:p>
            <a:pPr algn="l">
              <a:buFont typeface="Arial" panose="020B0604020202020204" pitchFamily="34" charset="0"/>
              <a:buChar char="•"/>
            </a:pPr>
            <a:r>
              <a:rPr lang="en-US" b="0" i="0" dirty="0">
                <a:solidFill>
                  <a:srgbClr val="3B3C3C"/>
                </a:solidFill>
                <a:effectLst/>
                <a:latin typeface="sohne"/>
              </a:rPr>
              <a:t>MATLAB is not designed for a production environment, another major con is that MATLAB costs around 2500$ for a standard license, plus a yearly fee.</a:t>
            </a:r>
          </a:p>
          <a:p>
            <a:pPr algn="l">
              <a:buFont typeface="Arial" panose="020B0604020202020204" pitchFamily="34" charset="0"/>
              <a:buChar char="•"/>
            </a:pPr>
            <a:r>
              <a:rPr lang="en-US" b="0" i="0" dirty="0">
                <a:solidFill>
                  <a:srgbClr val="3B3C3C"/>
                </a:solidFill>
                <a:effectLst/>
                <a:latin typeface="sohne"/>
              </a:rPr>
              <a:t>A major drawback of MATLAB is that it is extremely slow in executing code, and the learning curve is quite long since its syntax is different from general-purpose programming languages, such as C, C++, and Python.</a:t>
            </a:r>
          </a:p>
          <a:p>
            <a:endParaRPr lang="en-IN" dirty="0"/>
          </a:p>
        </p:txBody>
      </p:sp>
    </p:spTree>
    <p:extLst>
      <p:ext uri="{BB962C8B-B14F-4D97-AF65-F5344CB8AC3E}">
        <p14:creationId xmlns:p14="http://schemas.microsoft.com/office/powerpoint/2010/main" val="1417494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4583E6E-3E3E-20B8-1A67-9E811C527EAC}"/>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02149FA8-2991-DBC7-6BB8-A3D33E4FFE32}"/>
              </a:ext>
            </a:extLst>
          </p:cNvPr>
          <p:cNvSpPr txBox="1"/>
          <p:nvPr/>
        </p:nvSpPr>
        <p:spPr>
          <a:xfrm>
            <a:off x="152400" y="228600"/>
            <a:ext cx="8763000" cy="5632311"/>
          </a:xfrm>
          <a:prstGeom prst="rect">
            <a:avLst/>
          </a:prstGeom>
          <a:noFill/>
        </p:spPr>
        <p:txBody>
          <a:bodyPr wrap="square">
            <a:spAutoFit/>
          </a:bodyPr>
          <a:lstStyle/>
          <a:p>
            <a:pPr algn="l"/>
            <a:r>
              <a:rPr lang="en-GB" sz="1800" dirty="0">
                <a:solidFill>
                  <a:srgbClr val="000000"/>
                </a:solidFill>
                <a:effectLst/>
                <a:latin typeface="Times New Roman" panose="02020603050405020304" pitchFamily="18" charset="0"/>
                <a:ea typeface="Times New Roman" panose="02020603050405020304" pitchFamily="18" charset="0"/>
              </a:rPr>
              <a:t>Vision Languages :</a:t>
            </a:r>
            <a:r>
              <a:rPr lang="en-US" b="1" i="0" dirty="0">
                <a:solidFill>
                  <a:srgbClr val="3B3C3C"/>
                </a:solidFill>
                <a:effectLst/>
                <a:latin typeface="sohne"/>
              </a:rPr>
              <a:t>C++</a:t>
            </a:r>
          </a:p>
          <a:p>
            <a:pPr algn="l"/>
            <a:r>
              <a:rPr lang="en-US" b="0" i="0" dirty="0">
                <a:solidFill>
                  <a:srgbClr val="3B3C3C"/>
                </a:solidFill>
                <a:effectLst/>
                <a:latin typeface="sohne"/>
              </a:rPr>
              <a:t>C++, also known as the “C with Classes” programming language, is a general-purpose programming language developed by Bjarne </a:t>
            </a:r>
            <a:r>
              <a:rPr lang="en-US" b="0" i="0" dirty="0" err="1">
                <a:solidFill>
                  <a:srgbClr val="3B3C3C"/>
                </a:solidFill>
                <a:effectLst/>
                <a:latin typeface="sohne"/>
              </a:rPr>
              <a:t>Stroustrup</a:t>
            </a:r>
            <a:endParaRPr lang="en-US" b="0" i="0" dirty="0">
              <a:solidFill>
                <a:srgbClr val="3B3C3C"/>
              </a:solidFill>
              <a:effectLst/>
              <a:latin typeface="sohne"/>
            </a:endParaRPr>
          </a:p>
          <a:p>
            <a:pPr algn="l"/>
            <a:r>
              <a:rPr lang="en-US" b="0" i="0" dirty="0">
                <a:solidFill>
                  <a:srgbClr val="3B3C3C"/>
                </a:solidFill>
                <a:effectLst/>
                <a:latin typeface="sohne"/>
              </a:rPr>
              <a:t>👍 Pros:</a:t>
            </a:r>
          </a:p>
          <a:p>
            <a:pPr algn="l">
              <a:buFont typeface="Arial" panose="020B0604020202020204" pitchFamily="34" charset="0"/>
              <a:buChar char="•"/>
            </a:pPr>
            <a:r>
              <a:rPr lang="en-US" b="0" i="0" dirty="0">
                <a:solidFill>
                  <a:srgbClr val="3B3C3C"/>
                </a:solidFill>
                <a:effectLst/>
                <a:latin typeface="sohne"/>
              </a:rPr>
              <a:t>C++ enables its users to run the same program on different operating systems easily.</a:t>
            </a:r>
          </a:p>
          <a:p>
            <a:pPr algn="l">
              <a:buFont typeface="Arial" panose="020B0604020202020204" pitchFamily="34" charset="0"/>
              <a:buChar char="•"/>
            </a:pPr>
            <a:r>
              <a:rPr lang="en-US" b="0" i="0" dirty="0">
                <a:solidFill>
                  <a:srgbClr val="3B3C3C"/>
                </a:solidFill>
                <a:effectLst/>
                <a:latin typeface="sohne"/>
              </a:rPr>
              <a:t>One of C++’s biggest benefits is its object-oriented model that includes concepts like classes, inheritance, polymorphism, data abstraction, and encapsulation, expanding reusability and reliability.</a:t>
            </a:r>
          </a:p>
          <a:p>
            <a:pPr algn="l">
              <a:buFont typeface="Arial" panose="020B0604020202020204" pitchFamily="34" charset="0"/>
              <a:buChar char="•"/>
            </a:pPr>
            <a:r>
              <a:rPr lang="en-US" b="0" i="0" dirty="0">
                <a:solidFill>
                  <a:srgbClr val="3B3C3C"/>
                </a:solidFill>
                <a:effectLst/>
                <a:latin typeface="sohne"/>
              </a:rPr>
              <a:t>Embedded systems and compilers leverage C++ for low-level machine manipulation.</a:t>
            </a:r>
          </a:p>
          <a:p>
            <a:pPr algn="l">
              <a:buFont typeface="Arial" panose="020B0604020202020204" pitchFamily="34" charset="0"/>
              <a:buChar char="•"/>
            </a:pPr>
            <a:r>
              <a:rPr lang="en-US" b="0" i="0" dirty="0">
                <a:solidFill>
                  <a:srgbClr val="3B3C3C"/>
                </a:solidFill>
                <a:effectLst/>
                <a:latin typeface="sohne"/>
              </a:rPr>
              <a:t>In C++, the programmer has access to control over memory management, but this comes at a cost as there is a greater responsibility to manage memory as opposed to it being handled by the Garbage Collector.</a:t>
            </a:r>
          </a:p>
          <a:p>
            <a:pPr algn="l">
              <a:buFont typeface="Arial" panose="020B0604020202020204" pitchFamily="34" charset="0"/>
              <a:buChar char="•"/>
            </a:pPr>
            <a:r>
              <a:rPr lang="en-US" b="0" i="0" dirty="0">
                <a:solidFill>
                  <a:srgbClr val="3B3C3C"/>
                </a:solidFill>
                <a:effectLst/>
                <a:latin typeface="sohne"/>
              </a:rPr>
              <a:t>C++ can handle small datasets as well as large ones, and it can handle intensive processes.</a:t>
            </a:r>
          </a:p>
          <a:p>
            <a:pPr algn="l"/>
            <a:r>
              <a:rPr lang="en-US" b="0" i="0" dirty="0">
                <a:solidFill>
                  <a:srgbClr val="3B3C3C"/>
                </a:solidFill>
                <a:effectLst/>
                <a:latin typeface="sohne"/>
              </a:rPr>
              <a:t>Cons:</a:t>
            </a:r>
          </a:p>
          <a:p>
            <a:pPr algn="l">
              <a:buFont typeface="Arial" panose="020B0604020202020204" pitchFamily="34" charset="0"/>
              <a:buChar char="•"/>
            </a:pPr>
            <a:r>
              <a:rPr lang="en-US" b="0" i="0" dirty="0">
                <a:solidFill>
                  <a:srgbClr val="3B3C3C"/>
                </a:solidFill>
                <a:effectLst/>
                <a:latin typeface="sohne"/>
              </a:rPr>
              <a:t>On the other hand, C++ is quite hard for beginners, If you have no experience programming in C++, It’s probably more productive to </a:t>
            </a:r>
            <a:r>
              <a:rPr lang="en-US" b="0" i="1" dirty="0">
                <a:solidFill>
                  <a:srgbClr val="3B3C3C"/>
                </a:solidFill>
                <a:effectLst/>
                <a:latin typeface="sohne"/>
              </a:rPr>
              <a:t>try Python instead</a:t>
            </a:r>
            <a:endParaRPr lang="en-US" b="0" i="0" dirty="0">
              <a:solidFill>
                <a:srgbClr val="3B3C3C"/>
              </a:solidFill>
              <a:effectLst/>
              <a:latin typeface="sohne"/>
            </a:endParaRPr>
          </a:p>
          <a:p>
            <a:pPr algn="l">
              <a:buFont typeface="Arial" panose="020B0604020202020204" pitchFamily="34" charset="0"/>
              <a:buChar char="•"/>
            </a:pPr>
            <a:r>
              <a:rPr lang="en-US" b="0" i="0" dirty="0">
                <a:solidFill>
                  <a:srgbClr val="3B3C3C"/>
                </a:solidFill>
                <a:effectLst/>
                <a:latin typeface="sohne"/>
              </a:rPr>
              <a:t>Pointers in C/C++ are a complex notion, utilizing an excessive amount of memory. The use of generalized pointers, such as ‘wild pointers’, can cause the app to crash or function erratically.</a:t>
            </a:r>
          </a:p>
          <a:p>
            <a:endParaRPr lang="en-IN" dirty="0"/>
          </a:p>
        </p:txBody>
      </p:sp>
    </p:spTree>
    <p:extLst>
      <p:ext uri="{BB962C8B-B14F-4D97-AF65-F5344CB8AC3E}">
        <p14:creationId xmlns:p14="http://schemas.microsoft.com/office/powerpoint/2010/main" val="1303324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4583E6E-3E3E-20B8-1A67-9E811C527EAC}"/>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02149FA8-2991-DBC7-6BB8-A3D33E4FFE32}"/>
              </a:ext>
            </a:extLst>
          </p:cNvPr>
          <p:cNvSpPr txBox="1"/>
          <p:nvPr/>
        </p:nvSpPr>
        <p:spPr>
          <a:xfrm>
            <a:off x="152400" y="228600"/>
            <a:ext cx="8763000" cy="5078313"/>
          </a:xfrm>
          <a:prstGeom prst="rect">
            <a:avLst/>
          </a:prstGeom>
          <a:noFill/>
        </p:spPr>
        <p:txBody>
          <a:bodyPr wrap="square">
            <a:spAutoFit/>
          </a:bodyPr>
          <a:lstStyle/>
          <a:p>
            <a:pPr algn="l"/>
            <a:r>
              <a:rPr lang="en-GB" sz="1800" dirty="0">
                <a:solidFill>
                  <a:srgbClr val="000000"/>
                </a:solidFill>
                <a:effectLst/>
                <a:latin typeface="Times New Roman" panose="02020603050405020304" pitchFamily="18" charset="0"/>
                <a:ea typeface="Times New Roman" panose="02020603050405020304" pitchFamily="18" charset="0"/>
              </a:rPr>
              <a:t>Vision Languages :</a:t>
            </a:r>
            <a:r>
              <a:rPr lang="en-US" b="1" i="0" dirty="0">
                <a:solidFill>
                  <a:srgbClr val="3B3C3C"/>
                </a:solidFill>
                <a:effectLst/>
                <a:latin typeface="sohne"/>
              </a:rPr>
              <a:t>Python</a:t>
            </a:r>
          </a:p>
          <a:p>
            <a:pPr algn="l"/>
            <a:r>
              <a:rPr lang="en-US" b="0" i="0" dirty="0">
                <a:solidFill>
                  <a:srgbClr val="3B3C3C"/>
                </a:solidFill>
                <a:effectLst/>
                <a:latin typeface="sohne"/>
              </a:rPr>
              <a:t>The Python programming language is an interpreted, general-purpose language. Python uses a significant indentation in its design emphasizes code readability. The language implements an object-oriented approach to enable programmers to write logical, clear code for both small and large projects</a:t>
            </a:r>
          </a:p>
          <a:p>
            <a:pPr algn="l"/>
            <a:r>
              <a:rPr lang="en-US" b="0" i="0" dirty="0">
                <a:solidFill>
                  <a:srgbClr val="3B3C3C"/>
                </a:solidFill>
                <a:effectLst/>
                <a:latin typeface="sohne"/>
              </a:rPr>
              <a:t> Pros:</a:t>
            </a:r>
          </a:p>
          <a:p>
            <a:pPr algn="l">
              <a:buFont typeface="Arial" panose="020B0604020202020204" pitchFamily="34" charset="0"/>
              <a:buChar char="•"/>
            </a:pPr>
            <a:r>
              <a:rPr lang="en-US" b="0" i="0" dirty="0">
                <a:solidFill>
                  <a:srgbClr val="3B3C3C"/>
                </a:solidFill>
                <a:effectLst/>
                <a:latin typeface="sohne"/>
              </a:rPr>
              <a:t>Python is aimed for both new and experienced coders to be able to convert ideas into code easily.</a:t>
            </a:r>
          </a:p>
          <a:p>
            <a:pPr algn="l">
              <a:buFont typeface="Arial" panose="020B0604020202020204" pitchFamily="34" charset="0"/>
              <a:buChar char="•"/>
            </a:pPr>
            <a:r>
              <a:rPr lang="en-US" b="0" i="0" dirty="0">
                <a:solidFill>
                  <a:srgbClr val="3B3C3C"/>
                </a:solidFill>
                <a:effectLst/>
                <a:latin typeface="sohne"/>
              </a:rPr>
              <a:t>As one of the most mature, prevalent, and well-supported languages in the area of machine learning, Python is a natural choice for running computer vision code.</a:t>
            </a:r>
          </a:p>
          <a:p>
            <a:pPr algn="l">
              <a:buFont typeface="Arial" panose="020B0604020202020204" pitchFamily="34" charset="0"/>
              <a:buChar char="•"/>
            </a:pPr>
            <a:r>
              <a:rPr lang="en-US" b="0" i="0" dirty="0">
                <a:solidFill>
                  <a:srgbClr val="3B3C3C"/>
                </a:solidFill>
                <a:effectLst/>
                <a:latin typeface="sohne"/>
              </a:rPr>
              <a:t>Computer vision can be implemented through the Python programming language, allowing developers to carry out visualization-based tasks at high speeds.</a:t>
            </a:r>
          </a:p>
          <a:p>
            <a:pPr algn="l">
              <a:buFont typeface="Arial" panose="020B0604020202020204" pitchFamily="34" charset="0"/>
              <a:buChar char="•"/>
            </a:pPr>
            <a:r>
              <a:rPr lang="en-US" b="0" i="0" dirty="0">
                <a:solidFill>
                  <a:srgbClr val="3B3C3C"/>
                </a:solidFill>
                <a:effectLst/>
                <a:latin typeface="sohne"/>
              </a:rPr>
              <a:t>Python is commonly used in machine learning. Data scientists invest their time contributing because it’s fairly simple to write code in Python, and it’s free and open-source.</a:t>
            </a:r>
          </a:p>
          <a:p>
            <a:pPr algn="l"/>
            <a:r>
              <a:rPr lang="en-US" b="0" i="0" dirty="0">
                <a:solidFill>
                  <a:srgbClr val="3B3C3C"/>
                </a:solidFill>
                <a:effectLst/>
                <a:latin typeface="sohne"/>
              </a:rPr>
              <a:t>Cons:</a:t>
            </a:r>
          </a:p>
          <a:p>
            <a:pPr algn="l">
              <a:buFont typeface="Arial" panose="020B0604020202020204" pitchFamily="34" charset="0"/>
              <a:buChar char="•"/>
            </a:pPr>
            <a:r>
              <a:rPr lang="en-US" b="0" i="0" dirty="0">
                <a:solidFill>
                  <a:srgbClr val="3B3C3C"/>
                </a:solidFill>
                <a:effectLst/>
                <a:latin typeface="sohne"/>
              </a:rPr>
              <a:t>Python is an interpreted language, so it often sacrifices the speed of a compiled language and it leads to slow code execution</a:t>
            </a:r>
          </a:p>
          <a:p>
            <a:pPr algn="l"/>
            <a:endParaRPr lang="en-IN" dirty="0"/>
          </a:p>
        </p:txBody>
      </p:sp>
    </p:spTree>
    <p:extLst>
      <p:ext uri="{BB962C8B-B14F-4D97-AF65-F5344CB8AC3E}">
        <p14:creationId xmlns:p14="http://schemas.microsoft.com/office/powerpoint/2010/main" val="19520745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5D50670-E2B6-DDAD-B233-A7D924FD804D}"/>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7989695C-12BB-33BE-8730-BAB7975661DE}"/>
              </a:ext>
            </a:extLst>
          </p:cNvPr>
          <p:cNvSpPr txBox="1"/>
          <p:nvPr/>
        </p:nvSpPr>
        <p:spPr>
          <a:xfrm>
            <a:off x="152400" y="139379"/>
            <a:ext cx="8458200" cy="5355312"/>
          </a:xfrm>
          <a:prstGeom prst="rect">
            <a:avLst/>
          </a:prstGeom>
          <a:noFill/>
        </p:spPr>
        <p:txBody>
          <a:bodyPr wrap="square">
            <a:spAutoFit/>
          </a:bodyPr>
          <a:lstStyle/>
          <a:p>
            <a:pPr algn="l"/>
            <a:r>
              <a:rPr lang="en-IN" b="1" i="0" dirty="0">
                <a:solidFill>
                  <a:srgbClr val="222222"/>
                </a:solidFill>
                <a:effectLst/>
                <a:latin typeface="Lato" panose="020F0502020204030203" pitchFamily="34" charset="0"/>
              </a:rPr>
              <a:t>Active Contours – A Method for Image Segmentation in Computer Vision</a:t>
            </a:r>
          </a:p>
          <a:p>
            <a:pPr algn="just"/>
            <a:r>
              <a:rPr lang="en-US" b="0" i="0" dirty="0">
                <a:solidFill>
                  <a:srgbClr val="222222"/>
                </a:solidFill>
                <a:effectLst/>
                <a:latin typeface="Lato" panose="020F0502020204030203" pitchFamily="34" charset="0"/>
              </a:rPr>
              <a:t>Active contour is a segmentation method that uses energy forces and constraints to separate the pixels of interest from a picture for further processing and analysis.</a:t>
            </a:r>
          </a:p>
          <a:p>
            <a:pPr algn="just"/>
            <a:r>
              <a:rPr lang="en-US" b="0" i="0" dirty="0">
                <a:solidFill>
                  <a:srgbClr val="222222"/>
                </a:solidFill>
                <a:effectLst/>
                <a:latin typeface="Lato" panose="020F0502020204030203" pitchFamily="34" charset="0"/>
              </a:rPr>
              <a:t>Active contour is defined as an active model for the segmentation process. Contours are the boundaries that define the region of interest in an image. A contour is a collection of points that have been interpolated. The interpolation procedure might be linear, splines, or polynomial, depending on how the curve in the image is described.</a:t>
            </a:r>
          </a:p>
          <a:p>
            <a:pPr algn="l"/>
            <a:r>
              <a:rPr lang="en-US" b="1" i="0" dirty="0">
                <a:solidFill>
                  <a:srgbClr val="222222"/>
                </a:solidFill>
                <a:effectLst/>
                <a:latin typeface="Lato" panose="020F0502020204030203" pitchFamily="34" charset="0"/>
              </a:rPr>
              <a:t>Contours is needed?</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The primary use of active contours in image processing is to define smooth shapes in images and to construct closed contours for regions. It is mainly used to identify uneven shapes in images.</a:t>
            </a:r>
          </a:p>
          <a:p>
            <a:pPr algn="just"/>
            <a:r>
              <a:rPr lang="en-US" b="0" i="0" dirty="0">
                <a:solidFill>
                  <a:srgbClr val="222222"/>
                </a:solidFill>
                <a:effectLst/>
                <a:latin typeface="Lato" panose="020F0502020204030203" pitchFamily="34" charset="0"/>
              </a:rPr>
              <a:t>Active contours are used in a variety of medical image segmentation applications. Various forms of active contour models are employed in a variety of medical applications, particularly for the separation of desired regions from a variety of medical images. A slice of a brain CT scan, for example, is examined for segmentation using active contour models.</a:t>
            </a:r>
          </a:p>
          <a:p>
            <a:pPr algn="l"/>
            <a:endParaRPr lang="en-IN" b="1"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462923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7875A9-05C1-C935-CF4F-2FDEBE74A1BB}"/>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79FF9463-2DB9-A108-4CAB-223F5A32179F}"/>
              </a:ext>
            </a:extLst>
          </p:cNvPr>
          <p:cNvSpPr txBox="1"/>
          <p:nvPr/>
        </p:nvSpPr>
        <p:spPr>
          <a:xfrm>
            <a:off x="76200" y="36250"/>
            <a:ext cx="8915400" cy="6186309"/>
          </a:xfrm>
          <a:prstGeom prst="rect">
            <a:avLst/>
          </a:prstGeom>
          <a:noFill/>
        </p:spPr>
        <p:txBody>
          <a:bodyPr wrap="square">
            <a:spAutoFit/>
          </a:bodyPr>
          <a:lstStyle/>
          <a:p>
            <a:pPr algn="l"/>
            <a:r>
              <a:rPr lang="en-US" b="1" i="0" dirty="0">
                <a:solidFill>
                  <a:srgbClr val="222222"/>
                </a:solidFill>
                <a:effectLst/>
                <a:latin typeface="Lato" panose="020F0502020204030203" pitchFamily="34" charset="0"/>
              </a:rPr>
              <a:t>Active Contour work?</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Active contours are the technique of obtaining deformable models or structures in an image with constraints and forces for segmentation. Contour models define the object borders or other picture features to generate a parametric curve or contour.</a:t>
            </a:r>
          </a:p>
          <a:p>
            <a:pPr algn="just"/>
            <a:r>
              <a:rPr lang="en-US" b="0" i="0" dirty="0">
                <a:solidFill>
                  <a:srgbClr val="222222"/>
                </a:solidFill>
                <a:effectLst/>
                <a:latin typeface="Lato" panose="020F0502020204030203" pitchFamily="34" charset="0"/>
              </a:rPr>
              <a:t>The curvature of the models is determined using several contour techniques that employ external and internal forces. The energy function is always related to the image’s curve. External energy is described as the sum of forces caused by the picture that is specifically used to control the location of the contour onto the image, and internal energy, which is used to govern deformable changes.</a:t>
            </a:r>
          </a:p>
          <a:p>
            <a:pPr algn="l"/>
            <a:r>
              <a:rPr lang="en-US" b="0" i="0" dirty="0">
                <a:solidFill>
                  <a:srgbClr val="222222"/>
                </a:solidFill>
                <a:effectLst/>
                <a:latin typeface="Lato" panose="020F0502020204030203" pitchFamily="34" charset="0"/>
              </a:rPr>
              <a:t>The contour segmentation constraints for a certain image are determined by the needs. The desired shape is obtained by defining the energy function. A collection of points that locate a contour is used to describe contour deformation.  This shape corresponds to the desired image contour, which was defined by minimizing the energy function.</a:t>
            </a:r>
            <a:r>
              <a:rPr lang="en-US" b="1" i="0" dirty="0">
                <a:solidFill>
                  <a:srgbClr val="222222"/>
                </a:solidFill>
                <a:effectLst/>
                <a:latin typeface="Lato" panose="020F0502020204030203" pitchFamily="34" charset="0"/>
              </a:rPr>
              <a:t> Active Contour Segmentation Models</a:t>
            </a:r>
            <a:endParaRPr lang="en-US" b="0" i="0" dirty="0">
              <a:solidFill>
                <a:srgbClr val="222222"/>
              </a:solidFill>
              <a:effectLst/>
              <a:latin typeface="Lato" panose="020F0502020204030203" pitchFamily="34" charset="0"/>
            </a:endParaRPr>
          </a:p>
          <a:p>
            <a:pPr algn="l"/>
            <a:r>
              <a:rPr lang="en-US" b="1" i="0" dirty="0">
                <a:solidFill>
                  <a:srgbClr val="222222"/>
                </a:solidFill>
                <a:effectLst/>
                <a:latin typeface="Lato" panose="020F0502020204030203" pitchFamily="34" charset="0"/>
              </a:rPr>
              <a:t>1. Snake Model</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The snake model is a technique that has the ability to solve a broad range of segmentation problems. The model’s primary function is to identify and outline the target object for segmentation. It requires some prior knowledge of the target object’s shape, especially for complicated things. Active snake models, often known as snakes, are generally configured by the use of spline focused on minimizing energy, followed by various forces governing the image.</a:t>
            </a:r>
          </a:p>
          <a:p>
            <a:pPr algn="just"/>
            <a:endParaRPr lang="en-US"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3913082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6147C76-B08A-057B-5F68-CAE1DC9DFF67}"/>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7" name="TextBox 6">
            <a:extLst>
              <a:ext uri="{FF2B5EF4-FFF2-40B4-BE49-F238E27FC236}">
                <a16:creationId xmlns:a16="http://schemas.microsoft.com/office/drawing/2014/main" id="{2F94065C-BC4A-291A-7440-E08756ADA2A6}"/>
              </a:ext>
            </a:extLst>
          </p:cNvPr>
          <p:cNvSpPr txBox="1"/>
          <p:nvPr/>
        </p:nvSpPr>
        <p:spPr>
          <a:xfrm>
            <a:off x="76200" y="137160"/>
            <a:ext cx="8915400" cy="2031325"/>
          </a:xfrm>
          <a:prstGeom prst="rect">
            <a:avLst/>
          </a:prstGeom>
          <a:noFill/>
        </p:spPr>
        <p:txBody>
          <a:bodyPr wrap="square">
            <a:spAutoFit/>
          </a:bodyPr>
          <a:lstStyle/>
          <a:p>
            <a:pPr algn="just"/>
            <a:r>
              <a:rPr lang="en-US" b="1" i="0" dirty="0">
                <a:solidFill>
                  <a:srgbClr val="222222"/>
                </a:solidFill>
                <a:effectLst/>
                <a:latin typeface="Lato" panose="020F0502020204030203" pitchFamily="34" charset="0"/>
              </a:rPr>
              <a:t>Equation</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A simple snake model can be denoted by a set of </a:t>
            </a:r>
            <a:r>
              <a:rPr lang="en-US" b="0" i="1" dirty="0">
                <a:solidFill>
                  <a:srgbClr val="222222"/>
                </a:solidFill>
                <a:effectLst/>
                <a:latin typeface="Lato" panose="020F0502020204030203" pitchFamily="34" charset="0"/>
              </a:rPr>
              <a:t>n</a:t>
            </a:r>
            <a:r>
              <a:rPr lang="en-US" b="0" i="0" dirty="0">
                <a:solidFill>
                  <a:srgbClr val="222222"/>
                </a:solidFill>
                <a:effectLst/>
                <a:latin typeface="Lato" panose="020F0502020204030203" pitchFamily="34" charset="0"/>
              </a:rPr>
              <a:t> points, v</a:t>
            </a:r>
            <a:r>
              <a:rPr lang="en-US" b="0" i="0" baseline="-25000" dirty="0">
                <a:solidFill>
                  <a:srgbClr val="222222"/>
                </a:solidFill>
                <a:effectLst/>
                <a:latin typeface="Lato" panose="020F0502020204030203" pitchFamily="34" charset="0"/>
              </a:rPr>
              <a:t>i</a:t>
            </a:r>
            <a:r>
              <a:rPr lang="en-US" b="0" i="0" dirty="0">
                <a:solidFill>
                  <a:srgbClr val="222222"/>
                </a:solidFill>
                <a:effectLst/>
                <a:latin typeface="Lato" panose="020F0502020204030203" pitchFamily="34" charset="0"/>
              </a:rPr>
              <a:t> for </a:t>
            </a:r>
            <a:r>
              <a:rPr lang="en-US" b="0" i="0" dirty="0" err="1">
                <a:solidFill>
                  <a:srgbClr val="222222"/>
                </a:solidFill>
                <a:effectLst/>
                <a:latin typeface="Lato" panose="020F0502020204030203" pitchFamily="34" charset="0"/>
              </a:rPr>
              <a:t>i</a:t>
            </a:r>
            <a:r>
              <a:rPr lang="en-US" b="0" i="0" dirty="0">
                <a:solidFill>
                  <a:srgbClr val="222222"/>
                </a:solidFill>
                <a:effectLst/>
                <a:latin typeface="Lato" panose="020F0502020204030203" pitchFamily="34" charset="0"/>
              </a:rPr>
              <a:t>=0,….n-1, the internal elastic energy term </a:t>
            </a:r>
            <a:r>
              <a:rPr lang="en-US" b="0" i="0" dirty="0" err="1">
                <a:solidFill>
                  <a:srgbClr val="222222"/>
                </a:solidFill>
                <a:effectLst/>
                <a:latin typeface="Lato" panose="020F0502020204030203" pitchFamily="34" charset="0"/>
              </a:rPr>
              <a:t>E</a:t>
            </a:r>
            <a:r>
              <a:rPr lang="en-US" b="0" i="0" baseline="-25000" dirty="0" err="1">
                <a:solidFill>
                  <a:srgbClr val="222222"/>
                </a:solidFill>
                <a:effectLst/>
                <a:latin typeface="Lato" panose="020F0502020204030203" pitchFamily="34" charset="0"/>
              </a:rPr>
              <a:t>Internal</a:t>
            </a:r>
            <a:r>
              <a:rPr lang="en-US" b="0" i="0" dirty="0">
                <a:solidFill>
                  <a:srgbClr val="222222"/>
                </a:solidFill>
                <a:effectLst/>
                <a:latin typeface="Lato" panose="020F0502020204030203" pitchFamily="34" charset="0"/>
              </a:rPr>
              <a:t> and the external edge-based energy term </a:t>
            </a:r>
            <a:r>
              <a:rPr lang="en-US" b="0" i="0" dirty="0" err="1">
                <a:solidFill>
                  <a:srgbClr val="222222"/>
                </a:solidFill>
                <a:effectLst/>
                <a:latin typeface="Lato" panose="020F0502020204030203" pitchFamily="34" charset="0"/>
              </a:rPr>
              <a:t>E</a:t>
            </a:r>
            <a:r>
              <a:rPr lang="en-US" b="0" i="0" baseline="-25000" dirty="0" err="1">
                <a:solidFill>
                  <a:srgbClr val="222222"/>
                </a:solidFill>
                <a:effectLst/>
                <a:latin typeface="Lato" panose="020F0502020204030203" pitchFamily="34" charset="0"/>
              </a:rPr>
              <a:t>external</a:t>
            </a:r>
            <a:r>
              <a:rPr lang="en-US" b="0" i="0" dirty="0">
                <a:solidFill>
                  <a:srgbClr val="222222"/>
                </a:solidFill>
                <a:effectLst/>
                <a:latin typeface="Lato" panose="020F0502020204030203" pitchFamily="34" charset="0"/>
              </a:rPr>
              <a:t>. The internal energy term’s aim is to regulate the snake’s deformations, while the exterior energy term’s function is to control the contour’s fitting onto the image. The external energy is typically a combination of forces caused by the picture </a:t>
            </a:r>
            <a:r>
              <a:rPr lang="en-US" b="0" i="0" dirty="0" err="1">
                <a:solidFill>
                  <a:srgbClr val="222222"/>
                </a:solidFill>
                <a:effectLst/>
                <a:latin typeface="Lato" panose="020F0502020204030203" pitchFamily="34" charset="0"/>
              </a:rPr>
              <a:t>E</a:t>
            </a:r>
            <a:r>
              <a:rPr lang="en-US" b="0" i="0" baseline="-25000" dirty="0" err="1">
                <a:solidFill>
                  <a:srgbClr val="222222"/>
                </a:solidFill>
                <a:effectLst/>
                <a:latin typeface="Lato" panose="020F0502020204030203" pitchFamily="34" charset="0"/>
              </a:rPr>
              <a:t>image</a:t>
            </a:r>
            <a:r>
              <a:rPr lang="en-US" b="0" i="0" dirty="0">
                <a:solidFill>
                  <a:srgbClr val="222222"/>
                </a:solidFill>
                <a:effectLst/>
                <a:latin typeface="Lato" panose="020F0502020204030203" pitchFamily="34" charset="0"/>
              </a:rPr>
              <a:t> and constraint forces imposed by the user E</a:t>
            </a:r>
            <a:r>
              <a:rPr lang="en-US" b="0" i="0" baseline="-25000" dirty="0">
                <a:solidFill>
                  <a:srgbClr val="222222"/>
                </a:solidFill>
                <a:effectLst/>
                <a:latin typeface="Lato" panose="020F0502020204030203" pitchFamily="34" charset="0"/>
              </a:rPr>
              <a:t>con</a:t>
            </a:r>
            <a:r>
              <a:rPr lang="en-US" b="0" i="0" dirty="0">
                <a:solidFill>
                  <a:srgbClr val="222222"/>
                </a:solidFill>
                <a:effectLst/>
                <a:latin typeface="Lato" panose="020F0502020204030203" pitchFamily="34" charset="0"/>
              </a:rPr>
              <a:t>.</a:t>
            </a:r>
          </a:p>
        </p:txBody>
      </p:sp>
      <p:pic>
        <p:nvPicPr>
          <p:cNvPr id="8" name="Picture 7">
            <a:extLst>
              <a:ext uri="{FF2B5EF4-FFF2-40B4-BE49-F238E27FC236}">
                <a16:creationId xmlns:a16="http://schemas.microsoft.com/office/drawing/2014/main" id="{4B686549-C9CF-C947-CD4D-BD440AE62054}"/>
              </a:ext>
            </a:extLst>
          </p:cNvPr>
          <p:cNvPicPr>
            <a:picLocks noChangeAspect="1"/>
          </p:cNvPicPr>
          <p:nvPr/>
        </p:nvPicPr>
        <p:blipFill>
          <a:blip r:embed="rId2"/>
          <a:stretch>
            <a:fillRect/>
          </a:stretch>
        </p:blipFill>
        <p:spPr>
          <a:xfrm>
            <a:off x="990600" y="2144323"/>
            <a:ext cx="5334000" cy="628650"/>
          </a:xfrm>
          <a:prstGeom prst="rect">
            <a:avLst/>
          </a:prstGeom>
        </p:spPr>
      </p:pic>
      <p:sp>
        <p:nvSpPr>
          <p:cNvPr id="10" name="TextBox 9">
            <a:extLst>
              <a:ext uri="{FF2B5EF4-FFF2-40B4-BE49-F238E27FC236}">
                <a16:creationId xmlns:a16="http://schemas.microsoft.com/office/drawing/2014/main" id="{9788682F-B0A9-4268-2D8E-7688FEAA73A1}"/>
              </a:ext>
            </a:extLst>
          </p:cNvPr>
          <p:cNvSpPr txBox="1"/>
          <p:nvPr/>
        </p:nvSpPr>
        <p:spPr>
          <a:xfrm>
            <a:off x="76200" y="3168114"/>
            <a:ext cx="8915400" cy="3416320"/>
          </a:xfrm>
          <a:prstGeom prst="rect">
            <a:avLst/>
          </a:prstGeom>
          <a:noFill/>
        </p:spPr>
        <p:txBody>
          <a:bodyPr wrap="square">
            <a:spAutoFit/>
          </a:bodyPr>
          <a:lstStyle/>
          <a:p>
            <a:pPr algn="just"/>
            <a:r>
              <a:rPr lang="en-US" b="1" i="0" dirty="0">
                <a:solidFill>
                  <a:srgbClr val="222222"/>
                </a:solidFill>
                <a:effectLst/>
                <a:latin typeface="Lato" panose="020F0502020204030203" pitchFamily="34" charset="0"/>
              </a:rPr>
              <a:t>Advantage</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The applications of the active snake model are expanding rapidly, particularly in the many imaging domains. In the field of medical imaging, the snake model is used to segment one portion of an image that has unique characteristics when compared to other regions of the picture. Traditional snake model applications in medical imaging include optic disc and cup segmentation to identify glaucoma, cell image segmentation, vascular region segmentation, and several other regions segmentation for diagnosis and study of disorders or anomalies.</a:t>
            </a:r>
          </a:p>
          <a:p>
            <a:pPr algn="just"/>
            <a:r>
              <a:rPr lang="en-US" b="1" i="0" dirty="0">
                <a:solidFill>
                  <a:srgbClr val="222222"/>
                </a:solidFill>
                <a:effectLst/>
                <a:latin typeface="Lato" panose="020F0502020204030203" pitchFamily="34" charset="0"/>
              </a:rPr>
              <a:t>Disadvantage</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The conventional active snake model approach has various inefficiencies, such as noise sensitivity and erroneous contour detection in high-complexity objects, which are addressed in advanced contour methods.</a:t>
            </a:r>
          </a:p>
        </p:txBody>
      </p:sp>
    </p:spTree>
    <p:extLst>
      <p:ext uri="{BB962C8B-B14F-4D97-AF65-F5344CB8AC3E}">
        <p14:creationId xmlns:p14="http://schemas.microsoft.com/office/powerpoint/2010/main" val="2129270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1569211"/>
            <a:ext cx="438531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Times New Roman"/>
                <a:cs typeface="Times New Roman"/>
              </a:rPr>
              <a:t>Object</a:t>
            </a:r>
            <a:r>
              <a:rPr sz="2400" b="1" spc="-30" dirty="0">
                <a:latin typeface="Times New Roman"/>
                <a:cs typeface="Times New Roman"/>
              </a:rPr>
              <a:t> </a:t>
            </a:r>
            <a:r>
              <a:rPr sz="2400" b="1" dirty="0">
                <a:latin typeface="Times New Roman"/>
                <a:cs typeface="Times New Roman"/>
              </a:rPr>
              <a:t>Detection</a:t>
            </a:r>
            <a:r>
              <a:rPr sz="2400" b="1" spc="-15" dirty="0">
                <a:latin typeface="Times New Roman"/>
                <a:cs typeface="Times New Roman"/>
              </a:rPr>
              <a:t> </a:t>
            </a:r>
            <a:r>
              <a:rPr sz="2400" b="1" dirty="0">
                <a:latin typeface="Times New Roman"/>
                <a:cs typeface="Times New Roman"/>
              </a:rPr>
              <a:t>&amp;</a:t>
            </a:r>
            <a:r>
              <a:rPr sz="2400" b="1" spc="-10" dirty="0">
                <a:latin typeface="Times New Roman"/>
                <a:cs typeface="Times New Roman"/>
              </a:rPr>
              <a:t> </a:t>
            </a:r>
            <a:r>
              <a:rPr sz="2400" b="1" spc="-5" dirty="0">
                <a:latin typeface="Times New Roman"/>
                <a:cs typeface="Times New Roman"/>
              </a:rPr>
              <a:t>Classification</a:t>
            </a:r>
            <a:endParaRPr sz="2400">
              <a:latin typeface="Times New Roman"/>
              <a:cs typeface="Times New Roman"/>
            </a:endParaRPr>
          </a:p>
        </p:txBody>
      </p:sp>
      <p:pic>
        <p:nvPicPr>
          <p:cNvPr id="3" name="object 3"/>
          <p:cNvPicPr/>
          <p:nvPr/>
        </p:nvPicPr>
        <p:blipFill>
          <a:blip r:embed="rId2" cstate="print"/>
          <a:stretch>
            <a:fillRect/>
          </a:stretch>
        </p:blipFill>
        <p:spPr>
          <a:xfrm>
            <a:off x="874775" y="2100072"/>
            <a:ext cx="7394448" cy="3758183"/>
          </a:xfrm>
          <a:prstGeom prst="rect">
            <a:avLst/>
          </a:prstGeom>
        </p:spPr>
      </p:pic>
      <p:sp>
        <p:nvSpPr>
          <p:cNvPr id="5" name="Date Placeholder 4"/>
          <p:cNvSpPr>
            <a:spLocks noGrp="1"/>
          </p:cNvSpPr>
          <p:nvPr>
            <p:ph type="dt" sz="half" idx="6"/>
          </p:nvPr>
        </p:nvSpPr>
        <p:spPr/>
        <p:txBody>
          <a:bodyPr/>
          <a:lstStyle/>
          <a:p>
            <a:fld id="{29D7BCA8-3722-418E-AA8E-6AB24D33A57F}" type="datetime1">
              <a:rPr lang="en-US" smtClean="0"/>
              <a:t>6/26/2024</a:t>
            </a:fld>
            <a:endParaRPr lang="en-US"/>
          </a:p>
        </p:txBody>
      </p:sp>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7" name="Picture 6">
            <a:extLst>
              <a:ext uri="{FF2B5EF4-FFF2-40B4-BE49-F238E27FC236}">
                <a16:creationId xmlns:a16="http://schemas.microsoft.com/office/drawing/2014/main" id="{65AAD7E0-B9A5-561E-E699-6EFC94B3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 y="16599"/>
            <a:ext cx="1219200" cy="761187"/>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D55B34-5235-4A08-A940-D88CEBA99275}"/>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ADB5470E-26B2-F305-C5B0-DBF1C86B56E9}"/>
              </a:ext>
            </a:extLst>
          </p:cNvPr>
          <p:cNvSpPr txBox="1"/>
          <p:nvPr/>
        </p:nvSpPr>
        <p:spPr>
          <a:xfrm>
            <a:off x="152400" y="209246"/>
            <a:ext cx="9038948" cy="2862322"/>
          </a:xfrm>
          <a:prstGeom prst="rect">
            <a:avLst/>
          </a:prstGeom>
          <a:noFill/>
        </p:spPr>
        <p:txBody>
          <a:bodyPr wrap="square">
            <a:spAutoFit/>
          </a:bodyPr>
          <a:lstStyle/>
          <a:p>
            <a:pPr algn="l"/>
            <a:r>
              <a:rPr lang="en-US" b="1" i="0" dirty="0">
                <a:solidFill>
                  <a:srgbClr val="222222"/>
                </a:solidFill>
                <a:effectLst/>
                <a:latin typeface="Lato" panose="020F0502020204030203" pitchFamily="34" charset="0"/>
              </a:rPr>
              <a:t>Gradient Vector Flow Model</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The gradient vector flow model is a more developed and well-defined version of the snake or active contour models. The traditional snake model has two limitations: inadequate contour convergence for concave borders and when the snake curve flow is commenced at a great distance from the minimum. As an extension, the gradient vector flow model uses the gradient vector flow field as an energy constraint to determine the contour flow.</a:t>
            </a:r>
            <a:r>
              <a:rPr lang="en-US" b="1" i="0" dirty="0">
                <a:solidFill>
                  <a:srgbClr val="222222"/>
                </a:solidFill>
                <a:effectLst/>
                <a:latin typeface="Lato" panose="020F0502020204030203" pitchFamily="34" charset="0"/>
              </a:rPr>
              <a:t> </a:t>
            </a:r>
          </a:p>
          <a:p>
            <a:pPr algn="just"/>
            <a:r>
              <a:rPr lang="en-US" b="1" i="0" dirty="0">
                <a:solidFill>
                  <a:srgbClr val="222222"/>
                </a:solidFill>
                <a:effectLst/>
                <a:latin typeface="Lato" panose="020F0502020204030203" pitchFamily="34" charset="0"/>
              </a:rPr>
              <a:t>Equation</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In 2D, the GVF vector field F</a:t>
            </a:r>
            <a:r>
              <a:rPr lang="en-US" b="0" i="0" baseline="-25000" dirty="0">
                <a:solidFill>
                  <a:srgbClr val="222222"/>
                </a:solidFill>
                <a:effectLst/>
                <a:latin typeface="Lato" panose="020F0502020204030203" pitchFamily="34" charset="0"/>
              </a:rPr>
              <a:t>GVF</a:t>
            </a:r>
            <a:r>
              <a:rPr lang="en-US" b="0" i="0" dirty="0">
                <a:solidFill>
                  <a:srgbClr val="222222"/>
                </a:solidFill>
                <a:effectLst/>
                <a:latin typeface="Lato" panose="020F0502020204030203" pitchFamily="34" charset="0"/>
              </a:rPr>
              <a:t> minimizes the energy functional</a:t>
            </a:r>
          </a:p>
          <a:p>
            <a:pPr algn="just"/>
            <a:endParaRPr lang="en-US" b="0" i="0" dirty="0">
              <a:solidFill>
                <a:srgbClr val="222222"/>
              </a:solidFill>
              <a:effectLst/>
              <a:latin typeface="Lato" panose="020F0502020204030203" pitchFamily="34" charset="0"/>
            </a:endParaRPr>
          </a:p>
        </p:txBody>
      </p:sp>
      <p:pic>
        <p:nvPicPr>
          <p:cNvPr id="6" name="Picture 5">
            <a:extLst>
              <a:ext uri="{FF2B5EF4-FFF2-40B4-BE49-F238E27FC236}">
                <a16:creationId xmlns:a16="http://schemas.microsoft.com/office/drawing/2014/main" id="{CB5DD5BB-22B2-7983-38CA-B178EEF7E040}"/>
              </a:ext>
            </a:extLst>
          </p:cNvPr>
          <p:cNvPicPr>
            <a:picLocks noChangeAspect="1"/>
          </p:cNvPicPr>
          <p:nvPr/>
        </p:nvPicPr>
        <p:blipFill>
          <a:blip r:embed="rId2"/>
          <a:stretch>
            <a:fillRect/>
          </a:stretch>
        </p:blipFill>
        <p:spPr>
          <a:xfrm>
            <a:off x="1143000" y="2873347"/>
            <a:ext cx="3914775" cy="390525"/>
          </a:xfrm>
          <a:prstGeom prst="rect">
            <a:avLst/>
          </a:prstGeom>
        </p:spPr>
      </p:pic>
    </p:spTree>
    <p:extLst>
      <p:ext uri="{BB962C8B-B14F-4D97-AF65-F5344CB8AC3E}">
        <p14:creationId xmlns:p14="http://schemas.microsoft.com/office/powerpoint/2010/main" val="2499768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4EEF70-E63C-BAD3-772C-2EE8C2C1A505}"/>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CE5B62C1-EC0C-8724-FBBA-2D241FE9EEF0}"/>
              </a:ext>
            </a:extLst>
          </p:cNvPr>
          <p:cNvSpPr txBox="1"/>
          <p:nvPr/>
        </p:nvSpPr>
        <p:spPr>
          <a:xfrm>
            <a:off x="76200" y="228600"/>
            <a:ext cx="8763000" cy="6186309"/>
          </a:xfrm>
          <a:prstGeom prst="rect">
            <a:avLst/>
          </a:prstGeom>
          <a:noFill/>
        </p:spPr>
        <p:txBody>
          <a:bodyPr wrap="square">
            <a:spAutoFit/>
          </a:bodyPr>
          <a:lstStyle/>
          <a:p>
            <a:pPr algn="l"/>
            <a:r>
              <a:rPr lang="en-US" b="1" i="0" dirty="0">
                <a:solidFill>
                  <a:srgbClr val="222222"/>
                </a:solidFill>
                <a:effectLst/>
                <a:latin typeface="Lato" panose="020F0502020204030203" pitchFamily="34" charset="0"/>
              </a:rPr>
              <a:t>Balloon Model</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A snake model isn’t drawn to far-off edges. If no significant image forces apply to the snake model, its inner side will shrink. A snake that is larger than the minima contour will eventually shrink into it, whereas a snake that is smaller than the minima contour will not discover the minima and will instead continue to shrink. To address the constraints of the snake model, the balloon model was developed, in which an inflation factor is incorporated into the forces acting on the snake. The inflation force can overwhelm forces from weak edges, exacerbating the problem with first guess localization.</a:t>
            </a:r>
          </a:p>
          <a:p>
            <a:pPr algn="just"/>
            <a:r>
              <a:rPr lang="en-US" b="1" i="0" dirty="0">
                <a:solidFill>
                  <a:srgbClr val="222222"/>
                </a:solidFill>
                <a:effectLst/>
                <a:latin typeface="Lato" panose="020F0502020204030203" pitchFamily="34" charset="0"/>
              </a:rPr>
              <a:t>Equation</a:t>
            </a:r>
          </a:p>
          <a:p>
            <a:pPr algn="just"/>
            <a:endParaRPr lang="en-US" b="0" i="0" dirty="0">
              <a:solidFill>
                <a:srgbClr val="222222"/>
              </a:solidFill>
              <a:effectLst/>
              <a:latin typeface="Lato" panose="020F0502020204030203" pitchFamily="34" charset="0"/>
            </a:endParaRPr>
          </a:p>
          <a:p>
            <a:pPr algn="just"/>
            <a:endParaRPr lang="en-US" dirty="0">
              <a:solidFill>
                <a:srgbClr val="222222"/>
              </a:solidFill>
              <a:latin typeface="Lato" panose="020F0502020204030203" pitchFamily="34" charset="0"/>
            </a:endParaRPr>
          </a:p>
          <a:p>
            <a:pPr algn="just"/>
            <a:r>
              <a:rPr lang="en-US" b="0" i="0" dirty="0">
                <a:solidFill>
                  <a:srgbClr val="222222"/>
                </a:solidFill>
                <a:effectLst/>
                <a:latin typeface="Lato" panose="020F0502020204030203" pitchFamily="34" charset="0"/>
              </a:rPr>
              <a:t>Inflation term into the forces acting on the snake is introduced in the balloon model.</a:t>
            </a:r>
          </a:p>
          <a:p>
            <a:pPr algn="just"/>
            <a:r>
              <a:rPr lang="en-US" b="1" i="0" dirty="0">
                <a:solidFill>
                  <a:srgbClr val="222222"/>
                </a:solidFill>
                <a:effectLst/>
                <a:latin typeface="Lato" panose="020F0502020204030203" pitchFamily="34" charset="0"/>
              </a:rPr>
              <a:t>Advantage</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The balloon concept is used to segment various medical pictures. The application’s primary purpose is to propose a novel technique for segmenting 2-D images and reconstructing 3-D meshes that ensures a watertight mesh.</a:t>
            </a:r>
          </a:p>
          <a:p>
            <a:pPr algn="just"/>
            <a:r>
              <a:rPr lang="en-US" b="1" i="0" dirty="0">
                <a:solidFill>
                  <a:srgbClr val="222222"/>
                </a:solidFill>
                <a:effectLst/>
                <a:latin typeface="Lato" panose="020F0502020204030203" pitchFamily="34" charset="0"/>
              </a:rPr>
              <a:t>Disadvantage</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The balloon model’s biggest problem is its slow processing, which makes it difficult to manage sharp edges and requires careful object placement. The balloon model is commonly used in analyzing picture contour extraction.</a:t>
            </a:r>
          </a:p>
          <a:p>
            <a:pPr algn="just"/>
            <a:endParaRPr lang="en-US" b="0" i="0" dirty="0">
              <a:solidFill>
                <a:srgbClr val="222222"/>
              </a:solidFill>
              <a:effectLst/>
              <a:latin typeface="Lato" panose="020F0502020204030203" pitchFamily="34" charset="0"/>
            </a:endParaRPr>
          </a:p>
        </p:txBody>
      </p:sp>
      <p:sp>
        <p:nvSpPr>
          <p:cNvPr id="6" name="AutoShape 2" descr="{displaystyle F_{text{inflation}}=k_{1}{vec {n}}(s)}">
            <a:extLst>
              <a:ext uri="{FF2B5EF4-FFF2-40B4-BE49-F238E27FC236}">
                <a16:creationId xmlns:a16="http://schemas.microsoft.com/office/drawing/2014/main" id="{7E506AC9-3E15-0FE4-A0E1-E59F531880C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3447697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1ABBD3-EB30-1846-3154-EFC7D5EFC5AA}"/>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BEE3CB05-9133-B7F7-CE2D-6BE55812A7F5}"/>
              </a:ext>
            </a:extLst>
          </p:cNvPr>
          <p:cNvSpPr txBox="1"/>
          <p:nvPr/>
        </p:nvSpPr>
        <p:spPr>
          <a:xfrm>
            <a:off x="12428" y="137160"/>
            <a:ext cx="9283971" cy="2862322"/>
          </a:xfrm>
          <a:prstGeom prst="rect">
            <a:avLst/>
          </a:prstGeom>
          <a:noFill/>
        </p:spPr>
        <p:txBody>
          <a:bodyPr wrap="square">
            <a:spAutoFit/>
          </a:bodyPr>
          <a:lstStyle/>
          <a:p>
            <a:pPr algn="l"/>
            <a:r>
              <a:rPr lang="en-US" b="1" i="0" dirty="0">
                <a:solidFill>
                  <a:srgbClr val="222222"/>
                </a:solidFill>
                <a:effectLst/>
                <a:latin typeface="Lato" panose="020F0502020204030203" pitchFamily="34" charset="0"/>
              </a:rPr>
              <a:t>Geometric or geodesic active contour models</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Geometric active contour (GAC) is a form of contour model that adjusts the smooth curve established in the Euclidean plan by moving the curve’s points perpendicular. The points move at a rate proportionate to the curvature of the image’s region. The geometric flow of the curve and the recognition of items in the image are used to characterize contours. Geometric flow encompasses both internal and external geometric measures in the region of interest. In the process of detecting items in an image, a geometric replacement for snakes is utilized. These contour models rely heavily on the level set functions that specify the image’s unique regions for segmentation.</a:t>
            </a:r>
          </a:p>
          <a:p>
            <a:pPr algn="just"/>
            <a:endParaRPr lang="en-US" b="0" i="0" dirty="0">
              <a:solidFill>
                <a:srgbClr val="222222"/>
              </a:solidFill>
              <a:effectLst/>
              <a:latin typeface="Lato" panose="020F0502020204030203" pitchFamily="34" charset="0"/>
            </a:endParaRPr>
          </a:p>
        </p:txBody>
      </p:sp>
      <p:pic>
        <p:nvPicPr>
          <p:cNvPr id="7" name="Picture 6">
            <a:extLst>
              <a:ext uri="{FF2B5EF4-FFF2-40B4-BE49-F238E27FC236}">
                <a16:creationId xmlns:a16="http://schemas.microsoft.com/office/drawing/2014/main" id="{E252CDBA-C699-7237-2D2F-E2985F345615}"/>
              </a:ext>
            </a:extLst>
          </p:cNvPr>
          <p:cNvPicPr>
            <a:picLocks noChangeAspect="1"/>
          </p:cNvPicPr>
          <p:nvPr/>
        </p:nvPicPr>
        <p:blipFill>
          <a:blip r:embed="rId2"/>
          <a:stretch>
            <a:fillRect/>
          </a:stretch>
        </p:blipFill>
        <p:spPr>
          <a:xfrm>
            <a:off x="2133600" y="2749856"/>
            <a:ext cx="2276475" cy="371475"/>
          </a:xfrm>
          <a:prstGeom prst="rect">
            <a:avLst/>
          </a:prstGeom>
        </p:spPr>
      </p:pic>
      <p:sp>
        <p:nvSpPr>
          <p:cNvPr id="9" name="TextBox 8">
            <a:extLst>
              <a:ext uri="{FF2B5EF4-FFF2-40B4-BE49-F238E27FC236}">
                <a16:creationId xmlns:a16="http://schemas.microsoft.com/office/drawing/2014/main" id="{C2A8F8B8-2998-0CB5-74A6-033F879ED25C}"/>
              </a:ext>
            </a:extLst>
          </p:cNvPr>
          <p:cNvSpPr txBox="1"/>
          <p:nvPr/>
        </p:nvSpPr>
        <p:spPr>
          <a:xfrm>
            <a:off x="186904" y="3172378"/>
            <a:ext cx="8957096" cy="1200329"/>
          </a:xfrm>
          <a:prstGeom prst="rect">
            <a:avLst/>
          </a:prstGeom>
          <a:noFill/>
        </p:spPr>
        <p:txBody>
          <a:bodyPr wrap="square">
            <a:spAutoFit/>
          </a:bodyPr>
          <a:lstStyle/>
          <a:p>
            <a:r>
              <a:rPr lang="en-US" b="0" i="0" dirty="0">
                <a:solidFill>
                  <a:srgbClr val="222222"/>
                </a:solidFill>
                <a:effectLst/>
                <a:latin typeface="Lato" panose="020F0502020204030203" pitchFamily="34" charset="0"/>
              </a:rPr>
              <a:t>where g(I) is a halting function, </a:t>
            </a:r>
            <a:r>
              <a:rPr lang="en-US" b="0" i="1" dirty="0">
                <a:solidFill>
                  <a:srgbClr val="222222"/>
                </a:solidFill>
                <a:effectLst/>
                <a:latin typeface="Lato" panose="020F0502020204030203" pitchFamily="34" charset="0"/>
              </a:rPr>
              <a:t>c</a:t>
            </a:r>
            <a:r>
              <a:rPr lang="en-US" b="0" i="0" dirty="0">
                <a:solidFill>
                  <a:srgbClr val="222222"/>
                </a:solidFill>
                <a:effectLst/>
                <a:latin typeface="Lato" panose="020F0502020204030203" pitchFamily="34" charset="0"/>
              </a:rPr>
              <a:t> is a Lagrange multiplier, K is the curvature, and vector N is the unit inward normal. This particular form of curve evolution equation is only dependent on the velocity in the normal direction. It, therefore, can be rewritten equivalently in an Eulerian form by inserting the level set function φ into it as follows</a:t>
            </a:r>
            <a:endParaRPr lang="en-IN" dirty="0"/>
          </a:p>
        </p:txBody>
      </p:sp>
      <p:pic>
        <p:nvPicPr>
          <p:cNvPr id="10" name="Picture 9">
            <a:extLst>
              <a:ext uri="{FF2B5EF4-FFF2-40B4-BE49-F238E27FC236}">
                <a16:creationId xmlns:a16="http://schemas.microsoft.com/office/drawing/2014/main" id="{D721A028-C406-769D-53A1-AD39FE060B95}"/>
              </a:ext>
            </a:extLst>
          </p:cNvPr>
          <p:cNvPicPr>
            <a:picLocks noChangeAspect="1"/>
          </p:cNvPicPr>
          <p:nvPr/>
        </p:nvPicPr>
        <p:blipFill>
          <a:blip r:embed="rId3"/>
          <a:stretch>
            <a:fillRect/>
          </a:stretch>
        </p:blipFill>
        <p:spPr>
          <a:xfrm>
            <a:off x="2362200" y="4372707"/>
            <a:ext cx="2876550" cy="514350"/>
          </a:xfrm>
          <a:prstGeom prst="rect">
            <a:avLst/>
          </a:prstGeom>
        </p:spPr>
      </p:pic>
    </p:spTree>
    <p:extLst>
      <p:ext uri="{BB962C8B-B14F-4D97-AF65-F5344CB8AC3E}">
        <p14:creationId xmlns:p14="http://schemas.microsoft.com/office/powerpoint/2010/main" val="8627910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E9FED6-2FAC-CE2D-540C-FD19D992BCC8}"/>
              </a:ext>
            </a:extLst>
          </p:cNvPr>
          <p:cNvSpPr>
            <a:spLocks noGrp="1"/>
          </p:cNvSpPr>
          <p:nvPr>
            <p:ph type="dt" sz="half" idx="6"/>
          </p:nvPr>
        </p:nvSpPr>
        <p:spPr/>
        <p:txBody>
          <a:bodyPr/>
          <a:lstStyle/>
          <a:p>
            <a:fld id="{7987F724-DDE4-4D70-B0A8-5E1D49D85C12}" type="datetime1">
              <a:rPr lang="en-US" smtClean="0"/>
              <a:t>6/26/2024</a:t>
            </a:fld>
            <a:endParaRPr lang="en-US"/>
          </a:p>
        </p:txBody>
      </p:sp>
      <p:sp>
        <p:nvSpPr>
          <p:cNvPr id="5" name="TextBox 4">
            <a:extLst>
              <a:ext uri="{FF2B5EF4-FFF2-40B4-BE49-F238E27FC236}">
                <a16:creationId xmlns:a16="http://schemas.microsoft.com/office/drawing/2014/main" id="{D5902875-3448-0ECF-DBBC-696965BB66D9}"/>
              </a:ext>
            </a:extLst>
          </p:cNvPr>
          <p:cNvSpPr txBox="1"/>
          <p:nvPr/>
        </p:nvSpPr>
        <p:spPr>
          <a:xfrm>
            <a:off x="274320" y="278611"/>
            <a:ext cx="8793480" cy="2862322"/>
          </a:xfrm>
          <a:prstGeom prst="rect">
            <a:avLst/>
          </a:prstGeom>
          <a:noFill/>
        </p:spPr>
        <p:txBody>
          <a:bodyPr wrap="square">
            <a:spAutoFit/>
          </a:bodyPr>
          <a:lstStyle/>
          <a:p>
            <a:pPr algn="just"/>
            <a:r>
              <a:rPr lang="en-US" b="1" i="0" dirty="0">
                <a:solidFill>
                  <a:srgbClr val="222222"/>
                </a:solidFill>
                <a:effectLst/>
                <a:latin typeface="Lato" panose="020F0502020204030203" pitchFamily="34" charset="0"/>
              </a:rPr>
              <a:t>Advantage</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Geometric active contours are mostly used in medical image computing, particularly image-based segmentation. In this case, any imaging modality’s picture is examined for segmentation in order to research, process, and analyze the regions of interest. These regions include any aberration that forms in the interior regions or organs of the human body, such as blood clots, traumas, lesions, cell abnormalities, metabolic interruptions, biomolecule disruptions, and so on.</a:t>
            </a:r>
          </a:p>
          <a:p>
            <a:pPr algn="just"/>
            <a:r>
              <a:rPr lang="en-US" b="1" i="0" dirty="0">
                <a:solidFill>
                  <a:srgbClr val="222222"/>
                </a:solidFill>
                <a:effectLst/>
                <a:latin typeface="Lato" panose="020F0502020204030203" pitchFamily="34" charset="0"/>
              </a:rPr>
              <a:t>Disadvantage</a:t>
            </a:r>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Mostly it has no such inefficiencies but they are difficult to implement as they are complex in nature.</a:t>
            </a:r>
          </a:p>
        </p:txBody>
      </p:sp>
    </p:spTree>
    <p:extLst>
      <p:ext uri="{BB962C8B-B14F-4D97-AF65-F5344CB8AC3E}">
        <p14:creationId xmlns:p14="http://schemas.microsoft.com/office/powerpoint/2010/main" val="16201686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0"/>
            <a:ext cx="8686800" cy="747826"/>
          </a:xfrm>
          <a:prstGeom prst="rect">
            <a:avLst/>
          </a:prstGeom>
        </p:spPr>
        <p:txBody>
          <a:bodyPr vert="horz" wrap="square" lIns="0" tIns="9074" rIns="0" bIns="0" rtlCol="0">
            <a:spAutoFit/>
          </a:bodyPr>
          <a:lstStyle/>
          <a:p>
            <a:pPr marL="9552">
              <a:spcBef>
                <a:spcPts val="71"/>
              </a:spcBef>
            </a:pPr>
            <a:r>
              <a:rPr spc="-4" dirty="0"/>
              <a:t>Segmentation as</a:t>
            </a:r>
            <a:r>
              <a:rPr dirty="0"/>
              <a:t> </a:t>
            </a:r>
            <a:r>
              <a:rPr spc="-4" dirty="0"/>
              <a:t>clustering</a:t>
            </a:r>
          </a:p>
        </p:txBody>
      </p:sp>
      <p:sp>
        <p:nvSpPr>
          <p:cNvPr id="3" name="object 3"/>
          <p:cNvSpPr txBox="1"/>
          <p:nvPr/>
        </p:nvSpPr>
        <p:spPr>
          <a:xfrm>
            <a:off x="1709023" y="1497298"/>
            <a:ext cx="4736127" cy="2884022"/>
          </a:xfrm>
          <a:prstGeom prst="rect">
            <a:avLst/>
          </a:prstGeom>
        </p:spPr>
        <p:txBody>
          <a:bodyPr vert="horz" wrap="square" lIns="0" tIns="9552" rIns="0" bIns="0" rtlCol="0">
            <a:spAutoFit/>
          </a:bodyPr>
          <a:lstStyle/>
          <a:p>
            <a:pPr marL="267447" marR="3821" indent="-257895">
              <a:spcBef>
                <a:spcPts val="75"/>
              </a:spcBef>
              <a:buChar char="•"/>
              <a:tabLst>
                <a:tab pos="266969" algn="l"/>
                <a:tab pos="267447" algn="l"/>
              </a:tabLst>
            </a:pPr>
            <a:r>
              <a:rPr sz="1805" spc="-4" dirty="0">
                <a:latin typeface="Times New Roman"/>
                <a:cs typeface="Times New Roman"/>
              </a:rPr>
              <a:t>Cluster together (pixels, tokens, etc.) that belong  together…</a:t>
            </a:r>
            <a:endParaRPr sz="1805">
              <a:latin typeface="Times New Roman"/>
              <a:cs typeface="Times New Roman"/>
            </a:endParaRPr>
          </a:p>
          <a:p>
            <a:pPr marL="266969" indent="-257895">
              <a:spcBef>
                <a:spcPts val="421"/>
              </a:spcBef>
              <a:buChar char="•"/>
              <a:tabLst>
                <a:tab pos="266969" algn="l"/>
                <a:tab pos="267447" algn="l"/>
              </a:tabLst>
            </a:pPr>
            <a:r>
              <a:rPr sz="1805" spc="-4" dirty="0">
                <a:latin typeface="Times New Roman"/>
                <a:cs typeface="Times New Roman"/>
              </a:rPr>
              <a:t>Agglomerative</a:t>
            </a:r>
            <a:r>
              <a:rPr sz="1805" spc="-11" dirty="0">
                <a:latin typeface="Times New Roman"/>
                <a:cs typeface="Times New Roman"/>
              </a:rPr>
              <a:t> </a:t>
            </a:r>
            <a:r>
              <a:rPr sz="1805" spc="-4" dirty="0">
                <a:latin typeface="Times New Roman"/>
                <a:cs typeface="Times New Roman"/>
              </a:rPr>
              <a:t>clustering</a:t>
            </a:r>
            <a:endParaRPr sz="1805">
              <a:latin typeface="Times New Roman"/>
              <a:cs typeface="Times New Roman"/>
            </a:endParaRPr>
          </a:p>
          <a:p>
            <a:pPr marL="567847" lvl="1" indent="-214913">
              <a:spcBef>
                <a:spcPts val="364"/>
              </a:spcBef>
              <a:buChar char="–"/>
              <a:tabLst>
                <a:tab pos="567847" algn="l"/>
                <a:tab pos="568324" algn="l"/>
              </a:tabLst>
            </a:pPr>
            <a:r>
              <a:rPr sz="1504" spc="-4" dirty="0">
                <a:latin typeface="Times New Roman"/>
                <a:cs typeface="Times New Roman"/>
              </a:rPr>
              <a:t>attach </a:t>
            </a:r>
            <a:r>
              <a:rPr sz="1504" spc="-8" dirty="0">
                <a:latin typeface="Times New Roman"/>
                <a:cs typeface="Times New Roman"/>
              </a:rPr>
              <a:t>closest </a:t>
            </a:r>
            <a:r>
              <a:rPr sz="1504" spc="-4" dirty="0">
                <a:latin typeface="Times New Roman"/>
                <a:cs typeface="Times New Roman"/>
              </a:rPr>
              <a:t>to </a:t>
            </a:r>
            <a:r>
              <a:rPr sz="1504" spc="-8" dirty="0">
                <a:latin typeface="Times New Roman"/>
                <a:cs typeface="Times New Roman"/>
              </a:rPr>
              <a:t>cluster </a:t>
            </a:r>
            <a:r>
              <a:rPr sz="1504" spc="-4" dirty="0">
                <a:latin typeface="Times New Roman"/>
                <a:cs typeface="Times New Roman"/>
              </a:rPr>
              <a:t>it is </a:t>
            </a:r>
            <a:r>
              <a:rPr sz="1504" spc="-8" dirty="0">
                <a:latin typeface="Times New Roman"/>
                <a:cs typeface="Times New Roman"/>
              </a:rPr>
              <a:t>closest</a:t>
            </a:r>
            <a:r>
              <a:rPr sz="1504" spc="-19" dirty="0">
                <a:latin typeface="Times New Roman"/>
                <a:cs typeface="Times New Roman"/>
              </a:rPr>
              <a:t> </a:t>
            </a:r>
            <a:r>
              <a:rPr sz="1504" spc="-8" dirty="0">
                <a:latin typeface="Times New Roman"/>
                <a:cs typeface="Times New Roman"/>
              </a:rPr>
              <a:t>to</a:t>
            </a:r>
            <a:endParaRPr sz="1504">
              <a:latin typeface="Times New Roman"/>
              <a:cs typeface="Times New Roman"/>
            </a:endParaRPr>
          </a:p>
          <a:p>
            <a:pPr marL="567847" lvl="1" indent="-214913">
              <a:spcBef>
                <a:spcPts val="357"/>
              </a:spcBef>
              <a:buChar char="–"/>
              <a:tabLst>
                <a:tab pos="567847" algn="l"/>
                <a:tab pos="568324" algn="l"/>
              </a:tabLst>
            </a:pPr>
            <a:r>
              <a:rPr sz="1504" spc="-4" dirty="0">
                <a:latin typeface="Times New Roman"/>
                <a:cs typeface="Times New Roman"/>
              </a:rPr>
              <a:t>repeat</a:t>
            </a:r>
            <a:endParaRPr sz="1504">
              <a:latin typeface="Times New Roman"/>
              <a:cs typeface="Times New Roman"/>
            </a:endParaRPr>
          </a:p>
          <a:p>
            <a:pPr marL="266969" indent="-257895">
              <a:spcBef>
                <a:spcPts val="421"/>
              </a:spcBef>
              <a:buChar char="•"/>
              <a:tabLst>
                <a:tab pos="266969" algn="l"/>
                <a:tab pos="267447" algn="l"/>
              </a:tabLst>
            </a:pPr>
            <a:r>
              <a:rPr sz="1805" spc="-4" dirty="0">
                <a:latin typeface="Times New Roman"/>
                <a:cs typeface="Times New Roman"/>
              </a:rPr>
              <a:t>Divisive</a:t>
            </a:r>
            <a:r>
              <a:rPr sz="1805" spc="-11" dirty="0">
                <a:latin typeface="Times New Roman"/>
                <a:cs typeface="Times New Roman"/>
              </a:rPr>
              <a:t> </a:t>
            </a:r>
            <a:r>
              <a:rPr sz="1805" spc="-8" dirty="0">
                <a:latin typeface="Times New Roman"/>
                <a:cs typeface="Times New Roman"/>
              </a:rPr>
              <a:t>clustering</a:t>
            </a:r>
            <a:endParaRPr sz="1805">
              <a:latin typeface="Times New Roman"/>
              <a:cs typeface="Times New Roman"/>
            </a:endParaRPr>
          </a:p>
          <a:p>
            <a:pPr marL="567847" lvl="1" indent="-214913">
              <a:spcBef>
                <a:spcPts val="364"/>
              </a:spcBef>
              <a:buChar char="–"/>
              <a:tabLst>
                <a:tab pos="567847" algn="l"/>
                <a:tab pos="568324" algn="l"/>
              </a:tabLst>
            </a:pPr>
            <a:r>
              <a:rPr sz="1504" spc="-4" dirty="0">
                <a:latin typeface="Times New Roman"/>
                <a:cs typeface="Times New Roman"/>
              </a:rPr>
              <a:t>split </a:t>
            </a:r>
            <a:r>
              <a:rPr sz="1504" spc="-8" dirty="0">
                <a:latin typeface="Times New Roman"/>
                <a:cs typeface="Times New Roman"/>
              </a:rPr>
              <a:t>cluster </a:t>
            </a:r>
            <a:r>
              <a:rPr sz="1504" spc="-4" dirty="0">
                <a:latin typeface="Times New Roman"/>
                <a:cs typeface="Times New Roman"/>
              </a:rPr>
              <a:t>along best </a:t>
            </a:r>
            <a:r>
              <a:rPr sz="1504" spc="-8" dirty="0">
                <a:latin typeface="Times New Roman"/>
                <a:cs typeface="Times New Roman"/>
              </a:rPr>
              <a:t>boundary</a:t>
            </a:r>
            <a:endParaRPr sz="1504">
              <a:latin typeface="Times New Roman"/>
              <a:cs typeface="Times New Roman"/>
            </a:endParaRPr>
          </a:p>
          <a:p>
            <a:pPr marL="567847" lvl="1" indent="-214913">
              <a:spcBef>
                <a:spcPts val="357"/>
              </a:spcBef>
              <a:buChar char="–"/>
              <a:tabLst>
                <a:tab pos="567847" algn="l"/>
                <a:tab pos="568324" algn="l"/>
              </a:tabLst>
            </a:pPr>
            <a:r>
              <a:rPr sz="1504" spc="-4" dirty="0">
                <a:latin typeface="Times New Roman"/>
                <a:cs typeface="Times New Roman"/>
              </a:rPr>
              <a:t>repeat</a:t>
            </a:r>
            <a:endParaRPr sz="1504">
              <a:latin typeface="Times New Roman"/>
              <a:cs typeface="Times New Roman"/>
            </a:endParaRPr>
          </a:p>
          <a:p>
            <a:pPr marL="266969" indent="-257895">
              <a:spcBef>
                <a:spcPts val="361"/>
              </a:spcBef>
              <a:buChar char="•"/>
              <a:tabLst>
                <a:tab pos="266969" algn="l"/>
                <a:tab pos="267447" algn="l"/>
              </a:tabLst>
            </a:pPr>
            <a:r>
              <a:rPr sz="1504" spc="-4" dirty="0">
                <a:latin typeface="Times New Roman"/>
                <a:cs typeface="Times New Roman"/>
              </a:rPr>
              <a:t>Dendrograms</a:t>
            </a:r>
            <a:endParaRPr sz="1504">
              <a:latin typeface="Times New Roman"/>
              <a:cs typeface="Times New Roman"/>
            </a:endParaRPr>
          </a:p>
          <a:p>
            <a:pPr marL="568324" lvl="1" indent="-214913">
              <a:spcBef>
                <a:spcPts val="335"/>
              </a:spcBef>
              <a:buChar char="–"/>
              <a:tabLst>
                <a:tab pos="567847" algn="l"/>
                <a:tab pos="568324" algn="l"/>
              </a:tabLst>
            </a:pPr>
            <a:r>
              <a:rPr sz="1354" dirty="0">
                <a:latin typeface="Times New Roman"/>
                <a:cs typeface="Times New Roman"/>
              </a:rPr>
              <a:t>yield a </a:t>
            </a:r>
            <a:r>
              <a:rPr sz="1354" spc="-4" dirty="0">
                <a:latin typeface="Times New Roman"/>
                <a:cs typeface="Times New Roman"/>
              </a:rPr>
              <a:t>picture of output as </a:t>
            </a:r>
            <a:r>
              <a:rPr sz="1354" dirty="0">
                <a:latin typeface="Times New Roman"/>
                <a:cs typeface="Times New Roman"/>
              </a:rPr>
              <a:t>clustering </a:t>
            </a:r>
            <a:r>
              <a:rPr sz="1354" spc="-4" dirty="0">
                <a:latin typeface="Times New Roman"/>
                <a:cs typeface="Times New Roman"/>
              </a:rPr>
              <a:t>process</a:t>
            </a:r>
            <a:r>
              <a:rPr sz="1354" spc="-11" dirty="0">
                <a:latin typeface="Times New Roman"/>
                <a:cs typeface="Times New Roman"/>
              </a:rPr>
              <a:t> </a:t>
            </a:r>
            <a:r>
              <a:rPr sz="1354" spc="-4" dirty="0">
                <a:latin typeface="Times New Roman"/>
                <a:cs typeface="Times New Roman"/>
              </a:rPr>
              <a:t>continues</a:t>
            </a:r>
            <a:endParaRPr sz="1354">
              <a:latin typeface="Times New Roman"/>
              <a:cs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0"/>
            <a:ext cx="8458200" cy="747826"/>
          </a:xfrm>
          <a:prstGeom prst="rect">
            <a:avLst/>
          </a:prstGeom>
        </p:spPr>
        <p:txBody>
          <a:bodyPr vert="horz" wrap="square" lIns="0" tIns="9074" rIns="0" bIns="0" rtlCol="0">
            <a:spAutoFit/>
          </a:bodyPr>
          <a:lstStyle/>
          <a:p>
            <a:pPr marL="9552">
              <a:spcBef>
                <a:spcPts val="71"/>
              </a:spcBef>
            </a:pPr>
            <a:r>
              <a:rPr spc="-4" dirty="0"/>
              <a:t>Greedy Clustering Algorithms</a:t>
            </a:r>
          </a:p>
        </p:txBody>
      </p:sp>
      <p:sp>
        <p:nvSpPr>
          <p:cNvPr id="3" name="object 3"/>
          <p:cNvSpPr/>
          <p:nvPr/>
        </p:nvSpPr>
        <p:spPr>
          <a:xfrm>
            <a:off x="2616327" y="3199763"/>
            <a:ext cx="4126545" cy="1533021"/>
          </a:xfrm>
          <a:prstGeom prst="rect">
            <a:avLst/>
          </a:prstGeom>
          <a:blipFill>
            <a:blip r:embed="rId2" cstate="print"/>
            <a:stretch>
              <a:fillRect/>
            </a:stretch>
          </a:blipFill>
        </p:spPr>
        <p:txBody>
          <a:bodyPr wrap="square" lIns="0" tIns="0" rIns="0" bIns="0" rtlCol="0"/>
          <a:lstStyle/>
          <a:p>
            <a:endParaRPr sz="1354"/>
          </a:p>
        </p:txBody>
      </p:sp>
      <p:sp>
        <p:nvSpPr>
          <p:cNvPr id="4" name="object 4"/>
          <p:cNvSpPr/>
          <p:nvPr/>
        </p:nvSpPr>
        <p:spPr>
          <a:xfrm>
            <a:off x="2616608" y="1308560"/>
            <a:ext cx="4133140" cy="1554225"/>
          </a:xfrm>
          <a:prstGeom prst="rect">
            <a:avLst/>
          </a:prstGeom>
          <a:blipFill>
            <a:blip r:embed="rId3" cstate="print"/>
            <a:stretch>
              <a:fillRect/>
            </a:stretch>
          </a:blipFill>
        </p:spPr>
        <p:txBody>
          <a:bodyPr wrap="square" lIns="0" tIns="0" rIns="0" bIns="0" rtlCol="0"/>
          <a:lstStyle/>
          <a:p>
            <a:endParaRPr sz="1354"/>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16435" y="427145"/>
            <a:ext cx="2454555" cy="3104438"/>
          </a:xfrm>
          <a:prstGeom prst="rect">
            <a:avLst/>
          </a:prstGeom>
          <a:blipFill>
            <a:blip r:embed="rId2" cstate="print"/>
            <a:stretch>
              <a:fillRect/>
            </a:stretch>
          </a:blipFill>
        </p:spPr>
        <p:txBody>
          <a:bodyPr wrap="square" lIns="0" tIns="0" rIns="0" bIns="0" rtlCol="0"/>
          <a:lstStyle/>
          <a:p>
            <a:endParaRPr sz="1354"/>
          </a:p>
        </p:txBody>
      </p:sp>
      <p:sp>
        <p:nvSpPr>
          <p:cNvPr id="3" name="object 3"/>
          <p:cNvSpPr/>
          <p:nvPr/>
        </p:nvSpPr>
        <p:spPr>
          <a:xfrm>
            <a:off x="1381788" y="620850"/>
            <a:ext cx="3075593" cy="2368588"/>
          </a:xfrm>
          <a:prstGeom prst="rect">
            <a:avLst/>
          </a:prstGeom>
          <a:blipFill>
            <a:blip r:embed="rId3" cstate="print"/>
            <a:stretch>
              <a:fillRect/>
            </a:stretch>
          </a:blipFill>
        </p:spPr>
        <p:txBody>
          <a:bodyPr wrap="square" lIns="0" tIns="0" rIns="0" bIns="0" rtlCol="0"/>
          <a:lstStyle/>
          <a:p>
            <a:endParaRPr sz="1354"/>
          </a:p>
        </p:txBody>
      </p:sp>
      <p:sp>
        <p:nvSpPr>
          <p:cNvPr id="4" name="object 4"/>
          <p:cNvSpPr txBox="1"/>
          <p:nvPr/>
        </p:nvSpPr>
        <p:spPr>
          <a:xfrm>
            <a:off x="2201883" y="3820613"/>
            <a:ext cx="763645" cy="287414"/>
          </a:xfrm>
          <a:prstGeom prst="rect">
            <a:avLst/>
          </a:prstGeom>
        </p:spPr>
        <p:txBody>
          <a:bodyPr vert="horz" wrap="square" lIns="0" tIns="9552" rIns="0" bIns="0" rtlCol="0">
            <a:spAutoFit/>
          </a:bodyPr>
          <a:lstStyle/>
          <a:p>
            <a:pPr marL="9552">
              <a:spcBef>
                <a:spcPts val="75"/>
              </a:spcBef>
            </a:pPr>
            <a:r>
              <a:rPr sz="1805" spc="-4" dirty="0">
                <a:latin typeface="Times New Roman"/>
                <a:cs typeface="Times New Roman"/>
              </a:rPr>
              <a:t>Data</a:t>
            </a:r>
            <a:r>
              <a:rPr sz="1805" spc="-56" dirty="0">
                <a:latin typeface="Times New Roman"/>
                <a:cs typeface="Times New Roman"/>
              </a:rPr>
              <a:t> </a:t>
            </a:r>
            <a:r>
              <a:rPr sz="1805" spc="-8" dirty="0">
                <a:latin typeface="Times New Roman"/>
                <a:cs typeface="Times New Roman"/>
              </a:rPr>
              <a:t>set</a:t>
            </a:r>
            <a:endParaRPr sz="1805">
              <a:latin typeface="Times New Roman"/>
              <a:cs typeface="Times New Roman"/>
            </a:endParaRPr>
          </a:p>
        </p:txBody>
      </p:sp>
      <p:sp>
        <p:nvSpPr>
          <p:cNvPr id="5" name="object 5"/>
          <p:cNvSpPr txBox="1"/>
          <p:nvPr/>
        </p:nvSpPr>
        <p:spPr>
          <a:xfrm>
            <a:off x="5491431" y="3825198"/>
            <a:ext cx="2289980" cy="1120719"/>
          </a:xfrm>
          <a:prstGeom prst="rect">
            <a:avLst/>
          </a:prstGeom>
        </p:spPr>
        <p:txBody>
          <a:bodyPr vert="horz" wrap="square" lIns="0" tIns="9552" rIns="0" bIns="0" rtlCol="0">
            <a:spAutoFit/>
          </a:bodyPr>
          <a:lstStyle/>
          <a:p>
            <a:pPr marL="9552" marR="3821">
              <a:spcBef>
                <a:spcPts val="75"/>
              </a:spcBef>
            </a:pPr>
            <a:r>
              <a:rPr sz="1805" dirty="0">
                <a:latin typeface="Times New Roman"/>
                <a:cs typeface="Times New Roman"/>
              </a:rPr>
              <a:t>Dendrogram formed by  </a:t>
            </a:r>
            <a:r>
              <a:rPr sz="1805" spc="-4" dirty="0">
                <a:latin typeface="Times New Roman"/>
                <a:cs typeface="Times New Roman"/>
              </a:rPr>
              <a:t>agglomerative clustering  using single-link  clustering.</a:t>
            </a:r>
            <a:endParaRPr sz="1805">
              <a:latin typeface="Times New Roman"/>
              <a:cs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09023" y="1422003"/>
            <a:ext cx="4970617" cy="1795465"/>
          </a:xfrm>
          <a:prstGeom prst="rect">
            <a:avLst/>
          </a:prstGeom>
        </p:spPr>
        <p:txBody>
          <a:bodyPr vert="horz" wrap="square" lIns="0" tIns="82143" rIns="0" bIns="0" rtlCol="0">
            <a:spAutoFit/>
          </a:bodyPr>
          <a:lstStyle/>
          <a:p>
            <a:pPr marL="266969" indent="-257895">
              <a:spcBef>
                <a:spcPts val="647"/>
              </a:spcBef>
              <a:buChar char="•"/>
              <a:tabLst>
                <a:tab pos="266969" algn="l"/>
                <a:tab pos="267447" algn="l"/>
              </a:tabLst>
            </a:pPr>
            <a:r>
              <a:rPr sz="2407" spc="-4" dirty="0">
                <a:solidFill>
                  <a:srgbClr val="B2B2B2"/>
                </a:solidFill>
                <a:latin typeface="Times New Roman"/>
                <a:cs typeface="Times New Roman"/>
              </a:rPr>
              <a:t>Segment foreground from</a:t>
            </a:r>
            <a:r>
              <a:rPr sz="2407" spc="8" dirty="0">
                <a:solidFill>
                  <a:srgbClr val="B2B2B2"/>
                </a:solidFill>
                <a:latin typeface="Times New Roman"/>
                <a:cs typeface="Times New Roman"/>
              </a:rPr>
              <a:t> </a:t>
            </a:r>
            <a:r>
              <a:rPr sz="2407" spc="-4" dirty="0">
                <a:solidFill>
                  <a:srgbClr val="B2B2B2"/>
                </a:solidFill>
                <a:latin typeface="Times New Roman"/>
                <a:cs typeface="Times New Roman"/>
              </a:rPr>
              <a:t>background</a:t>
            </a:r>
            <a:endParaRPr sz="2407" dirty="0">
              <a:latin typeface="Times New Roman"/>
              <a:cs typeface="Times New Roman"/>
            </a:endParaRPr>
          </a:p>
          <a:p>
            <a:pPr marL="266969" indent="-257895">
              <a:spcBef>
                <a:spcPts val="575"/>
              </a:spcBef>
              <a:buChar char="•"/>
              <a:tabLst>
                <a:tab pos="266969" algn="l"/>
                <a:tab pos="267447" algn="l"/>
              </a:tabLst>
            </a:pPr>
            <a:r>
              <a:rPr sz="2407" spc="-4" dirty="0">
                <a:latin typeface="Times New Roman"/>
                <a:cs typeface="Times New Roman"/>
              </a:rPr>
              <a:t>K-means clustering</a:t>
            </a:r>
            <a:endParaRPr sz="2407" dirty="0">
              <a:latin typeface="Times New Roman"/>
              <a:cs typeface="Times New Roman"/>
            </a:endParaRPr>
          </a:p>
          <a:p>
            <a:pPr marL="267447" indent="-258373">
              <a:spcBef>
                <a:spcPts val="568"/>
              </a:spcBef>
              <a:buChar char="•"/>
              <a:tabLst>
                <a:tab pos="266969" algn="l"/>
                <a:tab pos="267924" algn="l"/>
              </a:tabLst>
            </a:pPr>
            <a:r>
              <a:rPr sz="2407" spc="-4" dirty="0">
                <a:solidFill>
                  <a:srgbClr val="B2B2B2"/>
                </a:solidFill>
                <a:latin typeface="Times New Roman"/>
                <a:cs typeface="Times New Roman"/>
              </a:rPr>
              <a:t>Mean-shift</a:t>
            </a:r>
            <a:r>
              <a:rPr sz="2407" dirty="0">
                <a:solidFill>
                  <a:srgbClr val="B2B2B2"/>
                </a:solidFill>
                <a:latin typeface="Times New Roman"/>
                <a:cs typeface="Times New Roman"/>
              </a:rPr>
              <a:t> </a:t>
            </a:r>
            <a:r>
              <a:rPr sz="2407" spc="-4" dirty="0">
                <a:solidFill>
                  <a:srgbClr val="B2B2B2"/>
                </a:solidFill>
                <a:latin typeface="Times New Roman"/>
                <a:cs typeface="Times New Roman"/>
              </a:rPr>
              <a:t>segmentation</a:t>
            </a:r>
            <a:endParaRPr sz="2407" dirty="0">
              <a:latin typeface="Times New Roman"/>
              <a:cs typeface="Times New Roman"/>
            </a:endParaRPr>
          </a:p>
          <a:p>
            <a:pPr marL="266969" indent="-257895">
              <a:spcBef>
                <a:spcPts val="572"/>
              </a:spcBef>
              <a:buChar char="•"/>
              <a:tabLst>
                <a:tab pos="266969" algn="l"/>
                <a:tab pos="267447" algn="l"/>
              </a:tabLst>
            </a:pPr>
            <a:r>
              <a:rPr sz="2407" spc="-4" dirty="0">
                <a:solidFill>
                  <a:srgbClr val="B2B2B2"/>
                </a:solidFill>
                <a:latin typeface="Times New Roman"/>
                <a:cs typeface="Times New Roman"/>
              </a:rPr>
              <a:t>Normalized</a:t>
            </a:r>
            <a:r>
              <a:rPr sz="2407" dirty="0">
                <a:solidFill>
                  <a:srgbClr val="B2B2B2"/>
                </a:solidFill>
                <a:latin typeface="Times New Roman"/>
                <a:cs typeface="Times New Roman"/>
              </a:rPr>
              <a:t> </a:t>
            </a:r>
            <a:r>
              <a:rPr sz="2407" spc="-4" dirty="0">
                <a:solidFill>
                  <a:srgbClr val="B2B2B2"/>
                </a:solidFill>
                <a:latin typeface="Times New Roman"/>
                <a:cs typeface="Times New Roman"/>
              </a:rPr>
              <a:t>cuts</a:t>
            </a:r>
            <a:endParaRPr sz="2407" dirty="0">
              <a:latin typeface="Times New Roman"/>
              <a:cs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6973" y="267337"/>
            <a:ext cx="4056366" cy="747826"/>
          </a:xfrm>
          <a:prstGeom prst="rect">
            <a:avLst/>
          </a:prstGeom>
        </p:spPr>
        <p:txBody>
          <a:bodyPr vert="horz" wrap="square" lIns="0" tIns="9074" rIns="0" bIns="0" rtlCol="0">
            <a:spAutoFit/>
          </a:bodyPr>
          <a:lstStyle/>
          <a:p>
            <a:pPr marL="9552">
              <a:spcBef>
                <a:spcPts val="71"/>
              </a:spcBef>
            </a:pPr>
            <a:r>
              <a:rPr spc="-8" dirty="0"/>
              <a:t>K-Means</a:t>
            </a:r>
          </a:p>
        </p:txBody>
      </p:sp>
      <p:sp>
        <p:nvSpPr>
          <p:cNvPr id="3" name="object 3"/>
          <p:cNvSpPr txBox="1"/>
          <p:nvPr/>
        </p:nvSpPr>
        <p:spPr>
          <a:xfrm>
            <a:off x="1709024" y="1210752"/>
            <a:ext cx="3079413" cy="565182"/>
          </a:xfrm>
          <a:prstGeom prst="rect">
            <a:avLst/>
          </a:prstGeom>
        </p:spPr>
        <p:txBody>
          <a:bodyPr vert="horz" wrap="square" lIns="0" tIns="9552" rIns="0" bIns="0" rtlCol="0">
            <a:spAutoFit/>
          </a:bodyPr>
          <a:lstStyle/>
          <a:p>
            <a:pPr marL="266969" marR="3821" indent="-257895">
              <a:spcBef>
                <a:spcPts val="75"/>
              </a:spcBef>
              <a:buChar char="•"/>
              <a:tabLst>
                <a:tab pos="266969" algn="l"/>
                <a:tab pos="267447" algn="l"/>
                <a:tab pos="2989195" algn="l"/>
              </a:tabLst>
            </a:pPr>
            <a:r>
              <a:rPr sz="1805" dirty="0">
                <a:latin typeface="Times New Roman"/>
                <a:cs typeface="Times New Roman"/>
              </a:rPr>
              <a:t>C</a:t>
            </a:r>
            <a:r>
              <a:rPr sz="1805" spc="-4" dirty="0">
                <a:latin typeface="Times New Roman"/>
                <a:cs typeface="Times New Roman"/>
              </a:rPr>
              <a:t>hoos</a:t>
            </a:r>
            <a:r>
              <a:rPr sz="1805" dirty="0">
                <a:latin typeface="Times New Roman"/>
                <a:cs typeface="Times New Roman"/>
              </a:rPr>
              <a:t>e</a:t>
            </a:r>
            <a:r>
              <a:rPr sz="1805" spc="-4" dirty="0">
                <a:latin typeface="Times New Roman"/>
                <a:cs typeface="Times New Roman"/>
              </a:rPr>
              <a:t> </a:t>
            </a:r>
            <a:r>
              <a:rPr sz="1805" dirty="0">
                <a:latin typeface="Times New Roman"/>
                <a:cs typeface="Times New Roman"/>
              </a:rPr>
              <a:t>a</a:t>
            </a:r>
            <a:r>
              <a:rPr sz="1805" spc="-4" dirty="0">
                <a:latin typeface="Times New Roman"/>
                <a:cs typeface="Times New Roman"/>
              </a:rPr>
              <a:t> fixe</a:t>
            </a:r>
            <a:r>
              <a:rPr sz="1805" dirty="0">
                <a:latin typeface="Times New Roman"/>
                <a:cs typeface="Times New Roman"/>
              </a:rPr>
              <a:t>d</a:t>
            </a:r>
            <a:r>
              <a:rPr sz="1805" spc="-4" dirty="0">
                <a:latin typeface="Times New Roman"/>
                <a:cs typeface="Times New Roman"/>
              </a:rPr>
              <a:t> numbe</a:t>
            </a:r>
            <a:r>
              <a:rPr sz="1805" dirty="0">
                <a:latin typeface="Times New Roman"/>
                <a:cs typeface="Times New Roman"/>
              </a:rPr>
              <a:t>r</a:t>
            </a:r>
            <a:r>
              <a:rPr sz="1805" spc="-4" dirty="0">
                <a:latin typeface="Times New Roman"/>
                <a:cs typeface="Times New Roman"/>
              </a:rPr>
              <a:t> o</a:t>
            </a:r>
            <a:r>
              <a:rPr sz="1805" dirty="0">
                <a:latin typeface="Times New Roman"/>
                <a:cs typeface="Times New Roman"/>
              </a:rPr>
              <a:t>f	</a:t>
            </a:r>
            <a:r>
              <a:rPr sz="1805" spc="-4" dirty="0">
                <a:latin typeface="Times New Roman"/>
                <a:cs typeface="Times New Roman"/>
              </a:rPr>
              <a:t>•  </a:t>
            </a:r>
            <a:r>
              <a:rPr sz="1805" spc="-8" dirty="0">
                <a:latin typeface="Times New Roman"/>
                <a:cs typeface="Times New Roman"/>
              </a:rPr>
              <a:t>clusters</a:t>
            </a:r>
            <a:endParaRPr sz="1805">
              <a:latin typeface="Times New Roman"/>
              <a:cs typeface="Times New Roman"/>
            </a:endParaRPr>
          </a:p>
        </p:txBody>
      </p:sp>
      <p:sp>
        <p:nvSpPr>
          <p:cNvPr id="4" name="object 4"/>
          <p:cNvSpPr txBox="1"/>
          <p:nvPr/>
        </p:nvSpPr>
        <p:spPr>
          <a:xfrm>
            <a:off x="1709022" y="2144316"/>
            <a:ext cx="2726962" cy="1727551"/>
          </a:xfrm>
          <a:prstGeom prst="rect">
            <a:avLst/>
          </a:prstGeom>
        </p:spPr>
        <p:txBody>
          <a:bodyPr vert="horz" wrap="square" lIns="0" tIns="9552" rIns="0" bIns="0" rtlCol="0">
            <a:spAutoFit/>
          </a:bodyPr>
          <a:lstStyle/>
          <a:p>
            <a:pPr marL="267447" marR="3821" indent="-257895" algn="just">
              <a:spcBef>
                <a:spcPts val="75"/>
              </a:spcBef>
              <a:buChar char="•"/>
              <a:tabLst>
                <a:tab pos="267447" algn="l"/>
              </a:tabLst>
            </a:pPr>
            <a:r>
              <a:rPr sz="1805" dirty="0">
                <a:latin typeface="Times New Roman"/>
                <a:cs typeface="Times New Roman"/>
              </a:rPr>
              <a:t>Choose cluster centers</a:t>
            </a:r>
            <a:r>
              <a:rPr sz="1805" spc="-98" dirty="0">
                <a:latin typeface="Times New Roman"/>
                <a:cs typeface="Times New Roman"/>
              </a:rPr>
              <a:t> </a:t>
            </a:r>
            <a:r>
              <a:rPr sz="1805" dirty="0">
                <a:latin typeface="Times New Roman"/>
                <a:cs typeface="Times New Roman"/>
              </a:rPr>
              <a:t>and  </a:t>
            </a:r>
            <a:r>
              <a:rPr sz="1805" spc="-4" dirty="0">
                <a:latin typeface="Times New Roman"/>
                <a:cs typeface="Times New Roman"/>
              </a:rPr>
              <a:t>point-cluster allocations to  minimize</a:t>
            </a:r>
            <a:r>
              <a:rPr sz="1805" spc="-11" dirty="0">
                <a:latin typeface="Times New Roman"/>
                <a:cs typeface="Times New Roman"/>
              </a:rPr>
              <a:t> </a:t>
            </a:r>
            <a:r>
              <a:rPr sz="1805" spc="-4" dirty="0">
                <a:latin typeface="Times New Roman"/>
                <a:cs typeface="Times New Roman"/>
              </a:rPr>
              <a:t>error</a:t>
            </a:r>
            <a:endParaRPr sz="1805">
              <a:latin typeface="Times New Roman"/>
              <a:cs typeface="Times New Roman"/>
            </a:endParaRPr>
          </a:p>
          <a:p>
            <a:pPr marL="266969" marR="30088" indent="-257895">
              <a:spcBef>
                <a:spcPts val="417"/>
              </a:spcBef>
              <a:buChar char="•"/>
              <a:tabLst>
                <a:tab pos="266969" algn="l"/>
                <a:tab pos="267447" algn="l"/>
              </a:tabLst>
            </a:pPr>
            <a:r>
              <a:rPr sz="1805" spc="-4" dirty="0">
                <a:latin typeface="Times New Roman"/>
                <a:cs typeface="Times New Roman"/>
              </a:rPr>
              <a:t>can’t do this by search,  because </a:t>
            </a:r>
            <a:r>
              <a:rPr sz="1805" dirty="0">
                <a:latin typeface="Times New Roman"/>
                <a:cs typeface="Times New Roman"/>
              </a:rPr>
              <a:t>there are too  </a:t>
            </a:r>
            <a:r>
              <a:rPr sz="1805" spc="-4" dirty="0">
                <a:latin typeface="Times New Roman"/>
                <a:cs typeface="Times New Roman"/>
              </a:rPr>
              <a:t>many possible</a:t>
            </a:r>
            <a:r>
              <a:rPr sz="1805" spc="-75" dirty="0">
                <a:latin typeface="Times New Roman"/>
                <a:cs typeface="Times New Roman"/>
              </a:rPr>
              <a:t> </a:t>
            </a:r>
            <a:r>
              <a:rPr sz="1805" spc="-4" dirty="0">
                <a:latin typeface="Times New Roman"/>
                <a:cs typeface="Times New Roman"/>
              </a:rPr>
              <a:t>allocations.</a:t>
            </a:r>
            <a:endParaRPr sz="1805">
              <a:latin typeface="Times New Roman"/>
              <a:cs typeface="Times New Roman"/>
            </a:endParaRPr>
          </a:p>
        </p:txBody>
      </p:sp>
      <p:sp>
        <p:nvSpPr>
          <p:cNvPr id="5" name="object 5"/>
          <p:cNvSpPr txBox="1"/>
          <p:nvPr/>
        </p:nvSpPr>
        <p:spPr>
          <a:xfrm>
            <a:off x="4689102" y="1154966"/>
            <a:ext cx="2700696" cy="2534209"/>
          </a:xfrm>
          <a:prstGeom prst="rect">
            <a:avLst/>
          </a:prstGeom>
        </p:spPr>
        <p:txBody>
          <a:bodyPr vert="horz" wrap="square" lIns="0" tIns="64950" rIns="0" bIns="0" rtlCol="0">
            <a:spAutoFit/>
          </a:bodyPr>
          <a:lstStyle/>
          <a:p>
            <a:pPr marL="266969">
              <a:spcBef>
                <a:spcPts val="511"/>
              </a:spcBef>
            </a:pPr>
            <a:r>
              <a:rPr sz="1805" spc="-4" dirty="0">
                <a:latin typeface="Times New Roman"/>
                <a:cs typeface="Times New Roman"/>
              </a:rPr>
              <a:t>Algorithm</a:t>
            </a:r>
            <a:endParaRPr sz="1805">
              <a:latin typeface="Times New Roman"/>
              <a:cs typeface="Times New Roman"/>
            </a:endParaRPr>
          </a:p>
          <a:p>
            <a:pPr marL="567847" marR="77369" indent="-214913">
              <a:spcBef>
                <a:spcPts val="364"/>
              </a:spcBef>
              <a:buChar char="–"/>
              <a:tabLst>
                <a:tab pos="567847" algn="l"/>
                <a:tab pos="568324" algn="l"/>
              </a:tabLst>
            </a:pPr>
            <a:r>
              <a:rPr sz="1504" spc="-8" dirty="0">
                <a:latin typeface="Times New Roman"/>
                <a:cs typeface="Times New Roman"/>
              </a:rPr>
              <a:t>fix cluster centers; allocate  </a:t>
            </a:r>
            <a:r>
              <a:rPr sz="1504" spc="-4" dirty="0">
                <a:latin typeface="Times New Roman"/>
                <a:cs typeface="Times New Roman"/>
              </a:rPr>
              <a:t>points to </a:t>
            </a:r>
            <a:r>
              <a:rPr sz="1504" spc="-8" dirty="0">
                <a:latin typeface="Times New Roman"/>
                <a:cs typeface="Times New Roman"/>
              </a:rPr>
              <a:t>closest</a:t>
            </a:r>
            <a:r>
              <a:rPr sz="1504" spc="-19" dirty="0">
                <a:latin typeface="Times New Roman"/>
                <a:cs typeface="Times New Roman"/>
              </a:rPr>
              <a:t> </a:t>
            </a:r>
            <a:r>
              <a:rPr sz="1504" spc="-8" dirty="0">
                <a:latin typeface="Times New Roman"/>
                <a:cs typeface="Times New Roman"/>
              </a:rPr>
              <a:t>cluster</a:t>
            </a:r>
            <a:endParaRPr sz="1504">
              <a:latin typeface="Times New Roman"/>
              <a:cs typeface="Times New Roman"/>
            </a:endParaRPr>
          </a:p>
          <a:p>
            <a:pPr marL="567847" marR="3821" indent="-214913">
              <a:spcBef>
                <a:spcPts val="357"/>
              </a:spcBef>
              <a:buChar char="–"/>
              <a:tabLst>
                <a:tab pos="567847" algn="l"/>
                <a:tab pos="568324" algn="l"/>
              </a:tabLst>
            </a:pPr>
            <a:r>
              <a:rPr sz="1504" spc="-8" dirty="0">
                <a:latin typeface="Times New Roman"/>
                <a:cs typeface="Times New Roman"/>
              </a:rPr>
              <a:t>fix allocation; compute best  cluster centers</a:t>
            </a:r>
            <a:endParaRPr sz="1504">
              <a:latin typeface="Times New Roman"/>
              <a:cs typeface="Times New Roman"/>
            </a:endParaRPr>
          </a:p>
          <a:p>
            <a:pPr marL="266969" marR="61608" indent="-257895">
              <a:spcBef>
                <a:spcPts val="421"/>
              </a:spcBef>
              <a:buChar char="•"/>
              <a:tabLst>
                <a:tab pos="266969" algn="l"/>
                <a:tab pos="267447" algn="l"/>
              </a:tabLst>
            </a:pPr>
            <a:r>
              <a:rPr sz="1805" dirty="0">
                <a:latin typeface="Times New Roman"/>
                <a:cs typeface="Times New Roman"/>
              </a:rPr>
              <a:t>x </a:t>
            </a:r>
            <a:r>
              <a:rPr sz="1805" spc="-4" dirty="0">
                <a:latin typeface="Times New Roman"/>
                <a:cs typeface="Times New Roman"/>
              </a:rPr>
              <a:t>could be any set of  features for which we can  </a:t>
            </a:r>
            <a:r>
              <a:rPr sz="1805" dirty="0">
                <a:latin typeface="Times New Roman"/>
                <a:cs typeface="Times New Roman"/>
              </a:rPr>
              <a:t>compute a distance  </a:t>
            </a:r>
            <a:r>
              <a:rPr sz="1805" spc="-4" dirty="0">
                <a:latin typeface="Times New Roman"/>
                <a:cs typeface="Times New Roman"/>
              </a:rPr>
              <a:t>(careful about</a:t>
            </a:r>
            <a:r>
              <a:rPr sz="1805" spc="-23" dirty="0">
                <a:latin typeface="Times New Roman"/>
                <a:cs typeface="Times New Roman"/>
              </a:rPr>
              <a:t> </a:t>
            </a:r>
            <a:r>
              <a:rPr sz="1805" spc="-4" dirty="0">
                <a:latin typeface="Times New Roman"/>
                <a:cs typeface="Times New Roman"/>
              </a:rPr>
              <a:t>scaling)</a:t>
            </a:r>
            <a:endParaRPr sz="1805">
              <a:latin typeface="Times New Roman"/>
              <a:cs typeface="Times New Roman"/>
            </a:endParaRPr>
          </a:p>
        </p:txBody>
      </p:sp>
      <p:sp>
        <p:nvSpPr>
          <p:cNvPr id="6" name="object 6"/>
          <p:cNvSpPr txBox="1"/>
          <p:nvPr/>
        </p:nvSpPr>
        <p:spPr>
          <a:xfrm>
            <a:off x="5183489" y="4495355"/>
            <a:ext cx="638997" cy="302331"/>
          </a:xfrm>
          <a:prstGeom prst="rect">
            <a:avLst/>
          </a:prstGeom>
        </p:spPr>
        <p:txBody>
          <a:bodyPr vert="horz" wrap="square" lIns="0" tIns="12895" rIns="0" bIns="0" rtlCol="0">
            <a:spAutoFit/>
          </a:bodyPr>
          <a:lstStyle/>
          <a:p>
            <a:pPr marL="28655">
              <a:spcBef>
                <a:spcPts val="102"/>
              </a:spcBef>
            </a:pPr>
            <a:r>
              <a:rPr sz="1805" i="1" dirty="0">
                <a:latin typeface="Times New Roman"/>
                <a:cs typeface="Times New Roman"/>
              </a:rPr>
              <a:t>x </a:t>
            </a:r>
            <a:r>
              <a:rPr sz="1579" i="1" baseline="-23809" dirty="0">
                <a:latin typeface="Times New Roman"/>
                <a:cs typeface="Times New Roman"/>
              </a:rPr>
              <a:t>j </a:t>
            </a:r>
            <a:r>
              <a:rPr sz="1805" dirty="0">
                <a:latin typeface="Symbol"/>
                <a:cs typeface="Symbol"/>
              </a:rPr>
              <a:t></a:t>
            </a:r>
            <a:r>
              <a:rPr sz="1805" spc="-153" dirty="0">
                <a:latin typeface="Times New Roman"/>
                <a:cs typeface="Times New Roman"/>
              </a:rPr>
              <a:t> </a:t>
            </a:r>
            <a:r>
              <a:rPr sz="1880" i="1" spc="19" dirty="0">
                <a:latin typeface="Symbol"/>
                <a:cs typeface="Symbol"/>
              </a:rPr>
              <a:t></a:t>
            </a:r>
            <a:r>
              <a:rPr sz="1579" i="1" spc="28" baseline="-23809" dirty="0">
                <a:latin typeface="Times New Roman"/>
                <a:cs typeface="Times New Roman"/>
              </a:rPr>
              <a:t>i</a:t>
            </a:r>
            <a:endParaRPr sz="1579" baseline="-23809">
              <a:latin typeface="Times New Roman"/>
              <a:cs typeface="Times New Roman"/>
            </a:endParaRPr>
          </a:p>
        </p:txBody>
      </p:sp>
      <p:sp>
        <p:nvSpPr>
          <p:cNvPr id="7" name="object 7"/>
          <p:cNvSpPr/>
          <p:nvPr/>
        </p:nvSpPr>
        <p:spPr>
          <a:xfrm>
            <a:off x="5154834" y="4527616"/>
            <a:ext cx="28655" cy="305649"/>
          </a:xfrm>
          <a:custGeom>
            <a:avLst/>
            <a:gdLst/>
            <a:ahLst/>
            <a:cxnLst/>
            <a:rect l="l" t="t" r="r" b="b"/>
            <a:pathLst>
              <a:path w="38100" h="406400">
                <a:moveTo>
                  <a:pt x="38100" y="0"/>
                </a:moveTo>
                <a:lnTo>
                  <a:pt x="38100" y="406146"/>
                </a:lnTo>
              </a:path>
              <a:path w="38100" h="406400">
                <a:moveTo>
                  <a:pt x="0" y="0"/>
                </a:moveTo>
                <a:lnTo>
                  <a:pt x="0" y="406146"/>
                </a:lnTo>
              </a:path>
            </a:pathLst>
          </a:custGeom>
          <a:ln w="12700">
            <a:solidFill>
              <a:srgbClr val="000000"/>
            </a:solidFill>
          </a:ln>
        </p:spPr>
        <p:txBody>
          <a:bodyPr wrap="square" lIns="0" tIns="0" rIns="0" bIns="0" rtlCol="0"/>
          <a:lstStyle/>
          <a:p>
            <a:endParaRPr sz="1354"/>
          </a:p>
        </p:txBody>
      </p:sp>
      <p:sp>
        <p:nvSpPr>
          <p:cNvPr id="8" name="object 8"/>
          <p:cNvSpPr/>
          <p:nvPr/>
        </p:nvSpPr>
        <p:spPr>
          <a:xfrm>
            <a:off x="5823059" y="4527616"/>
            <a:ext cx="28655" cy="305649"/>
          </a:xfrm>
          <a:custGeom>
            <a:avLst/>
            <a:gdLst/>
            <a:ahLst/>
            <a:cxnLst/>
            <a:rect l="l" t="t" r="r" b="b"/>
            <a:pathLst>
              <a:path w="38100" h="406400">
                <a:moveTo>
                  <a:pt x="38100" y="0"/>
                </a:moveTo>
                <a:lnTo>
                  <a:pt x="38100" y="406146"/>
                </a:lnTo>
              </a:path>
              <a:path w="38100" h="406400">
                <a:moveTo>
                  <a:pt x="0" y="0"/>
                </a:moveTo>
                <a:lnTo>
                  <a:pt x="0" y="406146"/>
                </a:lnTo>
              </a:path>
            </a:pathLst>
          </a:custGeom>
          <a:ln w="12700">
            <a:solidFill>
              <a:srgbClr val="000000"/>
            </a:solidFill>
          </a:ln>
        </p:spPr>
        <p:txBody>
          <a:bodyPr wrap="square" lIns="0" tIns="0" rIns="0" bIns="0" rtlCol="0"/>
          <a:lstStyle/>
          <a:p>
            <a:endParaRPr sz="1354"/>
          </a:p>
        </p:txBody>
      </p:sp>
      <p:sp>
        <p:nvSpPr>
          <p:cNvPr id="9" name="object 9"/>
          <p:cNvSpPr txBox="1"/>
          <p:nvPr/>
        </p:nvSpPr>
        <p:spPr>
          <a:xfrm>
            <a:off x="5842544" y="4326743"/>
            <a:ext cx="275562" cy="958623"/>
          </a:xfrm>
          <a:prstGeom prst="rect">
            <a:avLst/>
          </a:prstGeom>
        </p:spPr>
        <p:txBody>
          <a:bodyPr vert="horz" wrap="square" lIns="0" tIns="9552" rIns="0" bIns="0" rtlCol="0">
            <a:spAutoFit/>
          </a:bodyPr>
          <a:lstStyle/>
          <a:p>
            <a:pPr marL="28655">
              <a:lnSpc>
                <a:spcPts val="1910"/>
              </a:lnSpc>
              <a:spcBef>
                <a:spcPts val="75"/>
              </a:spcBef>
            </a:pPr>
            <a:r>
              <a:rPr sz="1579" baseline="-7936" dirty="0">
                <a:latin typeface="Times New Roman"/>
                <a:cs typeface="Times New Roman"/>
              </a:rPr>
              <a:t>2</a:t>
            </a:r>
            <a:r>
              <a:rPr sz="1579" spc="-17" baseline="-7936" dirty="0">
                <a:latin typeface="Times New Roman"/>
                <a:cs typeface="Times New Roman"/>
              </a:rPr>
              <a:t> </a:t>
            </a:r>
            <a:r>
              <a:rPr sz="1805" spc="90" dirty="0">
                <a:latin typeface="Symbol"/>
                <a:cs typeface="Symbol"/>
              </a:rPr>
              <a:t>⎫</a:t>
            </a:r>
            <a:endParaRPr sz="1805">
              <a:latin typeface="Symbol"/>
              <a:cs typeface="Symbol"/>
            </a:endParaRPr>
          </a:p>
          <a:p>
            <a:pPr marL="133246">
              <a:lnSpc>
                <a:spcPts val="1655"/>
              </a:lnSpc>
            </a:pPr>
            <a:r>
              <a:rPr sz="1805" spc="90" dirty="0">
                <a:latin typeface="Symbol"/>
                <a:cs typeface="Symbol"/>
              </a:rPr>
              <a:t>⎬</a:t>
            </a:r>
            <a:endParaRPr sz="1805">
              <a:latin typeface="Symbol"/>
              <a:cs typeface="Symbol"/>
            </a:endParaRPr>
          </a:p>
          <a:p>
            <a:pPr marL="133246">
              <a:lnSpc>
                <a:spcPts val="1910"/>
              </a:lnSpc>
            </a:pPr>
            <a:r>
              <a:rPr sz="1805" spc="90" dirty="0">
                <a:latin typeface="Symbol"/>
                <a:cs typeface="Symbol"/>
              </a:rPr>
              <a:t>⎭</a:t>
            </a:r>
            <a:endParaRPr sz="1805">
              <a:latin typeface="Symbol"/>
              <a:cs typeface="Symbol"/>
            </a:endParaRPr>
          </a:p>
        </p:txBody>
      </p:sp>
      <p:sp>
        <p:nvSpPr>
          <p:cNvPr id="10" name="object 10"/>
          <p:cNvSpPr txBox="1"/>
          <p:nvPr/>
        </p:nvSpPr>
        <p:spPr>
          <a:xfrm>
            <a:off x="3645502" y="4326718"/>
            <a:ext cx="132766" cy="287414"/>
          </a:xfrm>
          <a:prstGeom prst="rect">
            <a:avLst/>
          </a:prstGeom>
        </p:spPr>
        <p:txBody>
          <a:bodyPr vert="horz" wrap="square" lIns="0" tIns="9552" rIns="0" bIns="0" rtlCol="0">
            <a:spAutoFit/>
          </a:bodyPr>
          <a:lstStyle/>
          <a:p>
            <a:pPr marL="9552">
              <a:spcBef>
                <a:spcPts val="75"/>
              </a:spcBef>
            </a:pPr>
            <a:r>
              <a:rPr sz="1805" spc="90" dirty="0">
                <a:latin typeface="Symbol"/>
                <a:cs typeface="Symbol"/>
              </a:rPr>
              <a:t>⎧</a:t>
            </a:r>
            <a:endParaRPr sz="1805">
              <a:latin typeface="Symbol"/>
              <a:cs typeface="Symbol"/>
            </a:endParaRPr>
          </a:p>
        </p:txBody>
      </p:sp>
      <p:sp>
        <p:nvSpPr>
          <p:cNvPr id="11" name="object 11"/>
          <p:cNvSpPr txBox="1"/>
          <p:nvPr/>
        </p:nvSpPr>
        <p:spPr>
          <a:xfrm>
            <a:off x="3645511" y="4537051"/>
            <a:ext cx="132766" cy="287414"/>
          </a:xfrm>
          <a:prstGeom prst="rect">
            <a:avLst/>
          </a:prstGeom>
        </p:spPr>
        <p:txBody>
          <a:bodyPr vert="horz" wrap="square" lIns="0" tIns="9552" rIns="0" bIns="0" rtlCol="0">
            <a:spAutoFit/>
          </a:bodyPr>
          <a:lstStyle/>
          <a:p>
            <a:pPr marL="9552">
              <a:spcBef>
                <a:spcPts val="75"/>
              </a:spcBef>
            </a:pPr>
            <a:r>
              <a:rPr sz="1805" spc="90" dirty="0">
                <a:latin typeface="Symbol"/>
                <a:cs typeface="Symbol"/>
              </a:rPr>
              <a:t>⎨</a:t>
            </a:r>
            <a:endParaRPr sz="1805">
              <a:latin typeface="Symbol"/>
              <a:cs typeface="Symbol"/>
            </a:endParaRPr>
          </a:p>
        </p:txBody>
      </p:sp>
      <p:sp>
        <p:nvSpPr>
          <p:cNvPr id="12" name="object 12"/>
          <p:cNvSpPr txBox="1"/>
          <p:nvPr/>
        </p:nvSpPr>
        <p:spPr>
          <a:xfrm>
            <a:off x="3082152" y="4727882"/>
            <a:ext cx="2050714" cy="449509"/>
          </a:xfrm>
          <a:prstGeom prst="rect">
            <a:avLst/>
          </a:prstGeom>
        </p:spPr>
        <p:txBody>
          <a:bodyPr vert="horz" wrap="square" lIns="0" tIns="9552" rIns="0" bIns="0" rtlCol="0">
            <a:spAutoFit/>
          </a:bodyPr>
          <a:lstStyle/>
          <a:p>
            <a:pPr marL="9552">
              <a:spcBef>
                <a:spcPts val="75"/>
              </a:spcBef>
            </a:pPr>
            <a:r>
              <a:rPr sz="1053" i="1" spc="-8" dirty="0">
                <a:latin typeface="Times New Roman"/>
                <a:cs typeface="Times New Roman"/>
              </a:rPr>
              <a:t>i</a:t>
            </a:r>
            <a:r>
              <a:rPr sz="1053" spc="-8" dirty="0">
                <a:latin typeface="Symbol"/>
                <a:cs typeface="Symbol"/>
              </a:rPr>
              <a:t></a:t>
            </a:r>
            <a:r>
              <a:rPr sz="1053" spc="-8" dirty="0">
                <a:latin typeface="Times New Roman"/>
                <a:cs typeface="Times New Roman"/>
              </a:rPr>
              <a:t>clusters </a:t>
            </a:r>
            <a:r>
              <a:rPr sz="2708" spc="135" baseline="-4629" dirty="0">
                <a:latin typeface="Symbol"/>
                <a:cs typeface="Symbol"/>
              </a:rPr>
              <a:t>⎩</a:t>
            </a:r>
            <a:r>
              <a:rPr sz="2708" spc="-524" baseline="-4629" dirty="0">
                <a:latin typeface="Times New Roman"/>
                <a:cs typeface="Times New Roman"/>
              </a:rPr>
              <a:t> </a:t>
            </a:r>
            <a:r>
              <a:rPr sz="1053" i="1" spc="-8" dirty="0">
                <a:latin typeface="Times New Roman"/>
                <a:cs typeface="Times New Roman"/>
              </a:rPr>
              <a:t>j</a:t>
            </a:r>
            <a:r>
              <a:rPr sz="1053" spc="-8" dirty="0">
                <a:latin typeface="Symbol"/>
                <a:cs typeface="Symbol"/>
              </a:rPr>
              <a:t></a:t>
            </a:r>
            <a:r>
              <a:rPr sz="1053" spc="-8" dirty="0">
                <a:latin typeface="Times New Roman"/>
                <a:cs typeface="Times New Roman"/>
              </a:rPr>
              <a:t>elements </a:t>
            </a:r>
            <a:r>
              <a:rPr sz="1053" dirty="0">
                <a:latin typeface="Times New Roman"/>
                <a:cs typeface="Times New Roman"/>
              </a:rPr>
              <a:t>of i'th cluster</a:t>
            </a:r>
            <a:endParaRPr sz="1053">
              <a:latin typeface="Times New Roman"/>
              <a:cs typeface="Times New Roman"/>
            </a:endParaRPr>
          </a:p>
        </p:txBody>
      </p:sp>
      <p:sp>
        <p:nvSpPr>
          <p:cNvPr id="13" name="object 13"/>
          <p:cNvSpPr txBox="1"/>
          <p:nvPr/>
        </p:nvSpPr>
        <p:spPr>
          <a:xfrm>
            <a:off x="3225426" y="4441369"/>
            <a:ext cx="1353451" cy="425880"/>
          </a:xfrm>
          <a:prstGeom prst="rect">
            <a:avLst/>
          </a:prstGeom>
        </p:spPr>
        <p:txBody>
          <a:bodyPr vert="horz" wrap="square" lIns="0" tIns="9074" rIns="0" bIns="0" rtlCol="0">
            <a:spAutoFit/>
          </a:bodyPr>
          <a:lstStyle/>
          <a:p>
            <a:pPr marL="9552">
              <a:spcBef>
                <a:spcPts val="71"/>
              </a:spcBef>
              <a:tabLst>
                <a:tab pos="1097964" algn="l"/>
              </a:tabLst>
            </a:pPr>
            <a:r>
              <a:rPr sz="2708" spc="-4" dirty="0">
                <a:latin typeface="Symbol"/>
                <a:cs typeface="Symbol"/>
              </a:rPr>
              <a:t></a:t>
            </a:r>
            <a:r>
              <a:rPr sz="2708" spc="-4" dirty="0">
                <a:latin typeface="Times New Roman"/>
                <a:cs typeface="Times New Roman"/>
              </a:rPr>
              <a:t>	</a:t>
            </a:r>
            <a:r>
              <a:rPr sz="2708" spc="-4" dirty="0">
                <a:latin typeface="Symbol"/>
                <a:cs typeface="Symbol"/>
              </a:rPr>
              <a:t></a:t>
            </a:r>
            <a:endParaRPr sz="2708">
              <a:latin typeface="Symbol"/>
              <a:cs typeface="Symbol"/>
            </a:endParaRPr>
          </a:p>
        </p:txBody>
      </p:sp>
      <p:sp>
        <p:nvSpPr>
          <p:cNvPr id="14" name="object 14"/>
          <p:cNvSpPr/>
          <p:nvPr/>
        </p:nvSpPr>
        <p:spPr>
          <a:xfrm>
            <a:off x="3307759" y="2909779"/>
            <a:ext cx="87397" cy="1551169"/>
          </a:xfrm>
          <a:custGeom>
            <a:avLst/>
            <a:gdLst/>
            <a:ahLst/>
            <a:cxnLst/>
            <a:rect l="l" t="t" r="r" b="b"/>
            <a:pathLst>
              <a:path w="116205" h="2062479">
                <a:moveTo>
                  <a:pt x="82598" y="1985577"/>
                </a:moveTo>
                <a:lnTo>
                  <a:pt x="9144" y="4572"/>
                </a:lnTo>
                <a:lnTo>
                  <a:pt x="7620" y="762"/>
                </a:lnTo>
                <a:lnTo>
                  <a:pt x="4572" y="0"/>
                </a:lnTo>
                <a:lnTo>
                  <a:pt x="762" y="1524"/>
                </a:lnTo>
                <a:lnTo>
                  <a:pt x="0" y="4572"/>
                </a:lnTo>
                <a:lnTo>
                  <a:pt x="73440" y="1985943"/>
                </a:lnTo>
                <a:lnTo>
                  <a:pt x="82598" y="1985577"/>
                </a:lnTo>
                <a:close/>
              </a:path>
              <a:path w="116205" h="2062479">
                <a:moveTo>
                  <a:pt x="83058" y="2056903"/>
                </a:moveTo>
                <a:lnTo>
                  <a:pt x="83058" y="1997964"/>
                </a:lnTo>
                <a:lnTo>
                  <a:pt x="82296" y="2001774"/>
                </a:lnTo>
                <a:lnTo>
                  <a:pt x="78486" y="2003298"/>
                </a:lnTo>
                <a:lnTo>
                  <a:pt x="75438" y="2001774"/>
                </a:lnTo>
                <a:lnTo>
                  <a:pt x="73914" y="1998726"/>
                </a:lnTo>
                <a:lnTo>
                  <a:pt x="73440" y="1985943"/>
                </a:lnTo>
                <a:lnTo>
                  <a:pt x="39624" y="1987296"/>
                </a:lnTo>
                <a:lnTo>
                  <a:pt x="80772" y="2061972"/>
                </a:lnTo>
                <a:lnTo>
                  <a:pt x="83058" y="2056903"/>
                </a:lnTo>
                <a:close/>
              </a:path>
              <a:path w="116205" h="2062479">
                <a:moveTo>
                  <a:pt x="83058" y="1997964"/>
                </a:moveTo>
                <a:lnTo>
                  <a:pt x="82598" y="1985577"/>
                </a:lnTo>
                <a:lnTo>
                  <a:pt x="73440" y="1985943"/>
                </a:lnTo>
                <a:lnTo>
                  <a:pt x="73914" y="1998726"/>
                </a:lnTo>
                <a:lnTo>
                  <a:pt x="75438" y="2001774"/>
                </a:lnTo>
                <a:lnTo>
                  <a:pt x="78486" y="2003298"/>
                </a:lnTo>
                <a:lnTo>
                  <a:pt x="82296" y="2001774"/>
                </a:lnTo>
                <a:lnTo>
                  <a:pt x="83058" y="1997964"/>
                </a:lnTo>
                <a:close/>
              </a:path>
              <a:path w="116205" h="2062479">
                <a:moveTo>
                  <a:pt x="115824" y="1984248"/>
                </a:moveTo>
                <a:lnTo>
                  <a:pt x="82598" y="1985577"/>
                </a:lnTo>
                <a:lnTo>
                  <a:pt x="83058" y="1997964"/>
                </a:lnTo>
                <a:lnTo>
                  <a:pt x="83058" y="2056903"/>
                </a:lnTo>
                <a:lnTo>
                  <a:pt x="115824" y="1984248"/>
                </a:lnTo>
                <a:close/>
              </a:path>
            </a:pathLst>
          </a:custGeom>
          <a:solidFill>
            <a:srgbClr val="3333CC"/>
          </a:solidFill>
        </p:spPr>
        <p:txBody>
          <a:bodyPr wrap="square" lIns="0" tIns="0" rIns="0" bIns="0" rtlCol="0"/>
          <a:lstStyle/>
          <a:p>
            <a:endParaRPr sz="1354"/>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1" y="152400"/>
            <a:ext cx="3312228" cy="472529"/>
          </a:xfrm>
          <a:prstGeom prst="rect">
            <a:avLst/>
          </a:prstGeom>
        </p:spPr>
        <p:txBody>
          <a:bodyPr vert="horz" wrap="square" lIns="0" tIns="9552" rIns="0" bIns="0" rtlCol="0">
            <a:spAutoFit/>
          </a:bodyPr>
          <a:lstStyle/>
          <a:p>
            <a:pPr marL="9552">
              <a:spcBef>
                <a:spcPts val="75"/>
              </a:spcBef>
            </a:pPr>
            <a:r>
              <a:rPr sz="3008" dirty="0"/>
              <a:t>K-Means</a:t>
            </a:r>
          </a:p>
        </p:txBody>
      </p:sp>
      <p:sp>
        <p:nvSpPr>
          <p:cNvPr id="3" name="object 3"/>
          <p:cNvSpPr/>
          <p:nvPr/>
        </p:nvSpPr>
        <p:spPr>
          <a:xfrm>
            <a:off x="1457744" y="964705"/>
            <a:ext cx="6094333" cy="3275220"/>
          </a:xfrm>
          <a:prstGeom prst="rect">
            <a:avLst/>
          </a:prstGeom>
          <a:blipFill>
            <a:blip r:embed="rId2" cstate="print"/>
            <a:stretch>
              <a:fillRect/>
            </a:stretch>
          </a:blipFill>
        </p:spPr>
        <p:txBody>
          <a:bodyPr wrap="square" lIns="0" tIns="0" rIns="0" bIns="0" rtlCol="0"/>
          <a:lstStyle/>
          <a:p>
            <a:endParaRPr sz="1354"/>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678" y="609727"/>
            <a:ext cx="36233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Macro</a:t>
            </a:r>
            <a:r>
              <a:rPr sz="2400" spc="-40" dirty="0">
                <a:latin typeface="Times New Roman"/>
                <a:cs typeface="Times New Roman"/>
              </a:rPr>
              <a:t> </a:t>
            </a:r>
            <a:r>
              <a:rPr sz="2400" spc="-5" dirty="0">
                <a:latin typeface="Times New Roman"/>
                <a:cs typeface="Times New Roman"/>
              </a:rPr>
              <a:t>v/s</a:t>
            </a:r>
            <a:r>
              <a:rPr sz="2400" spc="-25" dirty="0">
                <a:latin typeface="Times New Roman"/>
                <a:cs typeface="Times New Roman"/>
              </a:rPr>
              <a:t> </a:t>
            </a:r>
            <a:r>
              <a:rPr sz="2400" dirty="0">
                <a:latin typeface="Times New Roman"/>
                <a:cs typeface="Times New Roman"/>
              </a:rPr>
              <a:t>Micro</a:t>
            </a:r>
            <a:r>
              <a:rPr sz="2400" spc="-35" dirty="0">
                <a:latin typeface="Times New Roman"/>
                <a:cs typeface="Times New Roman"/>
              </a:rPr>
              <a:t> </a:t>
            </a:r>
            <a:r>
              <a:rPr sz="2400" dirty="0">
                <a:latin typeface="Times New Roman"/>
                <a:cs typeface="Times New Roman"/>
              </a:rPr>
              <a:t>Expressions</a:t>
            </a:r>
            <a:endParaRPr sz="2400">
              <a:latin typeface="Times New Roman"/>
              <a:cs typeface="Times New Roman"/>
            </a:endParaRPr>
          </a:p>
        </p:txBody>
      </p:sp>
      <p:pic>
        <p:nvPicPr>
          <p:cNvPr id="3" name="object 3"/>
          <p:cNvPicPr/>
          <p:nvPr/>
        </p:nvPicPr>
        <p:blipFill>
          <a:blip r:embed="rId2" cstate="print"/>
          <a:stretch>
            <a:fillRect/>
          </a:stretch>
        </p:blipFill>
        <p:spPr>
          <a:xfrm>
            <a:off x="6858000" y="1898904"/>
            <a:ext cx="1091183" cy="1520952"/>
          </a:xfrm>
          <a:prstGeom prst="rect">
            <a:avLst/>
          </a:prstGeom>
        </p:spPr>
      </p:pic>
      <p:pic>
        <p:nvPicPr>
          <p:cNvPr id="4" name="object 4"/>
          <p:cNvPicPr/>
          <p:nvPr/>
        </p:nvPicPr>
        <p:blipFill>
          <a:blip r:embed="rId3" cstate="print"/>
          <a:stretch>
            <a:fillRect/>
          </a:stretch>
        </p:blipFill>
        <p:spPr>
          <a:xfrm>
            <a:off x="5673852" y="1359408"/>
            <a:ext cx="1092707" cy="1520952"/>
          </a:xfrm>
          <a:prstGeom prst="rect">
            <a:avLst/>
          </a:prstGeom>
        </p:spPr>
      </p:pic>
      <p:pic>
        <p:nvPicPr>
          <p:cNvPr id="5" name="object 5"/>
          <p:cNvPicPr/>
          <p:nvPr/>
        </p:nvPicPr>
        <p:blipFill>
          <a:blip r:embed="rId4" cstate="print"/>
          <a:stretch>
            <a:fillRect/>
          </a:stretch>
        </p:blipFill>
        <p:spPr>
          <a:xfrm>
            <a:off x="4500371" y="1889760"/>
            <a:ext cx="1092708" cy="1519427"/>
          </a:xfrm>
          <a:prstGeom prst="rect">
            <a:avLst/>
          </a:prstGeom>
        </p:spPr>
      </p:pic>
      <p:pic>
        <p:nvPicPr>
          <p:cNvPr id="6" name="object 6"/>
          <p:cNvPicPr/>
          <p:nvPr/>
        </p:nvPicPr>
        <p:blipFill>
          <a:blip r:embed="rId5" cstate="print"/>
          <a:stretch>
            <a:fillRect/>
          </a:stretch>
        </p:blipFill>
        <p:spPr>
          <a:xfrm>
            <a:off x="3320796" y="1357883"/>
            <a:ext cx="1091184" cy="1522476"/>
          </a:xfrm>
          <a:prstGeom prst="rect">
            <a:avLst/>
          </a:prstGeom>
        </p:spPr>
      </p:pic>
      <p:pic>
        <p:nvPicPr>
          <p:cNvPr id="7" name="object 7"/>
          <p:cNvPicPr/>
          <p:nvPr/>
        </p:nvPicPr>
        <p:blipFill>
          <a:blip r:embed="rId6" cstate="print"/>
          <a:stretch>
            <a:fillRect/>
          </a:stretch>
        </p:blipFill>
        <p:spPr>
          <a:xfrm>
            <a:off x="2148839" y="1889760"/>
            <a:ext cx="1104900" cy="1519427"/>
          </a:xfrm>
          <a:prstGeom prst="rect">
            <a:avLst/>
          </a:prstGeom>
        </p:spPr>
      </p:pic>
      <p:pic>
        <p:nvPicPr>
          <p:cNvPr id="8" name="object 8"/>
          <p:cNvPicPr/>
          <p:nvPr/>
        </p:nvPicPr>
        <p:blipFill>
          <a:blip r:embed="rId7" cstate="print"/>
          <a:stretch>
            <a:fillRect/>
          </a:stretch>
        </p:blipFill>
        <p:spPr>
          <a:xfrm>
            <a:off x="984503" y="1359408"/>
            <a:ext cx="1103375" cy="1520952"/>
          </a:xfrm>
          <a:prstGeom prst="rect">
            <a:avLst/>
          </a:prstGeom>
        </p:spPr>
      </p:pic>
      <p:sp>
        <p:nvSpPr>
          <p:cNvPr id="9" name="object 9"/>
          <p:cNvSpPr txBox="1"/>
          <p:nvPr/>
        </p:nvSpPr>
        <p:spPr>
          <a:xfrm>
            <a:off x="1253439" y="2864865"/>
            <a:ext cx="5016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Times New Roman"/>
                <a:cs typeface="Times New Roman"/>
              </a:rPr>
              <a:t>An</a:t>
            </a:r>
            <a:r>
              <a:rPr sz="1500" dirty="0">
                <a:latin typeface="Times New Roman"/>
                <a:cs typeface="Times New Roman"/>
              </a:rPr>
              <a:t>g</a:t>
            </a:r>
            <a:r>
              <a:rPr sz="1500" spc="-10" dirty="0">
                <a:latin typeface="Times New Roman"/>
                <a:cs typeface="Times New Roman"/>
              </a:rPr>
              <a:t>e</a:t>
            </a:r>
            <a:r>
              <a:rPr sz="1500" dirty="0">
                <a:latin typeface="Times New Roman"/>
                <a:cs typeface="Times New Roman"/>
              </a:rPr>
              <a:t>r</a:t>
            </a:r>
            <a:endParaRPr sz="1500">
              <a:latin typeface="Times New Roman"/>
              <a:cs typeface="Times New Roman"/>
            </a:endParaRPr>
          </a:p>
        </p:txBody>
      </p:sp>
      <p:sp>
        <p:nvSpPr>
          <p:cNvPr id="10" name="object 10"/>
          <p:cNvSpPr txBox="1"/>
          <p:nvPr/>
        </p:nvSpPr>
        <p:spPr>
          <a:xfrm>
            <a:off x="2426970" y="1616455"/>
            <a:ext cx="611505"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Times New Roman"/>
                <a:cs typeface="Times New Roman"/>
              </a:rPr>
              <a:t>Di</a:t>
            </a:r>
            <a:r>
              <a:rPr sz="1500" dirty="0">
                <a:latin typeface="Times New Roman"/>
                <a:cs typeface="Times New Roman"/>
              </a:rPr>
              <a:t>s</a:t>
            </a:r>
            <a:r>
              <a:rPr sz="1500" spc="5" dirty="0">
                <a:latin typeface="Times New Roman"/>
                <a:cs typeface="Times New Roman"/>
              </a:rPr>
              <a:t>gu</a:t>
            </a:r>
            <a:r>
              <a:rPr sz="1500" dirty="0">
                <a:latin typeface="Times New Roman"/>
                <a:cs typeface="Times New Roman"/>
              </a:rPr>
              <a:t>st</a:t>
            </a:r>
            <a:endParaRPr sz="1500">
              <a:latin typeface="Times New Roman"/>
              <a:cs typeface="Times New Roman"/>
            </a:endParaRPr>
          </a:p>
        </p:txBody>
      </p:sp>
      <p:sp>
        <p:nvSpPr>
          <p:cNvPr id="11" name="object 11"/>
          <p:cNvSpPr txBox="1"/>
          <p:nvPr/>
        </p:nvSpPr>
        <p:spPr>
          <a:xfrm>
            <a:off x="3716528" y="2864865"/>
            <a:ext cx="36322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Times New Roman"/>
                <a:cs typeface="Times New Roman"/>
              </a:rPr>
              <a:t>F</a:t>
            </a:r>
            <a:r>
              <a:rPr sz="1500" spc="-10" dirty="0">
                <a:latin typeface="Times New Roman"/>
                <a:cs typeface="Times New Roman"/>
              </a:rPr>
              <a:t>ea</a:t>
            </a:r>
            <a:r>
              <a:rPr sz="1500" dirty="0">
                <a:latin typeface="Times New Roman"/>
                <a:cs typeface="Times New Roman"/>
              </a:rPr>
              <a:t>r</a:t>
            </a:r>
            <a:endParaRPr sz="1500">
              <a:latin typeface="Times New Roman"/>
              <a:cs typeface="Times New Roman"/>
            </a:endParaRPr>
          </a:p>
        </p:txBody>
      </p:sp>
      <p:sp>
        <p:nvSpPr>
          <p:cNvPr id="12" name="object 12"/>
          <p:cNvSpPr txBox="1"/>
          <p:nvPr/>
        </p:nvSpPr>
        <p:spPr>
          <a:xfrm>
            <a:off x="6102858" y="2907919"/>
            <a:ext cx="3111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Times New Roman"/>
                <a:cs typeface="Times New Roman"/>
              </a:rPr>
              <a:t>S</a:t>
            </a:r>
            <a:r>
              <a:rPr sz="1500" spc="-10" dirty="0">
                <a:latin typeface="Times New Roman"/>
                <a:cs typeface="Times New Roman"/>
              </a:rPr>
              <a:t>a</a:t>
            </a:r>
            <a:r>
              <a:rPr sz="1500" dirty="0">
                <a:latin typeface="Times New Roman"/>
                <a:cs typeface="Times New Roman"/>
              </a:rPr>
              <a:t>d</a:t>
            </a:r>
            <a:endParaRPr sz="1500">
              <a:latin typeface="Times New Roman"/>
              <a:cs typeface="Times New Roman"/>
            </a:endParaRPr>
          </a:p>
        </p:txBody>
      </p:sp>
      <p:sp>
        <p:nvSpPr>
          <p:cNvPr id="13" name="object 13"/>
          <p:cNvSpPr txBox="1"/>
          <p:nvPr/>
        </p:nvSpPr>
        <p:spPr>
          <a:xfrm>
            <a:off x="7040371" y="1648205"/>
            <a:ext cx="663575"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Times New Roman"/>
                <a:cs typeface="Times New Roman"/>
              </a:rPr>
              <a:t>Sur</a:t>
            </a:r>
            <a:r>
              <a:rPr sz="1500" spc="5" dirty="0">
                <a:latin typeface="Times New Roman"/>
                <a:cs typeface="Times New Roman"/>
              </a:rPr>
              <a:t>p</a:t>
            </a:r>
            <a:r>
              <a:rPr sz="1500" dirty="0">
                <a:latin typeface="Times New Roman"/>
                <a:cs typeface="Times New Roman"/>
              </a:rPr>
              <a:t>r</a:t>
            </a:r>
            <a:r>
              <a:rPr sz="1500" spc="5" dirty="0">
                <a:latin typeface="Times New Roman"/>
                <a:cs typeface="Times New Roman"/>
              </a:rPr>
              <a:t>i</a:t>
            </a:r>
            <a:r>
              <a:rPr sz="1500" spc="-5" dirty="0">
                <a:latin typeface="Times New Roman"/>
                <a:cs typeface="Times New Roman"/>
              </a:rPr>
              <a:t>se</a:t>
            </a:r>
            <a:endParaRPr sz="1500">
              <a:latin typeface="Times New Roman"/>
              <a:cs typeface="Times New Roman"/>
            </a:endParaRPr>
          </a:p>
        </p:txBody>
      </p:sp>
      <p:sp>
        <p:nvSpPr>
          <p:cNvPr id="14" name="object 14"/>
          <p:cNvSpPr txBox="1"/>
          <p:nvPr/>
        </p:nvSpPr>
        <p:spPr>
          <a:xfrm>
            <a:off x="7483602" y="3575430"/>
            <a:ext cx="532765"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Calibri"/>
                <a:cs typeface="Calibri"/>
              </a:rPr>
              <a:t>MMI</a:t>
            </a:r>
            <a:r>
              <a:rPr sz="750" spc="-25" dirty="0">
                <a:latin typeface="Calibri"/>
                <a:cs typeface="Calibri"/>
              </a:rPr>
              <a:t> </a:t>
            </a:r>
            <a:r>
              <a:rPr sz="750" dirty="0">
                <a:latin typeface="Calibri"/>
                <a:cs typeface="Calibri"/>
              </a:rPr>
              <a:t>Da</a:t>
            </a:r>
            <a:r>
              <a:rPr sz="750" spc="-5" dirty="0">
                <a:latin typeface="Calibri"/>
                <a:cs typeface="Calibri"/>
              </a:rPr>
              <a:t>t</a:t>
            </a:r>
            <a:r>
              <a:rPr sz="750" dirty="0">
                <a:latin typeface="Calibri"/>
                <a:cs typeface="Calibri"/>
              </a:rPr>
              <a:t>as</a:t>
            </a:r>
            <a:r>
              <a:rPr sz="750" spc="-5" dirty="0">
                <a:latin typeface="Calibri"/>
                <a:cs typeface="Calibri"/>
              </a:rPr>
              <a:t>e</a:t>
            </a:r>
            <a:r>
              <a:rPr sz="750" dirty="0">
                <a:latin typeface="Calibri"/>
                <a:cs typeface="Calibri"/>
              </a:rPr>
              <a:t>t</a:t>
            </a:r>
            <a:endParaRPr sz="750">
              <a:latin typeface="Calibri"/>
              <a:cs typeface="Calibri"/>
            </a:endParaRPr>
          </a:p>
        </p:txBody>
      </p:sp>
      <p:sp>
        <p:nvSpPr>
          <p:cNvPr id="15" name="object 15"/>
          <p:cNvSpPr txBox="1"/>
          <p:nvPr/>
        </p:nvSpPr>
        <p:spPr>
          <a:xfrm>
            <a:off x="3730244" y="3750945"/>
            <a:ext cx="1259840" cy="232410"/>
          </a:xfrm>
          <a:prstGeom prst="rect">
            <a:avLst/>
          </a:prstGeom>
        </p:spPr>
        <p:txBody>
          <a:bodyPr vert="horz" wrap="square" lIns="0" tIns="13335" rIns="0" bIns="0" rtlCol="0">
            <a:spAutoFit/>
          </a:bodyPr>
          <a:lstStyle/>
          <a:p>
            <a:pPr marL="12700">
              <a:lnSpc>
                <a:spcPct val="100000"/>
              </a:lnSpc>
              <a:spcBef>
                <a:spcPts val="105"/>
              </a:spcBef>
            </a:pPr>
            <a:r>
              <a:rPr sz="1350" spc="-5" dirty="0">
                <a:latin typeface="Calibri"/>
                <a:cs typeface="Calibri"/>
              </a:rPr>
              <a:t>Macro</a:t>
            </a:r>
            <a:r>
              <a:rPr sz="1350" spc="-70" dirty="0">
                <a:latin typeface="Calibri"/>
                <a:cs typeface="Calibri"/>
              </a:rPr>
              <a:t> </a:t>
            </a:r>
            <a:r>
              <a:rPr sz="1350" spc="-5" dirty="0">
                <a:latin typeface="Calibri"/>
                <a:cs typeface="Calibri"/>
              </a:rPr>
              <a:t>Expression</a:t>
            </a:r>
            <a:endParaRPr sz="1350">
              <a:latin typeface="Calibri"/>
              <a:cs typeface="Calibri"/>
            </a:endParaRPr>
          </a:p>
        </p:txBody>
      </p:sp>
      <p:sp>
        <p:nvSpPr>
          <p:cNvPr id="16" name="object 16"/>
          <p:cNvSpPr txBox="1"/>
          <p:nvPr/>
        </p:nvSpPr>
        <p:spPr>
          <a:xfrm>
            <a:off x="4724146" y="1596390"/>
            <a:ext cx="53340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Times New Roman"/>
                <a:cs typeface="Times New Roman"/>
              </a:rPr>
              <a:t>H</a:t>
            </a:r>
            <a:r>
              <a:rPr sz="1500" spc="-15" dirty="0">
                <a:latin typeface="Times New Roman"/>
                <a:cs typeface="Times New Roman"/>
              </a:rPr>
              <a:t>a</a:t>
            </a:r>
            <a:r>
              <a:rPr sz="1500" dirty="0">
                <a:latin typeface="Times New Roman"/>
                <a:cs typeface="Times New Roman"/>
              </a:rPr>
              <a:t>ppy</a:t>
            </a:r>
            <a:endParaRPr sz="1500">
              <a:latin typeface="Times New Roman"/>
              <a:cs typeface="Times New Roman"/>
            </a:endParaRPr>
          </a:p>
        </p:txBody>
      </p:sp>
      <p:sp>
        <p:nvSpPr>
          <p:cNvPr id="18" name="Date Placeholder 17"/>
          <p:cNvSpPr>
            <a:spLocks noGrp="1"/>
          </p:cNvSpPr>
          <p:nvPr>
            <p:ph type="dt" sz="half" idx="6"/>
          </p:nvPr>
        </p:nvSpPr>
        <p:spPr/>
        <p:txBody>
          <a:bodyPr/>
          <a:lstStyle/>
          <a:p>
            <a:fld id="{6A420B50-DB89-4C6C-B6CF-04B81682DBE9}" type="datetime1">
              <a:rPr lang="en-US" smtClean="0"/>
              <a:t>6/26/2024</a:t>
            </a:fld>
            <a:endParaRPr lang="en-US"/>
          </a:p>
        </p:txBody>
      </p:sp>
      <p:sp>
        <p:nvSpPr>
          <p:cNvPr id="19"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a:noAutofit/>
          </a:bodyPr>
          <a:lstStyle>
            <a:lvl1pPr>
              <a:defRPr sz="4800" b="0" i="0">
                <a:solidFill>
                  <a:schemeClr val="tx1"/>
                </a:solidFill>
                <a:latin typeface="Arial MT"/>
                <a:ea typeface="+mn-ea"/>
                <a:cs typeface="Arial M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kern="0"/>
              <a:t>Noida Institute of Engineering and Technology, Greater Noida</a:t>
            </a:r>
            <a:endParaRPr lang="en-US" sz="2400" kern="0" dirty="0"/>
          </a:p>
        </p:txBody>
      </p:sp>
      <p:pic>
        <p:nvPicPr>
          <p:cNvPr id="20" name="Picture 19">
            <a:extLst>
              <a:ext uri="{FF2B5EF4-FFF2-40B4-BE49-F238E27FC236}">
                <a16:creationId xmlns:a16="http://schemas.microsoft.com/office/drawing/2014/main" id="{65AAD7E0-B9A5-561E-E699-6EFC94B350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23" y="0"/>
            <a:ext cx="1219200" cy="761187"/>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1864" y="2207932"/>
            <a:ext cx="5539889" cy="1486490"/>
          </a:xfrm>
          <a:prstGeom prst="rect">
            <a:avLst/>
          </a:prstGeom>
        </p:spPr>
        <p:txBody>
          <a:bodyPr vert="horz" wrap="square" lIns="0" tIns="9074" rIns="0" bIns="0" rtlCol="0">
            <a:spAutoFit/>
          </a:bodyPr>
          <a:lstStyle/>
          <a:p>
            <a:pPr marL="9552">
              <a:spcBef>
                <a:spcPts val="71"/>
              </a:spcBef>
            </a:pPr>
            <a:r>
              <a:rPr spc="-4" dirty="0"/>
              <a:t>Matlab k-means clustering</a:t>
            </a:r>
            <a:r>
              <a:rPr spc="4" dirty="0"/>
              <a:t> </a:t>
            </a:r>
            <a:r>
              <a:rPr spc="-4" dirty="0"/>
              <a:t>demo</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7753" y="446820"/>
            <a:ext cx="447489" cy="426426"/>
          </a:xfrm>
          <a:prstGeom prst="rect">
            <a:avLst/>
          </a:prstGeom>
        </p:spPr>
        <p:txBody>
          <a:bodyPr vert="horz" wrap="square" lIns="0" tIns="9552" rIns="0" bIns="0" rtlCol="0">
            <a:spAutoFit/>
          </a:bodyPr>
          <a:lstStyle/>
          <a:p>
            <a:pPr marL="9552">
              <a:spcBef>
                <a:spcPts val="75"/>
              </a:spcBef>
            </a:pPr>
            <a:r>
              <a:rPr sz="1354" spc="-11" dirty="0"/>
              <a:t>I</a:t>
            </a:r>
            <a:r>
              <a:rPr sz="1354" spc="-4" dirty="0"/>
              <a:t>ma</a:t>
            </a:r>
            <a:r>
              <a:rPr sz="1354" dirty="0"/>
              <a:t>ge</a:t>
            </a:r>
            <a:endParaRPr sz="1354"/>
          </a:p>
        </p:txBody>
      </p:sp>
      <p:sp>
        <p:nvSpPr>
          <p:cNvPr id="3" name="object 3"/>
          <p:cNvSpPr txBox="1"/>
          <p:nvPr/>
        </p:nvSpPr>
        <p:spPr>
          <a:xfrm>
            <a:off x="3485608" y="464577"/>
            <a:ext cx="1897889" cy="218036"/>
          </a:xfrm>
          <a:prstGeom prst="rect">
            <a:avLst/>
          </a:prstGeom>
        </p:spPr>
        <p:txBody>
          <a:bodyPr vert="horz" wrap="square" lIns="0" tIns="9552" rIns="0" bIns="0" rtlCol="0">
            <a:spAutoFit/>
          </a:bodyPr>
          <a:lstStyle/>
          <a:p>
            <a:pPr marL="9552">
              <a:spcBef>
                <a:spcPts val="75"/>
              </a:spcBef>
            </a:pPr>
            <a:r>
              <a:rPr sz="1354" spc="-4" dirty="0">
                <a:latin typeface="Times New Roman"/>
                <a:cs typeface="Times New Roman"/>
              </a:rPr>
              <a:t>Clusters </a:t>
            </a:r>
            <a:r>
              <a:rPr sz="1354" dirty="0">
                <a:latin typeface="Times New Roman"/>
                <a:cs typeface="Times New Roman"/>
              </a:rPr>
              <a:t>on intensity</a:t>
            </a:r>
            <a:r>
              <a:rPr sz="1354" spc="-41" dirty="0">
                <a:latin typeface="Times New Roman"/>
                <a:cs typeface="Times New Roman"/>
              </a:rPr>
              <a:t> </a:t>
            </a:r>
            <a:r>
              <a:rPr sz="1354" dirty="0">
                <a:latin typeface="Times New Roman"/>
                <a:cs typeface="Times New Roman"/>
              </a:rPr>
              <a:t>(K=5)</a:t>
            </a:r>
            <a:endParaRPr sz="1354">
              <a:latin typeface="Times New Roman"/>
              <a:cs typeface="Times New Roman"/>
            </a:endParaRPr>
          </a:p>
        </p:txBody>
      </p:sp>
      <p:sp>
        <p:nvSpPr>
          <p:cNvPr id="4" name="object 4"/>
          <p:cNvSpPr txBox="1"/>
          <p:nvPr/>
        </p:nvSpPr>
        <p:spPr>
          <a:xfrm>
            <a:off x="5721011" y="464577"/>
            <a:ext cx="1658624" cy="218036"/>
          </a:xfrm>
          <a:prstGeom prst="rect">
            <a:avLst/>
          </a:prstGeom>
        </p:spPr>
        <p:txBody>
          <a:bodyPr vert="horz" wrap="square" lIns="0" tIns="9552" rIns="0" bIns="0" rtlCol="0">
            <a:spAutoFit/>
          </a:bodyPr>
          <a:lstStyle/>
          <a:p>
            <a:pPr marL="9552">
              <a:spcBef>
                <a:spcPts val="75"/>
              </a:spcBef>
            </a:pPr>
            <a:r>
              <a:rPr sz="1354" spc="-4" dirty="0">
                <a:latin typeface="Times New Roman"/>
                <a:cs typeface="Times New Roman"/>
              </a:rPr>
              <a:t>Clusters </a:t>
            </a:r>
            <a:r>
              <a:rPr sz="1354" dirty="0">
                <a:latin typeface="Times New Roman"/>
                <a:cs typeface="Times New Roman"/>
              </a:rPr>
              <a:t>on color</a:t>
            </a:r>
            <a:r>
              <a:rPr sz="1354" spc="-45" dirty="0">
                <a:latin typeface="Times New Roman"/>
                <a:cs typeface="Times New Roman"/>
              </a:rPr>
              <a:t> </a:t>
            </a:r>
            <a:r>
              <a:rPr sz="1354" dirty="0">
                <a:latin typeface="Times New Roman"/>
                <a:cs typeface="Times New Roman"/>
              </a:rPr>
              <a:t>(K=5)</a:t>
            </a:r>
            <a:endParaRPr sz="1354">
              <a:latin typeface="Times New Roman"/>
              <a:cs typeface="Times New Roman"/>
            </a:endParaRPr>
          </a:p>
        </p:txBody>
      </p:sp>
      <p:sp>
        <p:nvSpPr>
          <p:cNvPr id="5" name="object 5"/>
          <p:cNvSpPr/>
          <p:nvPr/>
        </p:nvSpPr>
        <p:spPr>
          <a:xfrm>
            <a:off x="1143000" y="1079324"/>
            <a:ext cx="1948704" cy="2445382"/>
          </a:xfrm>
          <a:prstGeom prst="rect">
            <a:avLst/>
          </a:prstGeom>
          <a:blipFill>
            <a:blip r:embed="rId2" cstate="print"/>
            <a:stretch>
              <a:fillRect/>
            </a:stretch>
          </a:blipFill>
        </p:spPr>
        <p:txBody>
          <a:bodyPr wrap="square" lIns="0" tIns="0" rIns="0" bIns="0" rtlCol="0"/>
          <a:lstStyle/>
          <a:p>
            <a:endParaRPr sz="1354"/>
          </a:p>
        </p:txBody>
      </p:sp>
      <p:sp>
        <p:nvSpPr>
          <p:cNvPr id="6" name="object 6"/>
          <p:cNvSpPr/>
          <p:nvPr/>
        </p:nvSpPr>
        <p:spPr>
          <a:xfrm>
            <a:off x="3196579" y="1079324"/>
            <a:ext cx="1958255" cy="2445382"/>
          </a:xfrm>
          <a:prstGeom prst="rect">
            <a:avLst/>
          </a:prstGeom>
          <a:blipFill>
            <a:blip r:embed="rId3" cstate="print"/>
            <a:stretch>
              <a:fillRect/>
            </a:stretch>
          </a:blipFill>
        </p:spPr>
        <p:txBody>
          <a:bodyPr wrap="square" lIns="0" tIns="0" rIns="0" bIns="0" rtlCol="0"/>
          <a:lstStyle/>
          <a:p>
            <a:endParaRPr sz="1354"/>
          </a:p>
        </p:txBody>
      </p:sp>
      <p:sp>
        <p:nvSpPr>
          <p:cNvPr id="7" name="object 7"/>
          <p:cNvSpPr/>
          <p:nvPr/>
        </p:nvSpPr>
        <p:spPr>
          <a:xfrm>
            <a:off x="5259710" y="1079324"/>
            <a:ext cx="1958255" cy="2445382"/>
          </a:xfrm>
          <a:prstGeom prst="rect">
            <a:avLst/>
          </a:prstGeom>
          <a:blipFill>
            <a:blip r:embed="rId4" cstate="print"/>
            <a:stretch>
              <a:fillRect/>
            </a:stretch>
          </a:blipFill>
        </p:spPr>
        <p:txBody>
          <a:bodyPr wrap="square" lIns="0" tIns="0" rIns="0" bIns="0" rtlCol="0"/>
          <a:lstStyle/>
          <a:p>
            <a:endParaRPr sz="1354"/>
          </a:p>
        </p:txBody>
      </p:sp>
      <p:sp>
        <p:nvSpPr>
          <p:cNvPr id="8" name="object 8"/>
          <p:cNvSpPr txBox="1"/>
          <p:nvPr/>
        </p:nvSpPr>
        <p:spPr>
          <a:xfrm>
            <a:off x="1938260" y="3960447"/>
            <a:ext cx="5229464" cy="287414"/>
          </a:xfrm>
          <a:prstGeom prst="rect">
            <a:avLst/>
          </a:prstGeom>
        </p:spPr>
        <p:txBody>
          <a:bodyPr vert="horz" wrap="square" lIns="0" tIns="9552" rIns="0" bIns="0" rtlCol="0">
            <a:spAutoFit/>
          </a:bodyPr>
          <a:lstStyle/>
          <a:p>
            <a:pPr marL="9552">
              <a:spcBef>
                <a:spcPts val="75"/>
              </a:spcBef>
            </a:pPr>
            <a:r>
              <a:rPr sz="1805" spc="-4" dirty="0">
                <a:latin typeface="Times New Roman"/>
                <a:cs typeface="Times New Roman"/>
              </a:rPr>
              <a:t>K-means clustering using intensity alone and color</a:t>
            </a:r>
            <a:r>
              <a:rPr sz="1805" spc="-38" dirty="0">
                <a:latin typeface="Times New Roman"/>
                <a:cs typeface="Times New Roman"/>
              </a:rPr>
              <a:t> </a:t>
            </a:r>
            <a:r>
              <a:rPr sz="1805" spc="-8" dirty="0">
                <a:latin typeface="Times New Roman"/>
                <a:cs typeface="Times New Roman"/>
              </a:rPr>
              <a:t>alone</a:t>
            </a:r>
            <a:endParaRPr sz="1805">
              <a:latin typeface="Times New Roman"/>
              <a:cs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1948704" cy="2435832"/>
          </a:xfrm>
          <a:prstGeom prst="rect">
            <a:avLst/>
          </a:prstGeom>
          <a:blipFill>
            <a:blip r:embed="rId2" cstate="print"/>
            <a:stretch>
              <a:fillRect/>
            </a:stretch>
          </a:blipFill>
        </p:spPr>
        <p:txBody>
          <a:bodyPr wrap="square" lIns="0" tIns="0" rIns="0" bIns="0" rtlCol="0"/>
          <a:lstStyle/>
          <a:p>
            <a:endParaRPr sz="1354"/>
          </a:p>
        </p:txBody>
      </p:sp>
      <p:sp>
        <p:nvSpPr>
          <p:cNvPr id="3" name="object 3"/>
          <p:cNvSpPr/>
          <p:nvPr/>
        </p:nvSpPr>
        <p:spPr>
          <a:xfrm>
            <a:off x="6052295" y="0"/>
            <a:ext cx="1948704" cy="2435831"/>
          </a:xfrm>
          <a:prstGeom prst="rect">
            <a:avLst/>
          </a:prstGeom>
          <a:blipFill>
            <a:blip r:embed="rId3" cstate="print"/>
            <a:stretch>
              <a:fillRect/>
            </a:stretch>
          </a:blipFill>
        </p:spPr>
        <p:txBody>
          <a:bodyPr wrap="square" lIns="0" tIns="0" rIns="0" bIns="0" rtlCol="0"/>
          <a:lstStyle/>
          <a:p>
            <a:endParaRPr sz="1354"/>
          </a:p>
        </p:txBody>
      </p:sp>
      <p:sp>
        <p:nvSpPr>
          <p:cNvPr id="4" name="object 4"/>
          <p:cNvSpPr txBox="1"/>
          <p:nvPr/>
        </p:nvSpPr>
        <p:spPr>
          <a:xfrm>
            <a:off x="2155463" y="2567260"/>
            <a:ext cx="447489" cy="218036"/>
          </a:xfrm>
          <a:prstGeom prst="rect">
            <a:avLst/>
          </a:prstGeom>
        </p:spPr>
        <p:txBody>
          <a:bodyPr vert="horz" wrap="square" lIns="0" tIns="9552" rIns="0" bIns="0" rtlCol="0">
            <a:spAutoFit/>
          </a:bodyPr>
          <a:lstStyle/>
          <a:p>
            <a:pPr marL="9552">
              <a:spcBef>
                <a:spcPts val="75"/>
              </a:spcBef>
            </a:pPr>
            <a:r>
              <a:rPr sz="1354" spc="-11" dirty="0">
                <a:latin typeface="Times New Roman"/>
                <a:cs typeface="Times New Roman"/>
              </a:rPr>
              <a:t>I</a:t>
            </a:r>
            <a:r>
              <a:rPr sz="1354" spc="-4" dirty="0">
                <a:latin typeface="Times New Roman"/>
                <a:cs typeface="Times New Roman"/>
              </a:rPr>
              <a:t>ma</a:t>
            </a:r>
            <a:r>
              <a:rPr sz="1354" dirty="0">
                <a:latin typeface="Times New Roman"/>
                <a:cs typeface="Times New Roman"/>
              </a:rPr>
              <a:t>ge</a:t>
            </a:r>
            <a:endParaRPr sz="1354">
              <a:latin typeface="Times New Roman"/>
              <a:cs typeface="Times New Roman"/>
            </a:endParaRPr>
          </a:p>
        </p:txBody>
      </p:sp>
      <p:sp>
        <p:nvSpPr>
          <p:cNvPr id="5" name="object 5"/>
          <p:cNvSpPr txBox="1"/>
          <p:nvPr/>
        </p:nvSpPr>
        <p:spPr>
          <a:xfrm>
            <a:off x="6408377" y="2585017"/>
            <a:ext cx="1193942" cy="218036"/>
          </a:xfrm>
          <a:prstGeom prst="rect">
            <a:avLst/>
          </a:prstGeom>
        </p:spPr>
        <p:txBody>
          <a:bodyPr vert="horz" wrap="square" lIns="0" tIns="9552" rIns="0" bIns="0" rtlCol="0">
            <a:spAutoFit/>
          </a:bodyPr>
          <a:lstStyle/>
          <a:p>
            <a:pPr marL="9552">
              <a:spcBef>
                <a:spcPts val="75"/>
              </a:spcBef>
            </a:pPr>
            <a:r>
              <a:rPr sz="1354" spc="-4" dirty="0">
                <a:latin typeface="Times New Roman"/>
                <a:cs typeface="Times New Roman"/>
              </a:rPr>
              <a:t>Clusters </a:t>
            </a:r>
            <a:r>
              <a:rPr sz="1354" dirty="0">
                <a:latin typeface="Times New Roman"/>
                <a:cs typeface="Times New Roman"/>
              </a:rPr>
              <a:t>on</a:t>
            </a:r>
            <a:r>
              <a:rPr sz="1354" spc="-38" dirty="0">
                <a:latin typeface="Times New Roman"/>
                <a:cs typeface="Times New Roman"/>
              </a:rPr>
              <a:t> </a:t>
            </a:r>
            <a:r>
              <a:rPr sz="1354" dirty="0">
                <a:latin typeface="Times New Roman"/>
                <a:cs typeface="Times New Roman"/>
              </a:rPr>
              <a:t>color</a:t>
            </a:r>
            <a:endParaRPr sz="1354">
              <a:latin typeface="Times New Roman"/>
              <a:cs typeface="Times New Roman"/>
            </a:endParaRPr>
          </a:p>
        </p:txBody>
      </p:sp>
      <p:sp>
        <p:nvSpPr>
          <p:cNvPr id="6" name="object 6"/>
          <p:cNvSpPr txBox="1"/>
          <p:nvPr/>
        </p:nvSpPr>
        <p:spPr>
          <a:xfrm>
            <a:off x="2843173" y="3015992"/>
            <a:ext cx="3733216" cy="287414"/>
          </a:xfrm>
          <a:prstGeom prst="rect">
            <a:avLst/>
          </a:prstGeom>
        </p:spPr>
        <p:txBody>
          <a:bodyPr vert="horz" wrap="square" lIns="0" tIns="9552" rIns="0" bIns="0" rtlCol="0">
            <a:spAutoFit/>
          </a:bodyPr>
          <a:lstStyle/>
          <a:p>
            <a:pPr marL="9552">
              <a:spcBef>
                <a:spcPts val="75"/>
              </a:spcBef>
            </a:pPr>
            <a:r>
              <a:rPr sz="1805" spc="-4" dirty="0">
                <a:latin typeface="Times New Roman"/>
                <a:cs typeface="Times New Roman"/>
              </a:rPr>
              <a:t>K-means using color alone, 11</a:t>
            </a:r>
            <a:r>
              <a:rPr sz="1805" spc="-38" dirty="0">
                <a:latin typeface="Times New Roman"/>
                <a:cs typeface="Times New Roman"/>
              </a:rPr>
              <a:t> </a:t>
            </a:r>
            <a:r>
              <a:rPr sz="1805" spc="-8" dirty="0">
                <a:latin typeface="Times New Roman"/>
                <a:cs typeface="Times New Roman"/>
              </a:rPr>
              <a:t>segments</a:t>
            </a:r>
            <a:endParaRPr sz="1805">
              <a:latin typeface="Times New Roman"/>
              <a:cs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3897216" cy="2435832"/>
          </a:xfrm>
          <a:prstGeom prst="rect">
            <a:avLst/>
          </a:prstGeom>
          <a:blipFill>
            <a:blip r:embed="rId2" cstate="print"/>
            <a:stretch>
              <a:fillRect/>
            </a:stretch>
          </a:blipFill>
        </p:spPr>
        <p:txBody>
          <a:bodyPr wrap="square" lIns="0" tIns="0" rIns="0" bIns="0" rtlCol="0"/>
          <a:lstStyle/>
          <a:p>
            <a:endParaRPr sz="1354"/>
          </a:p>
        </p:txBody>
      </p:sp>
      <p:sp>
        <p:nvSpPr>
          <p:cNvPr id="3" name="object 3"/>
          <p:cNvSpPr/>
          <p:nvPr/>
        </p:nvSpPr>
        <p:spPr>
          <a:xfrm>
            <a:off x="5087783" y="0"/>
            <a:ext cx="1958255" cy="2435832"/>
          </a:xfrm>
          <a:prstGeom prst="rect">
            <a:avLst/>
          </a:prstGeom>
          <a:blipFill>
            <a:blip r:embed="rId3" cstate="print"/>
            <a:stretch>
              <a:fillRect/>
            </a:stretch>
          </a:blipFill>
        </p:spPr>
        <p:txBody>
          <a:bodyPr wrap="square" lIns="0" tIns="0" rIns="0" bIns="0" rtlCol="0"/>
          <a:lstStyle/>
          <a:p>
            <a:endParaRPr sz="1354"/>
          </a:p>
        </p:txBody>
      </p:sp>
      <p:sp>
        <p:nvSpPr>
          <p:cNvPr id="4" name="object 4"/>
          <p:cNvSpPr/>
          <p:nvPr/>
        </p:nvSpPr>
        <p:spPr>
          <a:xfrm>
            <a:off x="3081961" y="2512054"/>
            <a:ext cx="1958255" cy="2445382"/>
          </a:xfrm>
          <a:prstGeom prst="rect">
            <a:avLst/>
          </a:prstGeom>
          <a:blipFill>
            <a:blip r:embed="rId4" cstate="print"/>
            <a:stretch>
              <a:fillRect/>
            </a:stretch>
          </a:blipFill>
        </p:spPr>
        <p:txBody>
          <a:bodyPr wrap="square" lIns="0" tIns="0" rIns="0" bIns="0" rtlCol="0"/>
          <a:lstStyle/>
          <a:p>
            <a:endParaRPr sz="1354"/>
          </a:p>
        </p:txBody>
      </p:sp>
      <p:sp>
        <p:nvSpPr>
          <p:cNvPr id="5" name="object 5"/>
          <p:cNvSpPr/>
          <p:nvPr/>
        </p:nvSpPr>
        <p:spPr>
          <a:xfrm>
            <a:off x="5087783" y="2512054"/>
            <a:ext cx="1958255" cy="2445382"/>
          </a:xfrm>
          <a:prstGeom prst="rect">
            <a:avLst/>
          </a:prstGeom>
          <a:blipFill>
            <a:blip r:embed="rId5" cstate="print"/>
            <a:stretch>
              <a:fillRect/>
            </a:stretch>
          </a:blipFill>
        </p:spPr>
        <p:txBody>
          <a:bodyPr wrap="square" lIns="0" tIns="0" rIns="0" bIns="0" rtlCol="0"/>
          <a:lstStyle/>
          <a:p>
            <a:endParaRPr sz="1354"/>
          </a:p>
        </p:txBody>
      </p:sp>
      <p:sp>
        <p:nvSpPr>
          <p:cNvPr id="6" name="object 6"/>
          <p:cNvSpPr txBox="1"/>
          <p:nvPr/>
        </p:nvSpPr>
        <p:spPr>
          <a:xfrm>
            <a:off x="1193241" y="3130610"/>
            <a:ext cx="1796643" cy="1721268"/>
          </a:xfrm>
          <a:prstGeom prst="rect">
            <a:avLst/>
          </a:prstGeom>
        </p:spPr>
        <p:txBody>
          <a:bodyPr vert="horz" wrap="square" lIns="0" tIns="9552" rIns="0" bIns="0" rtlCol="0">
            <a:spAutoFit/>
          </a:bodyPr>
          <a:lstStyle/>
          <a:p>
            <a:pPr marL="111755" marR="298012">
              <a:spcBef>
                <a:spcPts val="75"/>
              </a:spcBef>
            </a:pPr>
            <a:r>
              <a:rPr sz="1805" spc="-4" dirty="0">
                <a:latin typeface="Times New Roman"/>
                <a:cs typeface="Times New Roman"/>
              </a:rPr>
              <a:t>K-means</a:t>
            </a:r>
            <a:r>
              <a:rPr sz="1805" spc="-53" dirty="0">
                <a:latin typeface="Times New Roman"/>
                <a:cs typeface="Times New Roman"/>
              </a:rPr>
              <a:t> </a:t>
            </a:r>
            <a:r>
              <a:rPr sz="1805" spc="-8" dirty="0">
                <a:latin typeface="Times New Roman"/>
                <a:cs typeface="Times New Roman"/>
              </a:rPr>
              <a:t>using  </a:t>
            </a:r>
            <a:r>
              <a:rPr sz="1805" spc="-4" dirty="0">
                <a:latin typeface="Times New Roman"/>
                <a:cs typeface="Times New Roman"/>
              </a:rPr>
              <a:t>color</a:t>
            </a:r>
            <a:r>
              <a:rPr sz="1805" spc="-15" dirty="0">
                <a:latin typeface="Times New Roman"/>
                <a:cs typeface="Times New Roman"/>
              </a:rPr>
              <a:t> </a:t>
            </a:r>
            <a:r>
              <a:rPr sz="1805" spc="-4" dirty="0">
                <a:latin typeface="Times New Roman"/>
                <a:cs typeface="Times New Roman"/>
              </a:rPr>
              <a:t>alone,</a:t>
            </a:r>
            <a:endParaRPr sz="1805">
              <a:latin typeface="Times New Roman"/>
              <a:cs typeface="Times New Roman"/>
            </a:endParaRPr>
          </a:p>
          <a:p>
            <a:pPr marL="111755">
              <a:lnSpc>
                <a:spcPts val="2159"/>
              </a:lnSpc>
            </a:pPr>
            <a:r>
              <a:rPr sz="1805" spc="-4" dirty="0">
                <a:latin typeface="Times New Roman"/>
                <a:cs typeface="Times New Roman"/>
              </a:rPr>
              <a:t>11</a:t>
            </a:r>
            <a:r>
              <a:rPr sz="1805" spc="-11" dirty="0">
                <a:latin typeface="Times New Roman"/>
                <a:cs typeface="Times New Roman"/>
              </a:rPr>
              <a:t> </a:t>
            </a:r>
            <a:r>
              <a:rPr sz="1805" spc="-4" dirty="0">
                <a:latin typeface="Times New Roman"/>
                <a:cs typeface="Times New Roman"/>
              </a:rPr>
              <a:t>segments.</a:t>
            </a:r>
            <a:endParaRPr sz="1805">
              <a:latin typeface="Times New Roman"/>
              <a:cs typeface="Times New Roman"/>
            </a:endParaRPr>
          </a:p>
          <a:p>
            <a:pPr marL="9552" marR="743120">
              <a:spcBef>
                <a:spcPts val="1414"/>
              </a:spcBef>
            </a:pPr>
            <a:r>
              <a:rPr sz="1504" b="1" i="1" spc="-4" dirty="0">
                <a:latin typeface="Times New Roman"/>
                <a:cs typeface="Times New Roman"/>
              </a:rPr>
              <a:t>Color alone  often will</a:t>
            </a:r>
            <a:r>
              <a:rPr sz="1504" b="1" i="1" spc="-68" dirty="0">
                <a:latin typeface="Times New Roman"/>
                <a:cs typeface="Times New Roman"/>
              </a:rPr>
              <a:t> </a:t>
            </a:r>
            <a:r>
              <a:rPr sz="1504" b="1" i="1" spc="-8" dirty="0">
                <a:latin typeface="Times New Roman"/>
                <a:cs typeface="Times New Roman"/>
              </a:rPr>
              <a:t>not</a:t>
            </a:r>
            <a:endParaRPr sz="1504">
              <a:latin typeface="Times New Roman"/>
              <a:cs typeface="Times New Roman"/>
            </a:endParaRPr>
          </a:p>
          <a:p>
            <a:pPr marL="9552"/>
            <a:r>
              <a:rPr sz="1504" b="1" i="1" spc="-4" dirty="0">
                <a:latin typeface="Times New Roman"/>
                <a:cs typeface="Times New Roman"/>
              </a:rPr>
              <a:t>yeild </a:t>
            </a:r>
            <a:r>
              <a:rPr sz="1504" b="1" i="1" spc="-8" dirty="0">
                <a:latin typeface="Times New Roman"/>
                <a:cs typeface="Times New Roman"/>
              </a:rPr>
              <a:t>salient</a:t>
            </a:r>
            <a:r>
              <a:rPr sz="1504" b="1" i="1" spc="-26" dirty="0">
                <a:latin typeface="Times New Roman"/>
                <a:cs typeface="Times New Roman"/>
              </a:rPr>
              <a:t> </a:t>
            </a:r>
            <a:r>
              <a:rPr sz="1504" b="1" i="1" spc="-8" dirty="0">
                <a:latin typeface="Times New Roman"/>
                <a:cs typeface="Times New Roman"/>
              </a:rPr>
              <a:t>segments!</a:t>
            </a:r>
            <a:endParaRPr sz="1504">
              <a:latin typeface="Times New Roman"/>
              <a:cs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4890" y="201654"/>
            <a:ext cx="7395433" cy="472529"/>
          </a:xfrm>
          <a:prstGeom prst="rect">
            <a:avLst/>
          </a:prstGeom>
        </p:spPr>
        <p:txBody>
          <a:bodyPr vert="horz" wrap="square" lIns="0" tIns="9552" rIns="0" bIns="0" rtlCol="0">
            <a:spAutoFit/>
          </a:bodyPr>
          <a:lstStyle/>
          <a:p>
            <a:pPr marL="9552">
              <a:spcBef>
                <a:spcPts val="75"/>
              </a:spcBef>
            </a:pPr>
            <a:r>
              <a:rPr sz="3008" dirty="0"/>
              <a:t>Ways to include spatial</a:t>
            </a:r>
            <a:r>
              <a:rPr sz="3008" spc="-56" dirty="0"/>
              <a:t> </a:t>
            </a:r>
            <a:r>
              <a:rPr sz="3008" dirty="0"/>
              <a:t>relationships</a:t>
            </a:r>
          </a:p>
        </p:txBody>
      </p:sp>
      <p:sp>
        <p:nvSpPr>
          <p:cNvPr id="3" name="object 3"/>
          <p:cNvSpPr txBox="1"/>
          <p:nvPr/>
        </p:nvSpPr>
        <p:spPr>
          <a:xfrm>
            <a:off x="1709023" y="1265769"/>
            <a:ext cx="5587169" cy="1567794"/>
          </a:xfrm>
          <a:prstGeom prst="rect">
            <a:avLst/>
          </a:prstGeom>
        </p:spPr>
        <p:txBody>
          <a:bodyPr vert="horz" wrap="square" lIns="0" tIns="9074" rIns="0" bIns="0" rtlCol="0">
            <a:spAutoFit/>
          </a:bodyPr>
          <a:lstStyle/>
          <a:p>
            <a:pPr marL="267447" marR="3821" indent="-258373">
              <a:spcBef>
                <a:spcPts val="71"/>
              </a:spcBef>
              <a:buAutoNum type="alphaLcParenBoth"/>
              <a:tabLst>
                <a:tab pos="425527" algn="l"/>
                <a:tab pos="2272342" algn="l"/>
              </a:tabLst>
            </a:pPr>
            <a:r>
              <a:rPr sz="2407" spc="-4" dirty="0">
                <a:latin typeface="Times New Roman"/>
                <a:cs typeface="Times New Roman"/>
              </a:rPr>
              <a:t>Define a Markov Random Field (MRF),  where the state to be estimated includes the  segment</a:t>
            </a:r>
            <a:r>
              <a:rPr sz="2407" spc="38" dirty="0">
                <a:latin typeface="Times New Roman"/>
                <a:cs typeface="Times New Roman"/>
              </a:rPr>
              <a:t> </a:t>
            </a:r>
            <a:r>
              <a:rPr sz="2407" spc="-4" dirty="0">
                <a:latin typeface="Times New Roman"/>
                <a:cs typeface="Times New Roman"/>
              </a:rPr>
              <a:t>index.	Solve by graph cuts or</a:t>
            </a:r>
            <a:r>
              <a:rPr sz="2407" spc="4" dirty="0">
                <a:latin typeface="Times New Roman"/>
                <a:cs typeface="Times New Roman"/>
              </a:rPr>
              <a:t> </a:t>
            </a:r>
            <a:r>
              <a:rPr sz="2407" spc="-4" dirty="0">
                <a:latin typeface="Times New Roman"/>
                <a:cs typeface="Times New Roman"/>
              </a:rPr>
              <a:t>BP.</a:t>
            </a:r>
            <a:endParaRPr sz="2407">
              <a:latin typeface="Times New Roman"/>
              <a:cs typeface="Times New Roman"/>
            </a:endParaRPr>
          </a:p>
          <a:p>
            <a:pPr marL="442242" indent="-433168">
              <a:spcBef>
                <a:spcPts val="572"/>
              </a:spcBef>
              <a:buAutoNum type="alphaLcParenBoth"/>
              <a:tabLst>
                <a:tab pos="442720" algn="l"/>
              </a:tabLst>
            </a:pPr>
            <a:r>
              <a:rPr sz="2407" spc="-4" dirty="0">
                <a:latin typeface="Times New Roman"/>
                <a:cs typeface="Times New Roman"/>
              </a:rPr>
              <a:t>Augment data to be clustered with</a:t>
            </a:r>
            <a:r>
              <a:rPr sz="2407" spc="45" dirty="0">
                <a:latin typeface="Times New Roman"/>
                <a:cs typeface="Times New Roman"/>
              </a:rPr>
              <a:t> </a:t>
            </a:r>
            <a:r>
              <a:rPr sz="2407" spc="-4" dirty="0">
                <a:latin typeface="Times New Roman"/>
                <a:cs typeface="Times New Roman"/>
              </a:rPr>
              <a:t>spatial</a:t>
            </a:r>
            <a:endParaRPr sz="2407">
              <a:latin typeface="Times New Roman"/>
              <a:cs typeface="Times New Roman"/>
            </a:endParaRPr>
          </a:p>
        </p:txBody>
      </p:sp>
      <p:sp>
        <p:nvSpPr>
          <p:cNvPr id="4" name="object 4"/>
          <p:cNvSpPr txBox="1"/>
          <p:nvPr/>
        </p:nvSpPr>
        <p:spPr>
          <a:xfrm>
            <a:off x="1966921" y="2804544"/>
            <a:ext cx="1505321" cy="379585"/>
          </a:xfrm>
          <a:prstGeom prst="rect">
            <a:avLst/>
          </a:prstGeom>
        </p:spPr>
        <p:txBody>
          <a:bodyPr vert="horz" wrap="square" lIns="0" tIns="9074" rIns="0" bIns="0" rtlCol="0">
            <a:spAutoFit/>
          </a:bodyPr>
          <a:lstStyle/>
          <a:p>
            <a:pPr marL="9552">
              <a:spcBef>
                <a:spcPts val="71"/>
              </a:spcBef>
            </a:pPr>
            <a:r>
              <a:rPr sz="2407" spc="-4" dirty="0">
                <a:latin typeface="Times New Roman"/>
                <a:cs typeface="Times New Roman"/>
              </a:rPr>
              <a:t>coordinates.</a:t>
            </a:r>
            <a:endParaRPr sz="2407">
              <a:latin typeface="Times New Roman"/>
              <a:cs typeface="Times New Roman"/>
            </a:endParaRPr>
          </a:p>
        </p:txBody>
      </p:sp>
      <p:sp>
        <p:nvSpPr>
          <p:cNvPr id="5" name="object 5"/>
          <p:cNvSpPr txBox="1"/>
          <p:nvPr/>
        </p:nvSpPr>
        <p:spPr>
          <a:xfrm>
            <a:off x="4325751" y="4130811"/>
            <a:ext cx="465637" cy="1033674"/>
          </a:xfrm>
          <a:prstGeom prst="rect">
            <a:avLst/>
          </a:prstGeom>
        </p:spPr>
        <p:txBody>
          <a:bodyPr vert="horz" wrap="square" lIns="0" tIns="9074" rIns="0" bIns="0" rtlCol="0">
            <a:spAutoFit/>
          </a:bodyPr>
          <a:lstStyle/>
          <a:p>
            <a:pPr marL="9552">
              <a:spcBef>
                <a:spcPts val="71"/>
              </a:spcBef>
              <a:tabLst>
                <a:tab pos="347203" algn="l"/>
              </a:tabLst>
            </a:pPr>
            <a:r>
              <a:rPr sz="2219" spc="-135" dirty="0">
                <a:latin typeface="Symbol"/>
                <a:cs typeface="Symbol"/>
              </a:rPr>
              <a:t>⎜</a:t>
            </a:r>
            <a:r>
              <a:rPr sz="2219" spc="-135" dirty="0">
                <a:latin typeface="Times New Roman"/>
                <a:cs typeface="Times New Roman"/>
              </a:rPr>
              <a:t>	</a:t>
            </a:r>
            <a:r>
              <a:rPr sz="2219" spc="-135" dirty="0">
                <a:latin typeface="Symbol"/>
                <a:cs typeface="Symbol"/>
              </a:rPr>
              <a:t>⎟</a:t>
            </a:r>
            <a:endParaRPr sz="2219">
              <a:latin typeface="Symbol"/>
              <a:cs typeface="Symbol"/>
            </a:endParaRPr>
          </a:p>
        </p:txBody>
      </p:sp>
      <p:sp>
        <p:nvSpPr>
          <p:cNvPr id="6" name="object 6"/>
          <p:cNvSpPr txBox="1"/>
          <p:nvPr/>
        </p:nvSpPr>
        <p:spPr>
          <a:xfrm>
            <a:off x="4325751" y="4510203"/>
            <a:ext cx="465637" cy="1033674"/>
          </a:xfrm>
          <a:prstGeom prst="rect">
            <a:avLst/>
          </a:prstGeom>
        </p:spPr>
        <p:txBody>
          <a:bodyPr vert="horz" wrap="square" lIns="0" tIns="9074" rIns="0" bIns="0" rtlCol="0">
            <a:spAutoFit/>
          </a:bodyPr>
          <a:lstStyle/>
          <a:p>
            <a:pPr marL="9552">
              <a:spcBef>
                <a:spcPts val="71"/>
              </a:spcBef>
              <a:tabLst>
                <a:tab pos="347203" algn="l"/>
              </a:tabLst>
            </a:pPr>
            <a:r>
              <a:rPr sz="2219" spc="-135" dirty="0">
                <a:latin typeface="Symbol"/>
                <a:cs typeface="Symbol"/>
              </a:rPr>
              <a:t>⎝</a:t>
            </a:r>
            <a:r>
              <a:rPr sz="2219" spc="-135" dirty="0">
                <a:latin typeface="Times New Roman"/>
                <a:cs typeface="Times New Roman"/>
              </a:rPr>
              <a:t>	</a:t>
            </a:r>
            <a:r>
              <a:rPr sz="2219" spc="-135" dirty="0">
                <a:latin typeface="Symbol"/>
                <a:cs typeface="Symbol"/>
              </a:rPr>
              <a:t>⎠</a:t>
            </a:r>
            <a:endParaRPr sz="2219">
              <a:latin typeface="Symbol"/>
              <a:cs typeface="Symbol"/>
            </a:endParaRPr>
          </a:p>
        </p:txBody>
      </p:sp>
      <p:sp>
        <p:nvSpPr>
          <p:cNvPr id="7" name="object 7"/>
          <p:cNvSpPr txBox="1"/>
          <p:nvPr/>
        </p:nvSpPr>
        <p:spPr>
          <a:xfrm>
            <a:off x="4306648" y="4330240"/>
            <a:ext cx="503843" cy="692170"/>
          </a:xfrm>
          <a:prstGeom prst="rect">
            <a:avLst/>
          </a:prstGeom>
        </p:spPr>
        <p:txBody>
          <a:bodyPr vert="horz" wrap="square" lIns="0" tIns="9074" rIns="0" bIns="0" rtlCol="0">
            <a:spAutoFit/>
          </a:bodyPr>
          <a:lstStyle/>
          <a:p>
            <a:pPr marL="28655">
              <a:spcBef>
                <a:spcPts val="71"/>
              </a:spcBef>
            </a:pPr>
            <a:r>
              <a:rPr sz="2219" spc="-135" dirty="0">
                <a:latin typeface="Symbol"/>
                <a:cs typeface="Symbol"/>
              </a:rPr>
              <a:t>⎜</a:t>
            </a:r>
            <a:r>
              <a:rPr sz="2219" spc="-135" dirty="0">
                <a:latin typeface="Times New Roman"/>
                <a:cs typeface="Times New Roman"/>
              </a:rPr>
              <a:t> </a:t>
            </a:r>
            <a:r>
              <a:rPr sz="3328" i="1" spc="-5" baseline="-22598" dirty="0">
                <a:latin typeface="Times New Roman"/>
                <a:cs typeface="Times New Roman"/>
              </a:rPr>
              <a:t>y</a:t>
            </a:r>
            <a:r>
              <a:rPr sz="3328" i="1" spc="-310" baseline="-22598" dirty="0">
                <a:latin typeface="Times New Roman"/>
                <a:cs typeface="Times New Roman"/>
              </a:rPr>
              <a:t> </a:t>
            </a:r>
            <a:r>
              <a:rPr sz="2219" spc="-135" dirty="0">
                <a:latin typeface="Symbol"/>
                <a:cs typeface="Symbol"/>
              </a:rPr>
              <a:t>⎟</a:t>
            </a:r>
            <a:endParaRPr sz="2219" dirty="0">
              <a:latin typeface="Symbol"/>
              <a:cs typeface="Symbol"/>
            </a:endParaRPr>
          </a:p>
        </p:txBody>
      </p:sp>
      <p:sp>
        <p:nvSpPr>
          <p:cNvPr id="8" name="object 8"/>
          <p:cNvSpPr txBox="1"/>
          <p:nvPr/>
        </p:nvSpPr>
        <p:spPr>
          <a:xfrm>
            <a:off x="4306648" y="3052845"/>
            <a:ext cx="503843" cy="1548045"/>
          </a:xfrm>
          <a:prstGeom prst="rect">
            <a:avLst/>
          </a:prstGeom>
        </p:spPr>
        <p:txBody>
          <a:bodyPr vert="horz" wrap="square" lIns="0" tIns="9074" rIns="0" bIns="0" rtlCol="0">
            <a:spAutoFit/>
          </a:bodyPr>
          <a:lstStyle/>
          <a:p>
            <a:pPr marL="28655">
              <a:lnSpc>
                <a:spcPts val="2392"/>
              </a:lnSpc>
              <a:spcBef>
                <a:spcPts val="71"/>
              </a:spcBef>
              <a:tabLst>
                <a:tab pos="366307" algn="l"/>
              </a:tabLst>
            </a:pPr>
            <a:r>
              <a:rPr sz="2219" spc="-135" dirty="0">
                <a:latin typeface="Symbol"/>
                <a:cs typeface="Symbol"/>
              </a:rPr>
              <a:t>⎜</a:t>
            </a:r>
            <a:r>
              <a:rPr sz="2219" spc="-135" dirty="0">
                <a:latin typeface="Times New Roman"/>
                <a:cs typeface="Times New Roman"/>
              </a:rPr>
              <a:t>	</a:t>
            </a:r>
            <a:r>
              <a:rPr sz="2219" spc="-135" dirty="0">
                <a:latin typeface="Symbol"/>
                <a:cs typeface="Symbol"/>
              </a:rPr>
              <a:t>⎟</a:t>
            </a:r>
            <a:endParaRPr sz="2219">
              <a:latin typeface="Symbol"/>
              <a:cs typeface="Symbol"/>
            </a:endParaRPr>
          </a:p>
          <a:p>
            <a:pPr marL="28655">
              <a:lnSpc>
                <a:spcPts val="2392"/>
              </a:lnSpc>
            </a:pPr>
            <a:r>
              <a:rPr sz="2219" spc="-135" dirty="0">
                <a:latin typeface="Symbol"/>
                <a:cs typeface="Symbol"/>
              </a:rPr>
              <a:t>⎜</a:t>
            </a:r>
            <a:r>
              <a:rPr sz="2219" spc="-135" dirty="0">
                <a:latin typeface="Times New Roman"/>
                <a:cs typeface="Times New Roman"/>
              </a:rPr>
              <a:t> </a:t>
            </a:r>
            <a:r>
              <a:rPr sz="3328" i="1" spc="-5" baseline="9416" dirty="0">
                <a:latin typeface="Times New Roman"/>
                <a:cs typeface="Times New Roman"/>
              </a:rPr>
              <a:t>u</a:t>
            </a:r>
            <a:r>
              <a:rPr sz="3328" i="1" spc="-524" baseline="9416" dirty="0">
                <a:latin typeface="Times New Roman"/>
                <a:cs typeface="Times New Roman"/>
              </a:rPr>
              <a:t> </a:t>
            </a:r>
            <a:r>
              <a:rPr sz="2219" spc="-135" dirty="0">
                <a:latin typeface="Symbol"/>
                <a:cs typeface="Symbol"/>
              </a:rPr>
              <a:t>⎟</a:t>
            </a:r>
            <a:endParaRPr sz="2219">
              <a:latin typeface="Symbol"/>
              <a:cs typeface="Symbol"/>
            </a:endParaRPr>
          </a:p>
        </p:txBody>
      </p:sp>
      <p:sp>
        <p:nvSpPr>
          <p:cNvPr id="9" name="object 9"/>
          <p:cNvSpPr txBox="1"/>
          <p:nvPr/>
        </p:nvSpPr>
        <p:spPr>
          <a:xfrm>
            <a:off x="4325751" y="2872882"/>
            <a:ext cx="465637" cy="692170"/>
          </a:xfrm>
          <a:prstGeom prst="rect">
            <a:avLst/>
          </a:prstGeom>
        </p:spPr>
        <p:txBody>
          <a:bodyPr vert="horz" wrap="square" lIns="0" tIns="9074" rIns="0" bIns="0" rtlCol="0">
            <a:spAutoFit/>
          </a:bodyPr>
          <a:lstStyle/>
          <a:p>
            <a:pPr marL="9552">
              <a:spcBef>
                <a:spcPts val="71"/>
              </a:spcBef>
            </a:pPr>
            <a:r>
              <a:rPr sz="2219" spc="-15" dirty="0">
                <a:latin typeface="Symbol"/>
                <a:cs typeface="Symbol"/>
              </a:rPr>
              <a:t>⎛</a:t>
            </a:r>
            <a:r>
              <a:rPr sz="3328" i="1" spc="-23" baseline="3766" dirty="0">
                <a:latin typeface="Times New Roman"/>
                <a:cs typeface="Times New Roman"/>
              </a:rPr>
              <a:t>Y</a:t>
            </a:r>
            <a:r>
              <a:rPr sz="3328" i="1" spc="-226" baseline="3766" dirty="0">
                <a:latin typeface="Times New Roman"/>
                <a:cs typeface="Times New Roman"/>
              </a:rPr>
              <a:t> </a:t>
            </a:r>
            <a:r>
              <a:rPr sz="2219" spc="-135" dirty="0">
                <a:latin typeface="Symbol"/>
                <a:cs typeface="Symbol"/>
              </a:rPr>
              <a:t>⎞</a:t>
            </a:r>
            <a:endParaRPr sz="2219">
              <a:latin typeface="Symbol"/>
              <a:cs typeface="Symbol"/>
            </a:endParaRPr>
          </a:p>
        </p:txBody>
      </p:sp>
      <p:sp>
        <p:nvSpPr>
          <p:cNvPr id="10" name="object 10"/>
          <p:cNvSpPr txBox="1"/>
          <p:nvPr/>
        </p:nvSpPr>
        <p:spPr>
          <a:xfrm>
            <a:off x="3901644" y="3592122"/>
            <a:ext cx="918380" cy="932492"/>
          </a:xfrm>
          <a:prstGeom prst="rect">
            <a:avLst/>
          </a:prstGeom>
        </p:spPr>
        <p:txBody>
          <a:bodyPr vert="horz" wrap="square" lIns="0" tIns="9074" rIns="0" bIns="0" rtlCol="0">
            <a:spAutoFit/>
          </a:bodyPr>
          <a:lstStyle/>
          <a:p>
            <a:pPr marR="32476" algn="r">
              <a:lnSpc>
                <a:spcPts val="2392"/>
              </a:lnSpc>
              <a:spcBef>
                <a:spcPts val="71"/>
              </a:spcBef>
            </a:pPr>
            <a:r>
              <a:rPr sz="3328" i="1" spc="-5" baseline="-10357" dirty="0">
                <a:latin typeface="Times New Roman"/>
                <a:cs typeface="Times New Roman"/>
              </a:rPr>
              <a:t>z </a:t>
            </a:r>
            <a:r>
              <a:rPr sz="3328" spc="-5" baseline="-10357" dirty="0">
                <a:latin typeface="Symbol"/>
                <a:cs typeface="Symbol"/>
              </a:rPr>
              <a:t></a:t>
            </a:r>
            <a:r>
              <a:rPr sz="3328" spc="-5" baseline="-10357" dirty="0">
                <a:latin typeface="Times New Roman"/>
                <a:cs typeface="Times New Roman"/>
              </a:rPr>
              <a:t> </a:t>
            </a:r>
            <a:r>
              <a:rPr sz="2219" spc="-135" dirty="0">
                <a:latin typeface="Symbol"/>
                <a:cs typeface="Symbol"/>
              </a:rPr>
              <a:t>⎜</a:t>
            </a:r>
            <a:r>
              <a:rPr sz="2219" spc="-135" dirty="0">
                <a:latin typeface="Times New Roman"/>
                <a:cs typeface="Times New Roman"/>
              </a:rPr>
              <a:t> </a:t>
            </a:r>
            <a:r>
              <a:rPr sz="3328" i="1" spc="-5" baseline="-20715" dirty="0">
                <a:latin typeface="Times New Roman"/>
                <a:cs typeface="Times New Roman"/>
              </a:rPr>
              <a:t>v</a:t>
            </a:r>
            <a:r>
              <a:rPr sz="3328" i="1" spc="-434" baseline="-20715" dirty="0">
                <a:latin typeface="Times New Roman"/>
                <a:cs typeface="Times New Roman"/>
              </a:rPr>
              <a:t> </a:t>
            </a:r>
            <a:r>
              <a:rPr sz="2219" spc="-135" dirty="0">
                <a:latin typeface="Symbol"/>
                <a:cs typeface="Symbol"/>
              </a:rPr>
              <a:t>⎟</a:t>
            </a:r>
            <a:endParaRPr sz="2219" dirty="0">
              <a:latin typeface="Symbol"/>
              <a:cs typeface="Symbol"/>
            </a:endParaRPr>
          </a:p>
          <a:p>
            <a:pPr marR="32476" algn="r">
              <a:lnSpc>
                <a:spcPts val="2392"/>
              </a:lnSpc>
            </a:pPr>
            <a:r>
              <a:rPr sz="2219" spc="-135" dirty="0">
                <a:latin typeface="Symbol"/>
                <a:cs typeface="Symbol"/>
              </a:rPr>
              <a:t>⎜</a:t>
            </a:r>
            <a:r>
              <a:rPr sz="2219" spc="-135" dirty="0">
                <a:latin typeface="Times New Roman"/>
                <a:cs typeface="Times New Roman"/>
              </a:rPr>
              <a:t> </a:t>
            </a:r>
            <a:r>
              <a:rPr sz="3328" i="1" spc="-5" baseline="-31073" dirty="0">
                <a:latin typeface="Times New Roman"/>
                <a:cs typeface="Times New Roman"/>
              </a:rPr>
              <a:t>x</a:t>
            </a:r>
            <a:r>
              <a:rPr sz="3328" i="1" spc="-332" baseline="-31073" dirty="0">
                <a:latin typeface="Times New Roman"/>
                <a:cs typeface="Times New Roman"/>
              </a:rPr>
              <a:t> </a:t>
            </a:r>
            <a:r>
              <a:rPr sz="2219" spc="-135" dirty="0">
                <a:latin typeface="Symbol"/>
                <a:cs typeface="Symbol"/>
              </a:rPr>
              <a:t>⎟</a:t>
            </a:r>
            <a:endParaRPr sz="2219" dirty="0">
              <a:latin typeface="Symbol"/>
              <a:cs typeface="Symbol"/>
            </a:endParaRPr>
          </a:p>
        </p:txBody>
      </p:sp>
      <p:sp>
        <p:nvSpPr>
          <p:cNvPr id="11" name="object 11"/>
          <p:cNvSpPr txBox="1"/>
          <p:nvPr/>
        </p:nvSpPr>
        <p:spPr>
          <a:xfrm>
            <a:off x="5020922" y="3304830"/>
            <a:ext cx="1603225" cy="287414"/>
          </a:xfrm>
          <a:prstGeom prst="rect">
            <a:avLst/>
          </a:prstGeom>
        </p:spPr>
        <p:txBody>
          <a:bodyPr vert="horz" wrap="square" lIns="0" tIns="9552" rIns="0" bIns="0" rtlCol="0">
            <a:spAutoFit/>
          </a:bodyPr>
          <a:lstStyle/>
          <a:p>
            <a:pPr marL="9552">
              <a:spcBef>
                <a:spcPts val="75"/>
              </a:spcBef>
            </a:pPr>
            <a:r>
              <a:rPr sz="1805" spc="-4" dirty="0">
                <a:solidFill>
                  <a:srgbClr val="3333CC"/>
                </a:solidFill>
                <a:latin typeface="Times New Roman"/>
                <a:cs typeface="Times New Roman"/>
              </a:rPr>
              <a:t>color</a:t>
            </a:r>
            <a:r>
              <a:rPr sz="1805" spc="-64" dirty="0">
                <a:solidFill>
                  <a:srgbClr val="3333CC"/>
                </a:solidFill>
                <a:latin typeface="Times New Roman"/>
                <a:cs typeface="Times New Roman"/>
              </a:rPr>
              <a:t> </a:t>
            </a:r>
            <a:r>
              <a:rPr sz="1805" spc="-4" dirty="0">
                <a:solidFill>
                  <a:srgbClr val="3333CC"/>
                </a:solidFill>
                <a:latin typeface="Times New Roman"/>
                <a:cs typeface="Times New Roman"/>
              </a:rPr>
              <a:t>coordinates</a:t>
            </a:r>
            <a:endParaRPr sz="1805">
              <a:latin typeface="Times New Roman"/>
              <a:cs typeface="Times New Roman"/>
            </a:endParaRPr>
          </a:p>
        </p:txBody>
      </p:sp>
      <p:sp>
        <p:nvSpPr>
          <p:cNvPr id="12" name="object 12"/>
          <p:cNvSpPr txBox="1"/>
          <p:nvPr/>
        </p:nvSpPr>
        <p:spPr>
          <a:xfrm>
            <a:off x="5032958" y="4248142"/>
            <a:ext cx="1728827" cy="287414"/>
          </a:xfrm>
          <a:prstGeom prst="rect">
            <a:avLst/>
          </a:prstGeom>
        </p:spPr>
        <p:txBody>
          <a:bodyPr vert="horz" wrap="square" lIns="0" tIns="9552" rIns="0" bIns="0" rtlCol="0">
            <a:spAutoFit/>
          </a:bodyPr>
          <a:lstStyle/>
          <a:p>
            <a:pPr marL="9552">
              <a:spcBef>
                <a:spcPts val="75"/>
              </a:spcBef>
            </a:pPr>
            <a:r>
              <a:rPr sz="1805" spc="-4" dirty="0">
                <a:solidFill>
                  <a:srgbClr val="3333CC"/>
                </a:solidFill>
                <a:latin typeface="Times New Roman"/>
                <a:cs typeface="Times New Roman"/>
              </a:rPr>
              <a:t>spatial</a:t>
            </a:r>
            <a:r>
              <a:rPr sz="1805" spc="-30" dirty="0">
                <a:solidFill>
                  <a:srgbClr val="3333CC"/>
                </a:solidFill>
                <a:latin typeface="Times New Roman"/>
                <a:cs typeface="Times New Roman"/>
              </a:rPr>
              <a:t> </a:t>
            </a:r>
            <a:r>
              <a:rPr sz="1805" spc="-8" dirty="0">
                <a:solidFill>
                  <a:srgbClr val="3333CC"/>
                </a:solidFill>
                <a:latin typeface="Times New Roman"/>
                <a:cs typeface="Times New Roman"/>
              </a:rPr>
              <a:t>coordinates</a:t>
            </a:r>
            <a:endParaRPr sz="1805">
              <a:latin typeface="Times New Roman"/>
              <a:cs typeface="Times New Roman"/>
            </a:endParaRPr>
          </a:p>
        </p:txBody>
      </p:sp>
      <p:sp>
        <p:nvSpPr>
          <p:cNvPr id="13" name="object 13"/>
          <p:cNvSpPr/>
          <p:nvPr/>
        </p:nvSpPr>
        <p:spPr>
          <a:xfrm>
            <a:off x="4858546" y="3027836"/>
            <a:ext cx="171928" cy="916947"/>
          </a:xfrm>
          <a:custGeom>
            <a:avLst/>
            <a:gdLst/>
            <a:ahLst/>
            <a:cxnLst/>
            <a:rect l="l" t="t" r="r" b="b"/>
            <a:pathLst>
              <a:path w="228600" h="1219200">
                <a:moveTo>
                  <a:pt x="0" y="0"/>
                </a:moveTo>
                <a:lnTo>
                  <a:pt x="44541" y="8012"/>
                </a:lnTo>
                <a:lnTo>
                  <a:pt x="80867" y="29813"/>
                </a:lnTo>
                <a:lnTo>
                  <a:pt x="105334" y="62043"/>
                </a:lnTo>
                <a:lnTo>
                  <a:pt x="114300" y="101346"/>
                </a:lnTo>
                <a:lnTo>
                  <a:pt x="114300" y="508253"/>
                </a:lnTo>
                <a:lnTo>
                  <a:pt x="123265" y="547556"/>
                </a:lnTo>
                <a:lnTo>
                  <a:pt x="147732" y="579786"/>
                </a:lnTo>
                <a:lnTo>
                  <a:pt x="184058" y="601587"/>
                </a:lnTo>
                <a:lnTo>
                  <a:pt x="228600" y="609600"/>
                </a:lnTo>
                <a:lnTo>
                  <a:pt x="184058" y="617612"/>
                </a:lnTo>
                <a:lnTo>
                  <a:pt x="147732" y="639413"/>
                </a:lnTo>
                <a:lnTo>
                  <a:pt x="123265" y="671643"/>
                </a:lnTo>
                <a:lnTo>
                  <a:pt x="114300" y="710946"/>
                </a:lnTo>
                <a:lnTo>
                  <a:pt x="114300" y="1117853"/>
                </a:lnTo>
                <a:lnTo>
                  <a:pt x="105334" y="1157156"/>
                </a:lnTo>
                <a:lnTo>
                  <a:pt x="80867" y="1189386"/>
                </a:lnTo>
                <a:lnTo>
                  <a:pt x="44541" y="1211187"/>
                </a:lnTo>
                <a:lnTo>
                  <a:pt x="0" y="1219200"/>
                </a:lnTo>
              </a:path>
            </a:pathLst>
          </a:custGeom>
          <a:ln w="9525">
            <a:solidFill>
              <a:srgbClr val="3333CC"/>
            </a:solidFill>
          </a:ln>
        </p:spPr>
        <p:txBody>
          <a:bodyPr wrap="square" lIns="0" tIns="0" rIns="0" bIns="0" rtlCol="0"/>
          <a:lstStyle/>
          <a:p>
            <a:endParaRPr sz="1354"/>
          </a:p>
        </p:txBody>
      </p:sp>
      <p:sp>
        <p:nvSpPr>
          <p:cNvPr id="14" name="object 14"/>
          <p:cNvSpPr/>
          <p:nvPr/>
        </p:nvSpPr>
        <p:spPr>
          <a:xfrm>
            <a:off x="4858546" y="4059401"/>
            <a:ext cx="171928" cy="745019"/>
          </a:xfrm>
          <a:custGeom>
            <a:avLst/>
            <a:gdLst/>
            <a:ahLst/>
            <a:cxnLst/>
            <a:rect l="l" t="t" r="r" b="b"/>
            <a:pathLst>
              <a:path w="228600" h="990600">
                <a:moveTo>
                  <a:pt x="0" y="0"/>
                </a:moveTo>
                <a:lnTo>
                  <a:pt x="44541" y="6429"/>
                </a:lnTo>
                <a:lnTo>
                  <a:pt x="80867" y="24003"/>
                </a:lnTo>
                <a:lnTo>
                  <a:pt x="105334" y="50149"/>
                </a:lnTo>
                <a:lnTo>
                  <a:pt x="114300" y="82296"/>
                </a:lnTo>
                <a:lnTo>
                  <a:pt x="114300" y="413003"/>
                </a:lnTo>
                <a:lnTo>
                  <a:pt x="123265" y="444829"/>
                </a:lnTo>
                <a:lnTo>
                  <a:pt x="147732" y="471011"/>
                </a:lnTo>
                <a:lnTo>
                  <a:pt x="184058" y="488763"/>
                </a:lnTo>
                <a:lnTo>
                  <a:pt x="228600" y="495300"/>
                </a:lnTo>
                <a:lnTo>
                  <a:pt x="184058" y="501729"/>
                </a:lnTo>
                <a:lnTo>
                  <a:pt x="147732" y="519303"/>
                </a:lnTo>
                <a:lnTo>
                  <a:pt x="123265" y="545449"/>
                </a:lnTo>
                <a:lnTo>
                  <a:pt x="114300" y="577596"/>
                </a:lnTo>
                <a:lnTo>
                  <a:pt x="114300" y="908303"/>
                </a:lnTo>
                <a:lnTo>
                  <a:pt x="105334" y="940129"/>
                </a:lnTo>
                <a:lnTo>
                  <a:pt x="80867" y="966311"/>
                </a:lnTo>
                <a:lnTo>
                  <a:pt x="44541" y="984063"/>
                </a:lnTo>
                <a:lnTo>
                  <a:pt x="0" y="990600"/>
                </a:lnTo>
              </a:path>
            </a:pathLst>
          </a:custGeom>
          <a:ln w="9525">
            <a:solidFill>
              <a:srgbClr val="3333CC"/>
            </a:solidFill>
          </a:ln>
        </p:spPr>
        <p:txBody>
          <a:bodyPr wrap="square" lIns="0" tIns="0" rIns="0" bIns="0" rtlCol="0"/>
          <a:lstStyle/>
          <a:p>
            <a:endParaRPr sz="1354"/>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3850" y="0"/>
            <a:ext cx="1958255" cy="2435832"/>
          </a:xfrm>
          <a:prstGeom prst="rect">
            <a:avLst/>
          </a:prstGeom>
          <a:blipFill>
            <a:blip r:embed="rId2" cstate="print"/>
            <a:stretch>
              <a:fillRect/>
            </a:stretch>
          </a:blipFill>
        </p:spPr>
        <p:txBody>
          <a:bodyPr wrap="square" lIns="0" tIns="0" rIns="0" bIns="0" rtlCol="0"/>
          <a:lstStyle/>
          <a:p>
            <a:endParaRPr sz="1354"/>
          </a:p>
        </p:txBody>
      </p:sp>
      <p:sp>
        <p:nvSpPr>
          <p:cNvPr id="3" name="object 3"/>
          <p:cNvSpPr/>
          <p:nvPr/>
        </p:nvSpPr>
        <p:spPr>
          <a:xfrm>
            <a:off x="3941599" y="0"/>
            <a:ext cx="1958255" cy="2435832"/>
          </a:xfrm>
          <a:prstGeom prst="rect">
            <a:avLst/>
          </a:prstGeom>
          <a:blipFill>
            <a:blip r:embed="rId3" cstate="print"/>
            <a:stretch>
              <a:fillRect/>
            </a:stretch>
          </a:blipFill>
        </p:spPr>
        <p:txBody>
          <a:bodyPr wrap="square" lIns="0" tIns="0" rIns="0" bIns="0" rtlCol="0"/>
          <a:lstStyle/>
          <a:p>
            <a:endParaRPr sz="1354"/>
          </a:p>
        </p:txBody>
      </p:sp>
      <p:sp>
        <p:nvSpPr>
          <p:cNvPr id="4" name="object 4"/>
          <p:cNvSpPr/>
          <p:nvPr/>
        </p:nvSpPr>
        <p:spPr>
          <a:xfrm>
            <a:off x="6052295" y="0"/>
            <a:ext cx="1948704" cy="2435831"/>
          </a:xfrm>
          <a:prstGeom prst="rect">
            <a:avLst/>
          </a:prstGeom>
          <a:blipFill>
            <a:blip r:embed="rId4" cstate="print"/>
            <a:stretch>
              <a:fillRect/>
            </a:stretch>
          </a:blipFill>
        </p:spPr>
        <p:txBody>
          <a:bodyPr wrap="square" lIns="0" tIns="0" rIns="0" bIns="0" rtlCol="0"/>
          <a:lstStyle/>
          <a:p>
            <a:endParaRPr sz="1354"/>
          </a:p>
        </p:txBody>
      </p:sp>
      <p:sp>
        <p:nvSpPr>
          <p:cNvPr id="5" name="object 5"/>
          <p:cNvSpPr/>
          <p:nvPr/>
        </p:nvSpPr>
        <p:spPr>
          <a:xfrm>
            <a:off x="3941599" y="2702893"/>
            <a:ext cx="1958255" cy="2435831"/>
          </a:xfrm>
          <a:prstGeom prst="rect">
            <a:avLst/>
          </a:prstGeom>
          <a:blipFill>
            <a:blip r:embed="rId5" cstate="print"/>
            <a:stretch>
              <a:fillRect/>
            </a:stretch>
          </a:blipFill>
        </p:spPr>
        <p:txBody>
          <a:bodyPr wrap="square" lIns="0" tIns="0" rIns="0" bIns="0" rtlCol="0"/>
          <a:lstStyle/>
          <a:p>
            <a:endParaRPr sz="1354"/>
          </a:p>
        </p:txBody>
      </p:sp>
      <p:sp>
        <p:nvSpPr>
          <p:cNvPr id="6" name="object 6"/>
          <p:cNvSpPr/>
          <p:nvPr/>
        </p:nvSpPr>
        <p:spPr>
          <a:xfrm>
            <a:off x="6052295" y="2702893"/>
            <a:ext cx="1948704" cy="2435831"/>
          </a:xfrm>
          <a:prstGeom prst="rect">
            <a:avLst/>
          </a:prstGeom>
          <a:blipFill>
            <a:blip r:embed="rId6" cstate="print"/>
            <a:stretch>
              <a:fillRect/>
            </a:stretch>
          </a:blipFill>
        </p:spPr>
        <p:txBody>
          <a:bodyPr wrap="square" lIns="0" tIns="0" rIns="0" bIns="0" rtlCol="0"/>
          <a:lstStyle/>
          <a:p>
            <a:endParaRPr sz="1354"/>
          </a:p>
        </p:txBody>
      </p:sp>
      <p:sp>
        <p:nvSpPr>
          <p:cNvPr id="7" name="object 7"/>
          <p:cNvSpPr txBox="1"/>
          <p:nvPr/>
        </p:nvSpPr>
        <p:spPr>
          <a:xfrm>
            <a:off x="1295825" y="3015992"/>
            <a:ext cx="2508232" cy="1964476"/>
          </a:xfrm>
          <a:prstGeom prst="rect">
            <a:avLst/>
          </a:prstGeom>
        </p:spPr>
        <p:txBody>
          <a:bodyPr vert="horz" wrap="square" lIns="0" tIns="9552" rIns="0" bIns="0" rtlCol="0">
            <a:spAutoFit/>
          </a:bodyPr>
          <a:lstStyle/>
          <a:p>
            <a:pPr marL="9552" marR="81189">
              <a:spcBef>
                <a:spcPts val="75"/>
              </a:spcBef>
            </a:pPr>
            <a:r>
              <a:rPr sz="1805" spc="-4" dirty="0">
                <a:latin typeface="Times New Roman"/>
                <a:cs typeface="Times New Roman"/>
              </a:rPr>
              <a:t>K-means using colour </a:t>
            </a:r>
            <a:r>
              <a:rPr sz="1805" spc="-8" dirty="0">
                <a:latin typeface="Times New Roman"/>
                <a:cs typeface="Times New Roman"/>
              </a:rPr>
              <a:t>and  </a:t>
            </a:r>
            <a:r>
              <a:rPr sz="1805" spc="-4" dirty="0">
                <a:latin typeface="Times New Roman"/>
                <a:cs typeface="Times New Roman"/>
              </a:rPr>
              <a:t>position, 20</a:t>
            </a:r>
            <a:r>
              <a:rPr sz="1805" spc="-15" dirty="0">
                <a:latin typeface="Times New Roman"/>
                <a:cs typeface="Times New Roman"/>
              </a:rPr>
              <a:t> </a:t>
            </a:r>
            <a:r>
              <a:rPr sz="1805" spc="-8" dirty="0">
                <a:latin typeface="Times New Roman"/>
                <a:cs typeface="Times New Roman"/>
              </a:rPr>
              <a:t>segments</a:t>
            </a:r>
            <a:endParaRPr sz="1805">
              <a:latin typeface="Times New Roman"/>
              <a:cs typeface="Times New Roman"/>
            </a:endParaRPr>
          </a:p>
          <a:p>
            <a:pPr>
              <a:lnSpc>
                <a:spcPct val="100000"/>
              </a:lnSpc>
            </a:pPr>
            <a:endParaRPr sz="1955">
              <a:latin typeface="Times New Roman"/>
              <a:cs typeface="Times New Roman"/>
            </a:endParaRPr>
          </a:p>
          <a:p>
            <a:pPr marL="21491" marR="3821">
              <a:spcBef>
                <a:spcPts val="1324"/>
              </a:spcBef>
            </a:pPr>
            <a:r>
              <a:rPr sz="1504" b="1" i="1" spc="-4" dirty="0">
                <a:latin typeface="Times New Roman"/>
                <a:cs typeface="Times New Roman"/>
              </a:rPr>
              <a:t>Still </a:t>
            </a:r>
            <a:r>
              <a:rPr sz="1504" b="1" i="1" spc="-8" dirty="0">
                <a:latin typeface="Times New Roman"/>
                <a:cs typeface="Times New Roman"/>
              </a:rPr>
              <a:t>misses </a:t>
            </a:r>
            <a:r>
              <a:rPr sz="1504" b="1" i="1" spc="-4" dirty="0">
                <a:latin typeface="Times New Roman"/>
                <a:cs typeface="Times New Roman"/>
              </a:rPr>
              <a:t>goal of </a:t>
            </a:r>
            <a:r>
              <a:rPr sz="1504" b="1" i="1" spc="-8" dirty="0">
                <a:latin typeface="Times New Roman"/>
                <a:cs typeface="Times New Roman"/>
              </a:rPr>
              <a:t>perceptually  pleasing segmentation!</a:t>
            </a:r>
            <a:endParaRPr sz="1504">
              <a:latin typeface="Times New Roman"/>
              <a:cs typeface="Times New Roman"/>
            </a:endParaRPr>
          </a:p>
          <a:p>
            <a:pPr>
              <a:spcBef>
                <a:spcPts val="30"/>
              </a:spcBef>
            </a:pPr>
            <a:endParaRPr sz="1542">
              <a:latin typeface="Times New Roman"/>
              <a:cs typeface="Times New Roman"/>
            </a:endParaRPr>
          </a:p>
          <a:p>
            <a:pPr marL="21491"/>
            <a:r>
              <a:rPr sz="1504" b="1" i="1" spc="-4" dirty="0">
                <a:latin typeface="Times New Roman"/>
                <a:cs typeface="Times New Roman"/>
              </a:rPr>
              <a:t>Hard to pick</a:t>
            </a:r>
            <a:r>
              <a:rPr sz="1504" b="1" i="1" spc="-23" dirty="0">
                <a:latin typeface="Times New Roman"/>
                <a:cs typeface="Times New Roman"/>
              </a:rPr>
              <a:t> </a:t>
            </a:r>
            <a:r>
              <a:rPr sz="1504" b="1" i="1" spc="-8" dirty="0">
                <a:latin typeface="Times New Roman"/>
                <a:cs typeface="Times New Roman"/>
              </a:rPr>
              <a:t>K…</a:t>
            </a:r>
            <a:endParaRPr sz="1504">
              <a:latin typeface="Times New Roman"/>
              <a:cs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28600"/>
            <a:ext cx="8610600" cy="747826"/>
          </a:xfrm>
          <a:prstGeom prst="rect">
            <a:avLst/>
          </a:prstGeom>
        </p:spPr>
        <p:txBody>
          <a:bodyPr vert="horz" wrap="square" lIns="0" tIns="9074" rIns="0" bIns="0" rtlCol="0">
            <a:spAutoFit/>
          </a:bodyPr>
          <a:lstStyle/>
          <a:p>
            <a:pPr marL="10029">
              <a:spcBef>
                <a:spcPts val="71"/>
              </a:spcBef>
            </a:pPr>
            <a:r>
              <a:rPr spc="-4" dirty="0"/>
              <a:t>Segmentation</a:t>
            </a:r>
            <a:r>
              <a:rPr spc="-19" dirty="0"/>
              <a:t> </a:t>
            </a:r>
            <a:r>
              <a:rPr spc="-4" dirty="0"/>
              <a:t>methods</a:t>
            </a:r>
          </a:p>
        </p:txBody>
      </p:sp>
      <p:sp>
        <p:nvSpPr>
          <p:cNvPr id="3" name="object 3"/>
          <p:cNvSpPr txBox="1"/>
          <p:nvPr/>
        </p:nvSpPr>
        <p:spPr>
          <a:xfrm>
            <a:off x="1709023" y="1422003"/>
            <a:ext cx="4970617" cy="1795465"/>
          </a:xfrm>
          <a:prstGeom prst="rect">
            <a:avLst/>
          </a:prstGeom>
        </p:spPr>
        <p:txBody>
          <a:bodyPr vert="horz" wrap="square" lIns="0" tIns="82143" rIns="0" bIns="0" rtlCol="0">
            <a:spAutoFit/>
          </a:bodyPr>
          <a:lstStyle/>
          <a:p>
            <a:pPr marL="266969" indent="-257895">
              <a:spcBef>
                <a:spcPts val="647"/>
              </a:spcBef>
              <a:buChar char="•"/>
              <a:tabLst>
                <a:tab pos="266969" algn="l"/>
                <a:tab pos="267447" algn="l"/>
              </a:tabLst>
            </a:pPr>
            <a:r>
              <a:rPr sz="2407" spc="-4" dirty="0">
                <a:solidFill>
                  <a:srgbClr val="B2B2B2"/>
                </a:solidFill>
                <a:latin typeface="Times New Roman"/>
                <a:cs typeface="Times New Roman"/>
              </a:rPr>
              <a:t>Segment foreground from</a:t>
            </a:r>
            <a:r>
              <a:rPr sz="2407" spc="8" dirty="0">
                <a:solidFill>
                  <a:srgbClr val="B2B2B2"/>
                </a:solidFill>
                <a:latin typeface="Times New Roman"/>
                <a:cs typeface="Times New Roman"/>
              </a:rPr>
              <a:t> </a:t>
            </a:r>
            <a:r>
              <a:rPr sz="2407" spc="-4" dirty="0">
                <a:solidFill>
                  <a:srgbClr val="B2B2B2"/>
                </a:solidFill>
                <a:latin typeface="Times New Roman"/>
                <a:cs typeface="Times New Roman"/>
              </a:rPr>
              <a:t>background</a:t>
            </a:r>
            <a:endParaRPr sz="2407">
              <a:latin typeface="Times New Roman"/>
              <a:cs typeface="Times New Roman"/>
            </a:endParaRPr>
          </a:p>
          <a:p>
            <a:pPr marL="266969" indent="-257895">
              <a:spcBef>
                <a:spcPts val="575"/>
              </a:spcBef>
              <a:buChar char="•"/>
              <a:tabLst>
                <a:tab pos="266969" algn="l"/>
                <a:tab pos="267447" algn="l"/>
              </a:tabLst>
            </a:pPr>
            <a:r>
              <a:rPr sz="2407" spc="-4" dirty="0">
                <a:solidFill>
                  <a:srgbClr val="B2B2B2"/>
                </a:solidFill>
                <a:latin typeface="Times New Roman"/>
                <a:cs typeface="Times New Roman"/>
              </a:rPr>
              <a:t>K-means clustering</a:t>
            </a:r>
            <a:endParaRPr sz="2407">
              <a:latin typeface="Times New Roman"/>
              <a:cs typeface="Times New Roman"/>
            </a:endParaRPr>
          </a:p>
          <a:p>
            <a:pPr marL="267447" indent="-258373">
              <a:spcBef>
                <a:spcPts val="568"/>
              </a:spcBef>
              <a:buChar char="•"/>
              <a:tabLst>
                <a:tab pos="266969" algn="l"/>
                <a:tab pos="267924" algn="l"/>
              </a:tabLst>
            </a:pPr>
            <a:r>
              <a:rPr sz="2407" spc="-4" dirty="0">
                <a:latin typeface="Times New Roman"/>
                <a:cs typeface="Times New Roman"/>
              </a:rPr>
              <a:t>Mean-shift</a:t>
            </a:r>
            <a:r>
              <a:rPr sz="2407" dirty="0">
                <a:latin typeface="Times New Roman"/>
                <a:cs typeface="Times New Roman"/>
              </a:rPr>
              <a:t> </a:t>
            </a:r>
            <a:r>
              <a:rPr sz="2407" spc="-4" dirty="0">
                <a:latin typeface="Times New Roman"/>
                <a:cs typeface="Times New Roman"/>
              </a:rPr>
              <a:t>segmentation</a:t>
            </a:r>
            <a:endParaRPr sz="2407">
              <a:latin typeface="Times New Roman"/>
              <a:cs typeface="Times New Roman"/>
            </a:endParaRPr>
          </a:p>
          <a:p>
            <a:pPr marL="266969" indent="-257895">
              <a:spcBef>
                <a:spcPts val="572"/>
              </a:spcBef>
              <a:buChar char="•"/>
              <a:tabLst>
                <a:tab pos="266969" algn="l"/>
                <a:tab pos="267447" algn="l"/>
              </a:tabLst>
            </a:pPr>
            <a:r>
              <a:rPr sz="2407" spc="-4" dirty="0">
                <a:solidFill>
                  <a:srgbClr val="B2B2B2"/>
                </a:solidFill>
                <a:latin typeface="Times New Roman"/>
                <a:cs typeface="Times New Roman"/>
              </a:rPr>
              <a:t>Normalized</a:t>
            </a:r>
            <a:r>
              <a:rPr sz="2407" dirty="0">
                <a:solidFill>
                  <a:srgbClr val="B2B2B2"/>
                </a:solidFill>
                <a:latin typeface="Times New Roman"/>
                <a:cs typeface="Times New Roman"/>
              </a:rPr>
              <a:t> </a:t>
            </a:r>
            <a:r>
              <a:rPr sz="2407" spc="-4" dirty="0">
                <a:solidFill>
                  <a:srgbClr val="B2B2B2"/>
                </a:solidFill>
                <a:latin typeface="Times New Roman"/>
                <a:cs typeface="Times New Roman"/>
              </a:rPr>
              <a:t>cuts</a:t>
            </a:r>
            <a:endParaRPr sz="2407">
              <a:latin typeface="Times New Roman"/>
              <a:cs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44801"/>
            <a:ext cx="9067799" cy="747826"/>
          </a:xfrm>
          <a:prstGeom prst="rect">
            <a:avLst/>
          </a:prstGeom>
        </p:spPr>
        <p:txBody>
          <a:bodyPr vert="horz" wrap="square" lIns="0" tIns="9074" rIns="0" bIns="0" rtlCol="0">
            <a:spAutoFit/>
          </a:bodyPr>
          <a:lstStyle/>
          <a:p>
            <a:pPr marL="9552">
              <a:spcBef>
                <a:spcPts val="71"/>
              </a:spcBef>
            </a:pPr>
            <a:r>
              <a:rPr spc="-4" dirty="0"/>
              <a:t>Mean Shift</a:t>
            </a:r>
            <a:r>
              <a:rPr spc="-19" dirty="0"/>
              <a:t> </a:t>
            </a:r>
            <a:r>
              <a:rPr spc="-4" dirty="0"/>
              <a:t>Segmentation</a:t>
            </a:r>
          </a:p>
        </p:txBody>
      </p:sp>
      <p:sp>
        <p:nvSpPr>
          <p:cNvPr id="3" name="object 3"/>
          <p:cNvSpPr/>
          <p:nvPr/>
        </p:nvSpPr>
        <p:spPr>
          <a:xfrm>
            <a:off x="1568425" y="1703993"/>
            <a:ext cx="5795105" cy="2281479"/>
          </a:xfrm>
          <a:prstGeom prst="rect">
            <a:avLst/>
          </a:prstGeom>
          <a:blipFill>
            <a:blip r:embed="rId2" cstate="print"/>
            <a:stretch>
              <a:fillRect/>
            </a:stretch>
          </a:blipFill>
        </p:spPr>
        <p:txBody>
          <a:bodyPr wrap="square" lIns="0" tIns="0" rIns="0" bIns="0" rtlCol="0"/>
          <a:lstStyle/>
          <a:p>
            <a:endParaRPr sz="1354"/>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684" y="-168834"/>
            <a:ext cx="8655716" cy="747826"/>
          </a:xfrm>
          <a:prstGeom prst="rect">
            <a:avLst/>
          </a:prstGeom>
        </p:spPr>
        <p:txBody>
          <a:bodyPr vert="horz" wrap="square" lIns="0" tIns="9074" rIns="0" bIns="0" rtlCol="0">
            <a:spAutoFit/>
          </a:bodyPr>
          <a:lstStyle/>
          <a:p>
            <a:pPr marL="9552">
              <a:spcBef>
                <a:spcPts val="71"/>
              </a:spcBef>
            </a:pPr>
            <a:r>
              <a:rPr spc="-4" dirty="0"/>
              <a:t>Mean Shift</a:t>
            </a:r>
            <a:r>
              <a:rPr spc="-26" dirty="0"/>
              <a:t> </a:t>
            </a:r>
            <a:r>
              <a:rPr spc="-4" dirty="0"/>
              <a:t>Algorithm</a:t>
            </a:r>
          </a:p>
        </p:txBody>
      </p:sp>
      <p:sp>
        <p:nvSpPr>
          <p:cNvPr id="3" name="object 3"/>
          <p:cNvSpPr txBox="1"/>
          <p:nvPr/>
        </p:nvSpPr>
        <p:spPr>
          <a:xfrm>
            <a:off x="1193241" y="496680"/>
            <a:ext cx="6419585" cy="1641952"/>
          </a:xfrm>
          <a:prstGeom prst="rect">
            <a:avLst/>
          </a:prstGeom>
        </p:spPr>
        <p:txBody>
          <a:bodyPr vert="horz" wrap="square" lIns="0" tIns="9552" rIns="0" bIns="0" rtlCol="0">
            <a:spAutoFit/>
          </a:bodyPr>
          <a:lstStyle/>
          <a:p>
            <a:pPr marL="374425">
              <a:spcBef>
                <a:spcPts val="75"/>
              </a:spcBef>
            </a:pPr>
            <a:r>
              <a:rPr sz="1354" b="1" spc="-4" dirty="0">
                <a:latin typeface="Arial"/>
                <a:cs typeface="Arial"/>
              </a:rPr>
              <a:t>Mean </a:t>
            </a:r>
            <a:r>
              <a:rPr sz="1354" b="1" dirty="0">
                <a:latin typeface="Arial"/>
                <a:cs typeface="Arial"/>
              </a:rPr>
              <a:t>Shift</a:t>
            </a:r>
            <a:r>
              <a:rPr sz="1354" b="1" spc="-8" dirty="0">
                <a:latin typeface="Arial"/>
                <a:cs typeface="Arial"/>
              </a:rPr>
              <a:t> </a:t>
            </a:r>
            <a:r>
              <a:rPr sz="1354" b="1" dirty="0">
                <a:latin typeface="Arial"/>
                <a:cs typeface="Arial"/>
              </a:rPr>
              <a:t>Algorithm</a:t>
            </a:r>
            <a:endParaRPr sz="1354" dirty="0">
              <a:latin typeface="Arial"/>
              <a:cs typeface="Arial"/>
            </a:endParaRPr>
          </a:p>
          <a:p>
            <a:pPr marL="976181" indent="-258373">
              <a:buAutoNum type="arabicPeriod"/>
              <a:tabLst>
                <a:tab pos="976181" algn="l"/>
                <a:tab pos="976658" algn="l"/>
              </a:tabLst>
            </a:pPr>
            <a:r>
              <a:rPr sz="1354" spc="-4" dirty="0">
                <a:latin typeface="Arial"/>
                <a:cs typeface="Arial"/>
              </a:rPr>
              <a:t>Choose a search window</a:t>
            </a:r>
            <a:r>
              <a:rPr sz="1354" spc="-8" dirty="0">
                <a:latin typeface="Arial"/>
                <a:cs typeface="Arial"/>
              </a:rPr>
              <a:t> </a:t>
            </a:r>
            <a:r>
              <a:rPr sz="1354" dirty="0">
                <a:latin typeface="Arial"/>
                <a:cs typeface="Arial"/>
              </a:rPr>
              <a:t>size.</a:t>
            </a:r>
          </a:p>
          <a:p>
            <a:pPr marL="976181" indent="-258373">
              <a:spcBef>
                <a:spcPts val="4"/>
              </a:spcBef>
              <a:buAutoNum type="arabicPeriod"/>
              <a:tabLst>
                <a:tab pos="976181" algn="l"/>
                <a:tab pos="976658" algn="l"/>
              </a:tabLst>
            </a:pPr>
            <a:r>
              <a:rPr sz="1354" spc="-4" dirty="0">
                <a:latin typeface="Arial"/>
                <a:cs typeface="Arial"/>
              </a:rPr>
              <a:t>Choose </a:t>
            </a:r>
            <a:r>
              <a:rPr sz="1354" dirty="0">
                <a:latin typeface="Arial"/>
                <a:cs typeface="Arial"/>
              </a:rPr>
              <a:t>the </a:t>
            </a:r>
            <a:r>
              <a:rPr sz="1354" spc="-4" dirty="0">
                <a:latin typeface="Arial"/>
                <a:cs typeface="Arial"/>
              </a:rPr>
              <a:t>initial location </a:t>
            </a:r>
            <a:r>
              <a:rPr sz="1354" dirty="0">
                <a:latin typeface="Arial"/>
                <a:cs typeface="Arial"/>
              </a:rPr>
              <a:t>of the </a:t>
            </a:r>
            <a:r>
              <a:rPr sz="1354" spc="-4" dirty="0">
                <a:latin typeface="Arial"/>
                <a:cs typeface="Arial"/>
              </a:rPr>
              <a:t>search</a:t>
            </a:r>
            <a:r>
              <a:rPr sz="1354" spc="-8" dirty="0">
                <a:latin typeface="Arial"/>
                <a:cs typeface="Arial"/>
              </a:rPr>
              <a:t> </a:t>
            </a:r>
            <a:r>
              <a:rPr sz="1354" spc="-4" dirty="0">
                <a:latin typeface="Arial"/>
                <a:cs typeface="Arial"/>
              </a:rPr>
              <a:t>window.</a:t>
            </a:r>
            <a:endParaRPr sz="1354" dirty="0">
              <a:latin typeface="Arial"/>
              <a:cs typeface="Arial"/>
            </a:endParaRPr>
          </a:p>
          <a:p>
            <a:pPr marL="976181" indent="-258373">
              <a:buAutoNum type="arabicPeriod"/>
              <a:tabLst>
                <a:tab pos="976181" algn="l"/>
                <a:tab pos="976658" algn="l"/>
              </a:tabLst>
            </a:pPr>
            <a:r>
              <a:rPr sz="1354" spc="-4" dirty="0">
                <a:latin typeface="Arial"/>
                <a:cs typeface="Arial"/>
              </a:rPr>
              <a:t>Compute the mean location (centroid of the data) in the search</a:t>
            </a:r>
            <a:r>
              <a:rPr sz="1354" spc="-19" dirty="0">
                <a:latin typeface="Arial"/>
                <a:cs typeface="Arial"/>
              </a:rPr>
              <a:t> </a:t>
            </a:r>
            <a:r>
              <a:rPr sz="1354" spc="-8" dirty="0">
                <a:latin typeface="Arial"/>
                <a:cs typeface="Arial"/>
              </a:rPr>
              <a:t>window.</a:t>
            </a:r>
            <a:endParaRPr sz="1354" dirty="0">
              <a:latin typeface="Arial"/>
              <a:cs typeface="Arial"/>
            </a:endParaRPr>
          </a:p>
          <a:p>
            <a:pPr marL="976181" indent="-258373">
              <a:buAutoNum type="arabicPeriod"/>
              <a:tabLst>
                <a:tab pos="976181" algn="l"/>
                <a:tab pos="976658" algn="l"/>
              </a:tabLst>
            </a:pPr>
            <a:r>
              <a:rPr sz="1354" spc="-4" dirty="0">
                <a:latin typeface="Arial"/>
                <a:cs typeface="Arial"/>
              </a:rPr>
              <a:t>Center the search window at </a:t>
            </a:r>
            <a:r>
              <a:rPr sz="1354" dirty="0">
                <a:latin typeface="Arial"/>
                <a:cs typeface="Arial"/>
              </a:rPr>
              <a:t>the </a:t>
            </a:r>
            <a:r>
              <a:rPr sz="1354" spc="-4" dirty="0">
                <a:latin typeface="Arial"/>
                <a:cs typeface="Arial"/>
              </a:rPr>
              <a:t>mean location computed in </a:t>
            </a:r>
            <a:r>
              <a:rPr sz="1354" dirty="0">
                <a:latin typeface="Arial"/>
                <a:cs typeface="Arial"/>
              </a:rPr>
              <a:t>Step</a:t>
            </a:r>
            <a:r>
              <a:rPr sz="1354" spc="8" dirty="0">
                <a:latin typeface="Arial"/>
                <a:cs typeface="Arial"/>
              </a:rPr>
              <a:t> </a:t>
            </a:r>
            <a:r>
              <a:rPr sz="1354" dirty="0">
                <a:latin typeface="Arial"/>
                <a:cs typeface="Arial"/>
              </a:rPr>
              <a:t>3.</a:t>
            </a:r>
          </a:p>
          <a:p>
            <a:pPr marL="976181" indent="-258373">
              <a:spcBef>
                <a:spcPts val="4"/>
              </a:spcBef>
              <a:buAutoNum type="arabicPeriod"/>
              <a:tabLst>
                <a:tab pos="976181" algn="l"/>
                <a:tab pos="976658" algn="l"/>
              </a:tabLst>
            </a:pPr>
            <a:r>
              <a:rPr sz="1354" spc="-4" dirty="0">
                <a:latin typeface="Arial"/>
                <a:cs typeface="Arial"/>
              </a:rPr>
              <a:t>Repeat </a:t>
            </a:r>
            <a:r>
              <a:rPr sz="1354" dirty="0">
                <a:latin typeface="Arial"/>
                <a:cs typeface="Arial"/>
              </a:rPr>
              <a:t>Steps </a:t>
            </a:r>
            <a:r>
              <a:rPr sz="1354" spc="-4" dirty="0">
                <a:latin typeface="Arial"/>
                <a:cs typeface="Arial"/>
              </a:rPr>
              <a:t>3 and 4 until</a:t>
            </a:r>
            <a:r>
              <a:rPr sz="1354" spc="-8" dirty="0">
                <a:latin typeface="Arial"/>
                <a:cs typeface="Arial"/>
              </a:rPr>
              <a:t> </a:t>
            </a:r>
            <a:r>
              <a:rPr sz="1354" spc="-4" dirty="0">
                <a:latin typeface="Arial"/>
                <a:cs typeface="Arial"/>
              </a:rPr>
              <a:t>convergence.</a:t>
            </a:r>
            <a:endParaRPr sz="1354" dirty="0">
              <a:latin typeface="Arial"/>
              <a:cs typeface="Arial"/>
            </a:endParaRPr>
          </a:p>
          <a:p>
            <a:pPr>
              <a:spcBef>
                <a:spcPts val="19"/>
              </a:spcBef>
            </a:pPr>
            <a:endParaRPr sz="1279" dirty="0">
              <a:latin typeface="Arial"/>
              <a:cs typeface="Arial"/>
            </a:endParaRPr>
          </a:p>
          <a:p>
            <a:pPr marL="9552">
              <a:spcBef>
                <a:spcPts val="4"/>
              </a:spcBef>
            </a:pPr>
            <a:r>
              <a:rPr sz="1203" spc="-4" dirty="0">
                <a:solidFill>
                  <a:srgbClr val="0000FF"/>
                </a:solidFill>
                <a:latin typeface="Arial"/>
                <a:cs typeface="Arial"/>
              </a:rPr>
              <a:t>The mean shift algorithm seeks the “mode” or point of highest density of </a:t>
            </a:r>
            <a:r>
              <a:rPr sz="1203" dirty="0">
                <a:solidFill>
                  <a:srgbClr val="0000FF"/>
                </a:solidFill>
                <a:latin typeface="Arial"/>
                <a:cs typeface="Arial"/>
              </a:rPr>
              <a:t>a </a:t>
            </a:r>
            <a:r>
              <a:rPr sz="1203" spc="-4" dirty="0">
                <a:solidFill>
                  <a:srgbClr val="0000FF"/>
                </a:solidFill>
                <a:latin typeface="Arial"/>
                <a:cs typeface="Arial"/>
              </a:rPr>
              <a:t>data</a:t>
            </a:r>
            <a:r>
              <a:rPr sz="1203" spc="56" dirty="0">
                <a:solidFill>
                  <a:srgbClr val="0000FF"/>
                </a:solidFill>
                <a:latin typeface="Arial"/>
                <a:cs typeface="Arial"/>
              </a:rPr>
              <a:t> </a:t>
            </a:r>
            <a:r>
              <a:rPr sz="1203" spc="-4" dirty="0">
                <a:solidFill>
                  <a:srgbClr val="0000FF"/>
                </a:solidFill>
                <a:latin typeface="Arial"/>
                <a:cs typeface="Arial"/>
              </a:rPr>
              <a:t>distribution:</a:t>
            </a:r>
            <a:endParaRPr sz="1203" dirty="0">
              <a:latin typeface="Arial"/>
              <a:cs typeface="Arial"/>
            </a:endParaRPr>
          </a:p>
        </p:txBody>
      </p:sp>
      <p:grpSp>
        <p:nvGrpSpPr>
          <p:cNvPr id="4" name="object 4"/>
          <p:cNvGrpSpPr/>
          <p:nvPr/>
        </p:nvGrpSpPr>
        <p:grpSpPr>
          <a:xfrm>
            <a:off x="1331451" y="2210893"/>
            <a:ext cx="3102338" cy="2693532"/>
            <a:chOff x="250570" y="2939669"/>
            <a:chExt cx="4124960" cy="3581400"/>
          </a:xfrm>
        </p:grpSpPr>
        <p:sp>
          <p:nvSpPr>
            <p:cNvPr id="5" name="object 5"/>
            <p:cNvSpPr/>
            <p:nvPr/>
          </p:nvSpPr>
          <p:spPr>
            <a:xfrm>
              <a:off x="286003" y="2985770"/>
              <a:ext cx="3967189" cy="3519895"/>
            </a:xfrm>
            <a:prstGeom prst="rect">
              <a:avLst/>
            </a:prstGeom>
            <a:blipFill>
              <a:blip r:embed="rId2" cstate="print"/>
              <a:stretch>
                <a:fillRect/>
              </a:stretch>
            </a:blipFill>
          </p:spPr>
          <p:txBody>
            <a:bodyPr wrap="square" lIns="0" tIns="0" rIns="0" bIns="0" rtlCol="0"/>
            <a:lstStyle/>
            <a:p>
              <a:endParaRPr sz="1354"/>
            </a:p>
          </p:txBody>
        </p:sp>
        <p:sp>
          <p:nvSpPr>
            <p:cNvPr id="6" name="object 6"/>
            <p:cNvSpPr/>
            <p:nvPr/>
          </p:nvSpPr>
          <p:spPr>
            <a:xfrm>
              <a:off x="260095" y="2949194"/>
              <a:ext cx="4105910" cy="3562350"/>
            </a:xfrm>
            <a:custGeom>
              <a:avLst/>
              <a:gdLst/>
              <a:ahLst/>
              <a:cxnLst/>
              <a:rect l="l" t="t" r="r" b="b"/>
              <a:pathLst>
                <a:path w="4105910" h="3562350">
                  <a:moveTo>
                    <a:pt x="0" y="0"/>
                  </a:moveTo>
                  <a:lnTo>
                    <a:pt x="0" y="3562350"/>
                  </a:lnTo>
                  <a:lnTo>
                    <a:pt x="4105656" y="3562350"/>
                  </a:lnTo>
                  <a:lnTo>
                    <a:pt x="4105655" y="0"/>
                  </a:lnTo>
                  <a:lnTo>
                    <a:pt x="0" y="0"/>
                  </a:lnTo>
                  <a:close/>
                </a:path>
              </a:pathLst>
            </a:custGeom>
            <a:ln w="19050">
              <a:solidFill>
                <a:srgbClr val="000000"/>
              </a:solidFill>
            </a:ln>
          </p:spPr>
          <p:txBody>
            <a:bodyPr wrap="square" lIns="0" tIns="0" rIns="0" bIns="0" rtlCol="0"/>
            <a:lstStyle/>
            <a:p>
              <a:endParaRPr sz="1354"/>
            </a:p>
          </p:txBody>
        </p:sp>
      </p:grpSp>
      <p:sp>
        <p:nvSpPr>
          <p:cNvPr id="7" name="object 7"/>
          <p:cNvSpPr/>
          <p:nvPr/>
        </p:nvSpPr>
        <p:spPr>
          <a:xfrm>
            <a:off x="4526726" y="2219775"/>
            <a:ext cx="3404165" cy="2684936"/>
          </a:xfrm>
          <a:prstGeom prst="rect">
            <a:avLst/>
          </a:prstGeom>
          <a:blipFill>
            <a:blip r:embed="rId3" cstate="print"/>
            <a:stretch>
              <a:fillRect/>
            </a:stretch>
          </a:blipFill>
        </p:spPr>
        <p:txBody>
          <a:bodyPr wrap="square" lIns="0" tIns="0" rIns="0" bIns="0" rtlCol="0"/>
          <a:lstStyle/>
          <a:p>
            <a:endParaRPr sz="1354"/>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8300" y="496680"/>
            <a:ext cx="6255298" cy="1259988"/>
          </a:xfrm>
          <a:prstGeom prst="rect">
            <a:avLst/>
          </a:prstGeom>
        </p:spPr>
        <p:txBody>
          <a:bodyPr vert="horz" wrap="square" lIns="0" tIns="9552" rIns="0" bIns="0" rtlCol="0">
            <a:spAutoFit/>
          </a:bodyPr>
          <a:lstStyle/>
          <a:p>
            <a:pPr marL="9552">
              <a:spcBef>
                <a:spcPts val="75"/>
              </a:spcBef>
            </a:pPr>
            <a:r>
              <a:rPr sz="1354" b="1" spc="-4" dirty="0">
                <a:latin typeface="Arial"/>
                <a:cs typeface="Arial"/>
              </a:rPr>
              <a:t>Mean </a:t>
            </a:r>
            <a:r>
              <a:rPr sz="1354" b="1" dirty="0">
                <a:latin typeface="Arial"/>
                <a:cs typeface="Arial"/>
              </a:rPr>
              <a:t>Shift Segmentation Algorithm</a:t>
            </a:r>
            <a:endParaRPr sz="1354">
              <a:latin typeface="Arial"/>
              <a:cs typeface="Arial"/>
            </a:endParaRPr>
          </a:p>
          <a:p>
            <a:pPr marL="610829" indent="-257895">
              <a:buAutoNum type="arabicPeriod"/>
              <a:tabLst>
                <a:tab pos="610829" algn="l"/>
                <a:tab pos="611307" algn="l"/>
              </a:tabLst>
            </a:pPr>
            <a:r>
              <a:rPr sz="1354" spc="-4" dirty="0">
                <a:latin typeface="Arial"/>
                <a:cs typeface="Arial"/>
              </a:rPr>
              <a:t>Convert the image into tokens (via color, gradients, texture measures</a:t>
            </a:r>
            <a:r>
              <a:rPr sz="1354" spc="-45" dirty="0">
                <a:latin typeface="Arial"/>
                <a:cs typeface="Arial"/>
              </a:rPr>
              <a:t> </a:t>
            </a:r>
            <a:r>
              <a:rPr sz="1354" spc="-4" dirty="0">
                <a:latin typeface="Arial"/>
                <a:cs typeface="Arial"/>
              </a:rPr>
              <a:t>etc).</a:t>
            </a:r>
            <a:endParaRPr sz="1354">
              <a:latin typeface="Arial"/>
              <a:cs typeface="Arial"/>
            </a:endParaRPr>
          </a:p>
          <a:p>
            <a:pPr marL="610829" indent="-257895">
              <a:spcBef>
                <a:spcPts val="4"/>
              </a:spcBef>
              <a:buAutoNum type="arabicPeriod"/>
              <a:tabLst>
                <a:tab pos="610829" algn="l"/>
                <a:tab pos="611307" algn="l"/>
              </a:tabLst>
            </a:pPr>
            <a:r>
              <a:rPr sz="1354" spc="-4" dirty="0">
                <a:latin typeface="Arial"/>
                <a:cs typeface="Arial"/>
              </a:rPr>
              <a:t>Choose initial search window locations uniformly in the</a:t>
            </a:r>
            <a:r>
              <a:rPr sz="1354" spc="-19" dirty="0">
                <a:latin typeface="Arial"/>
                <a:cs typeface="Arial"/>
              </a:rPr>
              <a:t> </a:t>
            </a:r>
            <a:r>
              <a:rPr sz="1354" spc="-4" dirty="0">
                <a:latin typeface="Arial"/>
                <a:cs typeface="Arial"/>
              </a:rPr>
              <a:t>data.</a:t>
            </a:r>
            <a:endParaRPr sz="1354">
              <a:latin typeface="Arial"/>
              <a:cs typeface="Arial"/>
            </a:endParaRPr>
          </a:p>
          <a:p>
            <a:pPr marL="610829" indent="-257895">
              <a:buAutoNum type="arabicPeriod"/>
              <a:tabLst>
                <a:tab pos="610829" algn="l"/>
                <a:tab pos="611307" algn="l"/>
              </a:tabLst>
            </a:pPr>
            <a:r>
              <a:rPr sz="1354" spc="-4" dirty="0">
                <a:latin typeface="Arial"/>
                <a:cs typeface="Arial"/>
              </a:rPr>
              <a:t>Compute </a:t>
            </a:r>
            <a:r>
              <a:rPr sz="1354" dirty="0">
                <a:latin typeface="Arial"/>
                <a:cs typeface="Arial"/>
              </a:rPr>
              <a:t>the </a:t>
            </a:r>
            <a:r>
              <a:rPr sz="1354" spc="-4" dirty="0">
                <a:latin typeface="Arial"/>
                <a:cs typeface="Arial"/>
              </a:rPr>
              <a:t>mean </a:t>
            </a:r>
            <a:r>
              <a:rPr sz="1354" dirty="0">
                <a:latin typeface="Arial"/>
                <a:cs typeface="Arial"/>
              </a:rPr>
              <a:t>shift </a:t>
            </a:r>
            <a:r>
              <a:rPr sz="1354" spc="-4" dirty="0">
                <a:latin typeface="Arial"/>
                <a:cs typeface="Arial"/>
              </a:rPr>
              <a:t>window location </a:t>
            </a:r>
            <a:r>
              <a:rPr sz="1354" dirty="0">
                <a:latin typeface="Arial"/>
                <a:cs typeface="Arial"/>
              </a:rPr>
              <a:t>for </a:t>
            </a:r>
            <a:r>
              <a:rPr sz="1354" spc="-4" dirty="0">
                <a:latin typeface="Arial"/>
                <a:cs typeface="Arial"/>
              </a:rPr>
              <a:t>each initial</a:t>
            </a:r>
            <a:r>
              <a:rPr sz="1354" spc="15" dirty="0">
                <a:latin typeface="Arial"/>
                <a:cs typeface="Arial"/>
              </a:rPr>
              <a:t> </a:t>
            </a:r>
            <a:r>
              <a:rPr sz="1354" spc="-4" dirty="0">
                <a:latin typeface="Arial"/>
                <a:cs typeface="Arial"/>
              </a:rPr>
              <a:t>position.</a:t>
            </a:r>
            <a:endParaRPr sz="1354">
              <a:latin typeface="Arial"/>
              <a:cs typeface="Arial"/>
            </a:endParaRPr>
          </a:p>
          <a:p>
            <a:pPr marL="610829" indent="-257895">
              <a:buAutoNum type="arabicPeriod"/>
              <a:tabLst>
                <a:tab pos="610829" algn="l"/>
                <a:tab pos="611307" algn="l"/>
              </a:tabLst>
            </a:pPr>
            <a:r>
              <a:rPr sz="1354" spc="-4" dirty="0">
                <a:latin typeface="Arial"/>
                <a:cs typeface="Arial"/>
              </a:rPr>
              <a:t>Merge windows </a:t>
            </a:r>
            <a:r>
              <a:rPr sz="1354" dirty="0">
                <a:latin typeface="Arial"/>
                <a:cs typeface="Arial"/>
              </a:rPr>
              <a:t>that </a:t>
            </a:r>
            <a:r>
              <a:rPr sz="1354" spc="-4" dirty="0">
                <a:latin typeface="Arial"/>
                <a:cs typeface="Arial"/>
              </a:rPr>
              <a:t>end up on </a:t>
            </a:r>
            <a:r>
              <a:rPr sz="1354" dirty="0">
                <a:latin typeface="Arial"/>
                <a:cs typeface="Arial"/>
              </a:rPr>
              <a:t>the </a:t>
            </a:r>
            <a:r>
              <a:rPr sz="1354" spc="-4" dirty="0">
                <a:latin typeface="Arial"/>
                <a:cs typeface="Arial"/>
              </a:rPr>
              <a:t>same “peak” or </a:t>
            </a:r>
            <a:r>
              <a:rPr sz="1354" dirty="0">
                <a:latin typeface="Arial"/>
                <a:cs typeface="Arial"/>
              </a:rPr>
              <a:t>mode.</a:t>
            </a:r>
            <a:endParaRPr sz="1354">
              <a:latin typeface="Arial"/>
              <a:cs typeface="Arial"/>
            </a:endParaRPr>
          </a:p>
          <a:p>
            <a:pPr marL="610829" indent="-257895">
              <a:spcBef>
                <a:spcPts val="4"/>
              </a:spcBef>
              <a:buAutoNum type="arabicPeriod"/>
              <a:tabLst>
                <a:tab pos="610829" algn="l"/>
                <a:tab pos="611307" algn="l"/>
              </a:tabLst>
            </a:pPr>
            <a:r>
              <a:rPr sz="1354" spc="-4" dirty="0">
                <a:latin typeface="Arial"/>
                <a:cs typeface="Arial"/>
              </a:rPr>
              <a:t>The data these merged windows traversed are clustered</a:t>
            </a:r>
            <a:r>
              <a:rPr sz="1354" spc="-23" dirty="0">
                <a:latin typeface="Arial"/>
                <a:cs typeface="Arial"/>
              </a:rPr>
              <a:t> </a:t>
            </a:r>
            <a:r>
              <a:rPr sz="1354" spc="-4" dirty="0">
                <a:latin typeface="Arial"/>
                <a:cs typeface="Arial"/>
              </a:rPr>
              <a:t>together.</a:t>
            </a:r>
            <a:endParaRPr sz="1354">
              <a:latin typeface="Arial"/>
              <a:cs typeface="Arial"/>
            </a:endParaRPr>
          </a:p>
        </p:txBody>
      </p:sp>
      <p:sp>
        <p:nvSpPr>
          <p:cNvPr id="3" name="object 3"/>
          <p:cNvSpPr/>
          <p:nvPr/>
        </p:nvSpPr>
        <p:spPr>
          <a:xfrm>
            <a:off x="2448121" y="1801992"/>
            <a:ext cx="3940007" cy="2982370"/>
          </a:xfrm>
          <a:prstGeom prst="rect">
            <a:avLst/>
          </a:prstGeom>
          <a:blipFill>
            <a:blip r:embed="rId2" cstate="print"/>
            <a:stretch>
              <a:fillRect/>
            </a:stretch>
          </a:blipFill>
        </p:spPr>
        <p:txBody>
          <a:bodyPr wrap="square" lIns="0" tIns="0" rIns="0" bIns="0" rtlCol="0"/>
          <a:lstStyle/>
          <a:p>
            <a:endParaRPr sz="1354"/>
          </a:p>
        </p:txBody>
      </p:sp>
      <p:sp>
        <p:nvSpPr>
          <p:cNvPr id="4" name="object 4"/>
          <p:cNvSpPr txBox="1"/>
          <p:nvPr/>
        </p:nvSpPr>
        <p:spPr>
          <a:xfrm>
            <a:off x="2339425" y="4826962"/>
            <a:ext cx="4843104" cy="287542"/>
          </a:xfrm>
          <a:prstGeom prst="rect">
            <a:avLst/>
          </a:prstGeom>
        </p:spPr>
        <p:txBody>
          <a:bodyPr vert="horz" wrap="square" lIns="0" tIns="9552" rIns="0" bIns="0" rtlCol="0">
            <a:spAutoFit/>
          </a:bodyPr>
          <a:lstStyle/>
          <a:p>
            <a:pPr marL="9552" marR="3821">
              <a:spcBef>
                <a:spcPts val="75"/>
              </a:spcBef>
            </a:pPr>
            <a:r>
              <a:rPr sz="903" spc="-4" dirty="0">
                <a:latin typeface="Arial"/>
                <a:cs typeface="Arial"/>
              </a:rPr>
              <a:t>*Image From: </a:t>
            </a:r>
            <a:r>
              <a:rPr sz="903" spc="-8" dirty="0">
                <a:latin typeface="Arial"/>
                <a:cs typeface="Arial"/>
              </a:rPr>
              <a:t>Dorin Comaniciu </a:t>
            </a:r>
            <a:r>
              <a:rPr sz="903" spc="-4" dirty="0">
                <a:latin typeface="Arial"/>
                <a:cs typeface="Arial"/>
              </a:rPr>
              <a:t>and Peter Meer, </a:t>
            </a:r>
            <a:r>
              <a:rPr sz="903" spc="-8" dirty="0">
                <a:latin typeface="Arial"/>
                <a:cs typeface="Arial"/>
              </a:rPr>
              <a:t>Distribution </a:t>
            </a:r>
            <a:r>
              <a:rPr sz="903" spc="-4" dirty="0">
                <a:latin typeface="Arial"/>
                <a:cs typeface="Arial"/>
              </a:rPr>
              <a:t>Free Decomposition of </a:t>
            </a:r>
            <a:r>
              <a:rPr sz="903" spc="-8" dirty="0">
                <a:latin typeface="Arial"/>
                <a:cs typeface="Arial"/>
              </a:rPr>
              <a:t>Multivariate  </a:t>
            </a:r>
            <a:r>
              <a:rPr sz="903" spc="-4" dirty="0">
                <a:latin typeface="Arial"/>
                <a:cs typeface="Arial"/>
              </a:rPr>
              <a:t>Data, </a:t>
            </a:r>
            <a:r>
              <a:rPr sz="903" spc="-8" dirty="0">
                <a:latin typeface="Arial"/>
                <a:cs typeface="Arial"/>
              </a:rPr>
              <a:t>Pattern Analysis </a:t>
            </a:r>
            <a:r>
              <a:rPr sz="903" dirty="0">
                <a:latin typeface="Arial"/>
                <a:cs typeface="Arial"/>
              </a:rPr>
              <a:t>&amp; </a:t>
            </a:r>
            <a:r>
              <a:rPr sz="903" spc="-8" dirty="0">
                <a:latin typeface="Arial"/>
                <a:cs typeface="Arial"/>
              </a:rPr>
              <a:t>Applications</a:t>
            </a:r>
            <a:r>
              <a:rPr sz="903" spc="19" dirty="0">
                <a:latin typeface="Arial"/>
                <a:cs typeface="Arial"/>
              </a:rPr>
              <a:t> </a:t>
            </a:r>
            <a:r>
              <a:rPr sz="903" spc="-8" dirty="0">
                <a:latin typeface="Arial"/>
                <a:cs typeface="Arial"/>
              </a:rPr>
              <a:t>(1999)2:22–30</a:t>
            </a:r>
            <a:endParaRPr sz="903">
              <a:latin typeface="Arial"/>
              <a:cs typeface="Arial"/>
            </a:endParaRPr>
          </a:p>
        </p:txBody>
      </p:sp>
      <p:sp>
        <p:nvSpPr>
          <p:cNvPr id="5" name="object 5"/>
          <p:cNvSpPr txBox="1">
            <a:spLocks noGrp="1"/>
          </p:cNvSpPr>
          <p:nvPr>
            <p:ph type="title"/>
          </p:nvPr>
        </p:nvSpPr>
        <p:spPr>
          <a:xfrm>
            <a:off x="457200" y="5410200"/>
            <a:ext cx="7620000" cy="747826"/>
          </a:xfrm>
          <a:prstGeom prst="rect">
            <a:avLst/>
          </a:prstGeom>
        </p:spPr>
        <p:txBody>
          <a:bodyPr vert="horz" wrap="square" lIns="0" tIns="9074" rIns="0" bIns="0" rtlCol="0">
            <a:spAutoFit/>
          </a:bodyPr>
          <a:lstStyle/>
          <a:p>
            <a:pPr marL="9552">
              <a:spcBef>
                <a:spcPts val="71"/>
              </a:spcBef>
            </a:pPr>
            <a:r>
              <a:rPr spc="-4" dirty="0"/>
              <a:t>Mean Shift</a:t>
            </a:r>
            <a:r>
              <a:rPr spc="-19" dirty="0"/>
              <a:t> </a:t>
            </a:r>
            <a:r>
              <a:rPr spc="-4" dirty="0"/>
              <a:t>Segmentation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2">
      <a:dk1>
        <a:sysClr val="windowText" lastClr="000000"/>
      </a:dk1>
      <a:lt1>
        <a:sysClr val="window" lastClr="FFFFFF"/>
      </a:lt1>
      <a:dk2>
        <a:srgbClr val="44546A"/>
      </a:dk2>
      <a:lt2>
        <a:srgbClr val="E7E6E6"/>
      </a:lt2>
      <a:accent1>
        <a:srgbClr val="00B0F0"/>
      </a:accent1>
      <a:accent2>
        <a:srgbClr val="00B0F0"/>
      </a:accent2>
      <a:accent3>
        <a:srgbClr val="00B0F0"/>
      </a:accent3>
      <a:accent4>
        <a:srgbClr val="00B0F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2731</TotalTime>
  <Words>11150</Words>
  <Application>Microsoft Office PowerPoint</Application>
  <PresentationFormat>On-screen Show (4:3)</PresentationFormat>
  <Paragraphs>1023</Paragraphs>
  <Slides>122</Slides>
  <Notes>29</Notes>
  <HiddenSlides>0</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122</vt:i4>
      </vt:variant>
    </vt:vector>
  </HeadingPairs>
  <TitlesOfParts>
    <vt:vector size="149" baseType="lpstr">
      <vt:lpstr>Yu Gothic UI</vt:lpstr>
      <vt:lpstr>Arial</vt:lpstr>
      <vt:lpstr>Arial MT</vt:lpstr>
      <vt:lpstr>Calibri</vt:lpstr>
      <vt:lpstr>Calibri Light</vt:lpstr>
      <vt:lpstr>Cambria</vt:lpstr>
      <vt:lpstr>Cambria Math</vt:lpstr>
      <vt:lpstr>Georgia</vt:lpstr>
      <vt:lpstr>Helvetica Neue</vt:lpstr>
      <vt:lpstr>IBM Plex Sans</vt:lpstr>
      <vt:lpstr>Inter</vt:lpstr>
      <vt:lpstr>Lato</vt:lpstr>
      <vt:lpstr>medium-content-sans-serif-font</vt:lpstr>
      <vt:lpstr>Microsoft Sans Serif</vt:lpstr>
      <vt:lpstr>Montserrat</vt:lpstr>
      <vt:lpstr>Nunito</vt:lpstr>
      <vt:lpstr>Poppins</vt:lpstr>
      <vt:lpstr>Roboto</vt:lpstr>
      <vt:lpstr>Segoe UI Symbol</vt:lpstr>
      <vt:lpstr>sohne</vt:lpstr>
      <vt:lpstr>Source Sans Pro</vt:lpstr>
      <vt:lpstr>source-serif-pro</vt:lpstr>
      <vt:lpstr>Symbol</vt:lpstr>
      <vt:lpstr>Times New Roman</vt:lpstr>
      <vt:lpstr>Verdana</vt:lpstr>
      <vt:lpstr>Office Theme</vt:lpstr>
      <vt:lpstr>1_Office Theme</vt:lpstr>
      <vt:lpstr>What is a Feature?</vt:lpstr>
      <vt:lpstr>A Picture Is Worth More Than A Thousand Words</vt:lpstr>
      <vt:lpstr>PowerPoint Presentation</vt:lpstr>
      <vt:lpstr>The machine learning framework</vt:lpstr>
      <vt:lpstr>Machine learning structure</vt:lpstr>
      <vt:lpstr>Steps</vt:lpstr>
      <vt:lpstr>Image Retrieval</vt:lpstr>
      <vt:lpstr>Object Detection &amp; Classification</vt:lpstr>
      <vt:lpstr>Macro v/s Micro Expressions</vt:lpstr>
      <vt:lpstr>PowerPoint Presentation</vt:lpstr>
      <vt:lpstr>Regular Vs Aerial View</vt:lpstr>
      <vt:lpstr>Sample Results</vt:lpstr>
      <vt:lpstr>Image Captioning</vt:lpstr>
      <vt:lpstr>PowerPoint Presentation</vt:lpstr>
      <vt:lpstr>Generalization</vt:lpstr>
      <vt:lpstr>Local Binary &amp; Ternary Patterns (LBP &amp; LTP)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Long-Term Dependencies problem in RNN</vt:lpstr>
      <vt:lpstr>Long Short-Term Memory</vt:lpstr>
      <vt:lpstr>PowerPoint Presentation</vt:lpstr>
      <vt:lpstr>PowerPoint Presentation</vt:lpstr>
      <vt:lpstr>LSTM Walkthrough</vt:lpstr>
      <vt:lpstr>LSTM Walkthrough</vt:lpstr>
      <vt:lpstr>LSTM Walkthrough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Segmentation as clustering</vt:lpstr>
      <vt:lpstr>Greedy Clustering Algorithms</vt:lpstr>
      <vt:lpstr>PowerPoint Presentation</vt:lpstr>
      <vt:lpstr>PowerPoint Presentation</vt:lpstr>
      <vt:lpstr>K-Means</vt:lpstr>
      <vt:lpstr>K-Means</vt:lpstr>
      <vt:lpstr>Matlab k-means clustering demo</vt:lpstr>
      <vt:lpstr>Image</vt:lpstr>
      <vt:lpstr>PowerPoint Presentation</vt:lpstr>
      <vt:lpstr>PowerPoint Presentation</vt:lpstr>
      <vt:lpstr>Ways to include spatial relationships</vt:lpstr>
      <vt:lpstr>PowerPoint Presentation</vt:lpstr>
      <vt:lpstr>Segmentation methods</vt:lpstr>
      <vt:lpstr>Mean Shift Segmentation</vt:lpstr>
      <vt:lpstr>Mean Shift Algorithm</vt:lpstr>
      <vt:lpstr>Mean Shift Segmentation</vt:lpstr>
      <vt:lpstr>PowerPoint Presentation</vt:lpstr>
      <vt:lpstr>Apply mean shift jointly in the image  (left col.) and range (right col.) domains</vt:lpstr>
      <vt:lpstr>Mean Shift color&amp;spatial Segmentation Results:</vt:lpstr>
      <vt:lpstr>Mean Shift color&amp;spatial Segmentation Results:</vt:lpstr>
      <vt:lpstr>Segmentation methods</vt:lpstr>
      <vt:lpstr>Graph-Theoretic Image Segmentation</vt:lpstr>
      <vt:lpstr>Graphs Representations</vt:lpstr>
      <vt:lpstr>Weighted Graphs and Their  Representations</vt:lpstr>
      <vt:lpstr>Boundaries of image regions defined  by a number of attributes</vt:lpstr>
      <vt:lpstr>Measuring Affinity</vt:lpstr>
      <vt:lpstr>Eigenvectors and affinity clusters</vt:lpstr>
      <vt:lpstr>Example eigenvector</vt:lpstr>
      <vt:lpstr>Example eigenvector</vt:lpstr>
      <vt:lpstr>PowerPoint Presentation</vt:lpstr>
      <vt:lpstr>Some Terminology for Graph  Partitioning</vt:lpstr>
      <vt:lpstr>Minimum Cut</vt:lpstr>
      <vt:lpstr>Minimum Cut and Clustering</vt:lpstr>
      <vt:lpstr>Drawbacks of Minimum Cut</vt:lpstr>
      <vt:lpstr>Normalized cuts</vt:lpstr>
      <vt:lpstr>Solving the Normalized Cut problem</vt:lpstr>
      <vt:lpstr>Dii   Aij j</vt:lpstr>
      <vt:lpstr>maxy y D  W y subject to y Dy  1 T T</vt:lpstr>
      <vt:lpstr>Brightness Image Segmentation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santosh v</dc:creator>
  <cp:lastModifiedBy>Dr. Preeti Gera</cp:lastModifiedBy>
  <cp:revision>52</cp:revision>
  <dcterms:created xsi:type="dcterms:W3CDTF">2023-07-12T00:19:22Z</dcterms:created>
  <dcterms:modified xsi:type="dcterms:W3CDTF">2024-06-25T23:59:57Z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2021-08-24T00:00:00Z</vt:filetime>
  </property>
  <property fmtid="{D5CDD505-2E9C-101B-9397-08002B2CF9AE}" pid="3" name="Creator">
    <vt:lpwstr>Microsoft® PowerPoint® for Microsoft 365</vt:lpwstr>
  </property>
  <property fmtid="{D5CDD505-2E9C-101B-9397-08002B2CF9AE}" pid="4" name="LastSaved">
    <vt:filetime>2023-07-12T00:00:00Z</vt:filetime>
  </property>
</Properties>
</file>